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641" r:id="rId2"/>
    <p:sldId id="604" r:id="rId3"/>
    <p:sldId id="605" r:id="rId4"/>
    <p:sldId id="607" r:id="rId5"/>
    <p:sldId id="609" r:id="rId6"/>
    <p:sldId id="637" r:id="rId7"/>
    <p:sldId id="630" r:id="rId8"/>
    <p:sldId id="634" r:id="rId9"/>
    <p:sldId id="636" r:id="rId10"/>
    <p:sldId id="643" r:id="rId11"/>
    <p:sldId id="644" r:id="rId1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ijl, gemiddeld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1" autoAdjust="0"/>
    <p:restoredTop sz="86347" autoAdjust="0"/>
  </p:normalViewPr>
  <p:slideViewPr>
    <p:cSldViewPr>
      <p:cViewPr varScale="1">
        <p:scale>
          <a:sx n="116" d="100"/>
          <a:sy n="116" d="100"/>
        </p:scale>
        <p:origin x="11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516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fld id="{BB25A7F8-6A4E-4F00-A891-202274FF48BC}" type="datetime1">
              <a:rPr lang="nl-NL" altLang="x-none"/>
              <a:pPr>
                <a:defRPr/>
              </a:pPr>
              <a:t>7-8-2018</a:t>
            </a:fld>
            <a:endParaRPr lang="nl-NL" altLang="x-non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fld id="{3E9B2C2A-5FDC-4BA1-9295-1645025DB842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‹#›</a:t>
            </a:fld>
            <a:endParaRPr lang="en-GB" altLang="x-none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ean-agency.org/projects/raising-achievement-all-learners-inclusive-education/country-report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1400" noProof="0" dirty="0"/>
              <a:t>Pedagogy &amp; Assessment of (with) Learners, Eva Naaijkens &amp; Noëlle Pameijer (NL)</a:t>
            </a:r>
            <a:endParaRPr lang="en-GB" sz="1400" noProof="0" dirty="0"/>
          </a:p>
          <a:p>
            <a:pPr marL="0" indent="0" eaLnBrk="1" hangingPunct="1">
              <a:buNone/>
            </a:pPr>
            <a:r>
              <a:rPr lang="en-GB" altLang="en-US" sz="1200" noProof="0" dirty="0"/>
              <a:t>Assessment for improvement (AFI): 7 principles for inter-disciplinary collaboration (practice- &amp; evidence based) in a centre for “</a:t>
            </a:r>
            <a:r>
              <a:rPr lang="en-GB" altLang="ja-JP" sz="1200" noProof="0" dirty="0"/>
              <a:t>Education that fits</a:t>
            </a:r>
            <a:r>
              <a:rPr lang="en-GB" altLang="en-US" sz="1200" noProof="0" dirty="0"/>
              <a:t>”</a:t>
            </a:r>
            <a:endParaRPr lang="en-GB" altLang="ja-JP" sz="1200" noProof="0" dirty="0"/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Goal - directed: recommendations for learners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Transactional perspective: unique system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Educational needs: what do students need to … (goal)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Teachers &amp; parents essential: what do they need to …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Positive factors students, teachers, parents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Collaborative partnership: co – assessors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1200" noProof="0" dirty="0"/>
              <a:t> Systematic &amp; transparent assessment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1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1345066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Principal AFI (%) </a:t>
            </a:r>
          </a:p>
          <a:p>
            <a:r>
              <a:rPr lang="en-US" dirty="0"/>
              <a:t>Table headers: Principal AFI, according to %: 1. Goal - directed: Goals formulated: Teachers 98%, Counsellors 87%, Parents 93%, Assessors 96%;</a:t>
            </a:r>
          </a:p>
          <a:p>
            <a:r>
              <a:rPr lang="en-US" dirty="0"/>
              <a:t>Goals evaluated: Teachers 93%, Counsellors 87%, Parents 100%, Assessors 83%.</a:t>
            </a:r>
          </a:p>
          <a:p>
            <a:r>
              <a:rPr lang="en-US" dirty="0"/>
              <a:t>2. Transactional: No data.</a:t>
            </a:r>
          </a:p>
          <a:p>
            <a:r>
              <a:rPr lang="en-US" dirty="0"/>
              <a:t>3. Child's needs: Educational needs: Teachers 98%, Counsellors 98%, Parents 84%, Assessors 99%.</a:t>
            </a:r>
          </a:p>
          <a:p>
            <a:r>
              <a:rPr lang="en-US" dirty="0"/>
              <a:t>Parenting needs: Teachers and Counsellors no data, Parents 87%, Assessors 85%.</a:t>
            </a:r>
          </a:p>
          <a:p>
            <a:r>
              <a:rPr lang="en-US" dirty="0"/>
              <a:t>4. Needs: Teachers: Teachers 93%, Counsellors 92%, Parents no data, Assessors 95%.</a:t>
            </a:r>
          </a:p>
          <a:p>
            <a:r>
              <a:rPr lang="en-US" dirty="0"/>
              <a:t>Needs: Parents: Teachers and Counsellors no data, Parents 87%, Assessors 86%.</a:t>
            </a:r>
          </a:p>
          <a:p>
            <a:r>
              <a:rPr lang="en-US" dirty="0"/>
              <a:t>5. Positive Factors: Student: Teachers 100%, Counsellors 100%, Parents 87%, Assessors 96%.</a:t>
            </a:r>
          </a:p>
          <a:p>
            <a:r>
              <a:rPr lang="en-US" dirty="0"/>
              <a:t>Teacher: Teachers 73%, Counsellors 83%, Parents 48%, Assessors 72%.</a:t>
            </a:r>
          </a:p>
          <a:p>
            <a:r>
              <a:rPr lang="en-US" dirty="0"/>
              <a:t>Parents: Teachers 73%, Counsellors 83%, Parents 50%, Assessors 55%.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10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1200904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Goal assessment (%)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Goal assessment, according to %: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1. Better understanding of situation (more insight): Teachers 90%, Counsellors 85%, Parents 65%, Assessors 95%.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2. Feasible recommendations for teachers: Teachers 70%, Counsellors 60%, Parents no data, Assessors 80%.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/>
              <a:t>3. Feasible recommendations for parents: Teachers and counsellors no data, Parents 52%, Assessors 43%.</a:t>
            </a:r>
          </a:p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smtClean="0"/>
              <a:pPr>
                <a:defRPr/>
              </a:pPr>
              <a:t>11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822080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noProof="0" dirty="0"/>
              <a:t>Goal – directed assessment</a:t>
            </a:r>
          </a:p>
          <a:p>
            <a:pPr>
              <a:buFont typeface="Wingdings" charset="0"/>
              <a:buNone/>
              <a:defRPr/>
            </a:pPr>
            <a:r>
              <a:rPr lang="en-GB" noProof="0" dirty="0"/>
              <a:t>Goal assessment = answer questions</a:t>
            </a:r>
          </a:p>
          <a:p>
            <a:pPr lvl="1">
              <a:buFont typeface="Wingdings" charset="0"/>
              <a:buNone/>
              <a:defRPr/>
            </a:pPr>
            <a:r>
              <a:rPr lang="en-GB" noProof="0" dirty="0"/>
              <a:t>Understand &amp; </a:t>
            </a:r>
            <a:r>
              <a:rPr lang="en-GB" noProof="0" dirty="0">
                <a:solidFill>
                  <a:srgbClr val="FF0000"/>
                </a:solidFill>
              </a:rPr>
              <a:t>I</a:t>
            </a:r>
            <a:r>
              <a:rPr lang="en-GB" noProof="0" dirty="0">
                <a:solidFill>
                  <a:srgbClr val="0000FF"/>
                </a:solidFill>
              </a:rPr>
              <a:t>mprove</a:t>
            </a:r>
            <a:r>
              <a:rPr lang="en-GB" noProof="0" dirty="0"/>
              <a:t> situation, in best interest students (Hargreaves &amp; Fullan, 2013)</a:t>
            </a:r>
          </a:p>
          <a:p>
            <a:pPr lvl="1">
              <a:buFont typeface="Wingdings" charset="0"/>
              <a:buNone/>
              <a:defRPr/>
            </a:pPr>
            <a:r>
              <a:rPr lang="en-GB" noProof="0" dirty="0">
                <a:solidFill>
                  <a:srgbClr val="0000FF"/>
                </a:solidFill>
              </a:rPr>
              <a:t>Nice</a:t>
            </a:r>
            <a:r>
              <a:rPr lang="en-GB" noProof="0" dirty="0"/>
              <a:t> to know </a:t>
            </a:r>
            <a:r>
              <a:rPr lang="en-GB" noProof="0" dirty="0">
                <a:sym typeface="Wingdings"/>
              </a:rPr>
              <a:t> </a:t>
            </a:r>
            <a:r>
              <a:rPr lang="en-GB" noProof="0" dirty="0">
                <a:solidFill>
                  <a:srgbClr val="0000FF"/>
                </a:solidFill>
                <a:sym typeface="Wingdings"/>
              </a:rPr>
              <a:t>N</a:t>
            </a:r>
            <a:r>
              <a:rPr lang="en-GB" noProof="0" dirty="0">
                <a:solidFill>
                  <a:srgbClr val="0000FF"/>
                </a:solidFill>
              </a:rPr>
              <a:t>eed</a:t>
            </a:r>
            <a:r>
              <a:rPr lang="en-GB" noProof="0" dirty="0"/>
              <a:t> to know</a:t>
            </a:r>
          </a:p>
          <a:p>
            <a:pPr lvl="1">
              <a:buFont typeface="Wingdings" charset="0"/>
              <a:buNone/>
              <a:defRPr/>
            </a:pPr>
            <a:r>
              <a:rPr lang="en-GB" noProof="0" dirty="0"/>
              <a:t>Contributes to: Feed up, feed back &amp; feed forward (Hattie, 2013)</a:t>
            </a:r>
            <a:endParaRPr lang="en-GB" noProof="0" dirty="0">
              <a:ea typeface="MS PGothic" charset="0"/>
            </a:endParaRPr>
          </a:p>
          <a:p>
            <a:pPr marL="0" lvl="1" indent="0">
              <a:buClr>
                <a:schemeClr val="folHlink"/>
              </a:buClr>
              <a:buSzPct val="60000"/>
              <a:buFont typeface="Wingdings" charset="0"/>
              <a:buNone/>
              <a:defRPr/>
            </a:pPr>
            <a:r>
              <a:rPr lang="en-GB" noProof="0" dirty="0">
                <a:ea typeface="MS PGothic" charset="0"/>
              </a:rPr>
              <a:t>Own goals student, teacher, parents </a:t>
            </a:r>
            <a:r>
              <a:rPr lang="en-GB" noProof="0" dirty="0">
                <a:ea typeface="MS PGothic" charset="0"/>
                <a:sym typeface="Wingdings"/>
              </a:rPr>
              <a:t> more</a:t>
            </a:r>
            <a:r>
              <a:rPr lang="en-GB" noProof="0" dirty="0">
                <a:ea typeface="MS PGothic" charset="0"/>
              </a:rPr>
              <a:t> responsibility for own learning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2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690876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noProof="0" dirty="0"/>
              <a:t>Students’ needs</a:t>
            </a:r>
          </a:p>
          <a:p>
            <a:pPr algn="l"/>
            <a:r>
              <a:rPr lang="en-GB" altLang="en-US" noProof="0" dirty="0"/>
              <a:t>What do students need to achieve goals?</a:t>
            </a:r>
          </a:p>
          <a:p>
            <a:pPr algn="l"/>
            <a:r>
              <a:rPr lang="en-GB" altLang="en-US" noProof="0" dirty="0"/>
              <a:t>Pedagogical needs: type of instruction, feedback, assignments, learning environment, teacher, group, classmates, parents or ….. </a:t>
            </a:r>
          </a:p>
          <a:p>
            <a:pPr algn="l"/>
            <a:r>
              <a:rPr lang="en-GB" altLang="en-US" noProof="0" dirty="0"/>
              <a:t>Problem thinking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ym typeface="Wingdings" panose="05000000000000000000" pitchFamily="2" charset="2"/>
              </a:rPr>
              <a:t> solution focused acting</a:t>
            </a:r>
          </a:p>
          <a:p>
            <a:pPr algn="l"/>
            <a:r>
              <a:rPr lang="en-GB" altLang="en-US" noProof="0" dirty="0">
                <a:sym typeface="Wingdings" panose="05000000000000000000" pitchFamily="2" charset="2"/>
              </a:rPr>
              <a:t>Essential for one, beneficial for all</a:t>
            </a:r>
            <a:endParaRPr lang="en-GB" alt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3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2192234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235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GB" altLang="en-US" noProof="0" dirty="0"/>
              <a:t>Teachers make a difference </a:t>
            </a:r>
          </a:p>
          <a:p>
            <a:pPr algn="l"/>
            <a:r>
              <a:rPr lang="en-GB" altLang="en-US" sz="2800" noProof="0" dirty="0"/>
              <a:t>Positive teacher - student - relationship = key to success (Koomen &amp; Verschueren, 2016) </a:t>
            </a:r>
          </a:p>
          <a:p>
            <a:pPr algn="l"/>
            <a:r>
              <a:rPr lang="en-GB" altLang="en-US" sz="2800" noProof="0" dirty="0"/>
              <a:t>Teacher training: impact teacher on student? </a:t>
            </a:r>
          </a:p>
          <a:p>
            <a:pPr algn="l"/>
            <a:r>
              <a:rPr lang="en-GB" altLang="en-US" sz="2800" noProof="0" dirty="0">
                <a:sym typeface="Wingdings" panose="05000000000000000000" pitchFamily="2" charset="2"/>
              </a:rPr>
              <a:t>Needs student </a:t>
            </a:r>
            <a:r>
              <a:rPr lang="en-GB" altLang="en-US" sz="2800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sz="2800" noProof="0" dirty="0">
                <a:sym typeface="Wingdings" panose="05000000000000000000" pitchFamily="2" charset="2"/>
              </a:rPr>
              <a:t> needs teacher: what does teacher need to support this student more? </a:t>
            </a:r>
          </a:p>
          <a:p>
            <a:pPr lvl="1" algn="l"/>
            <a:r>
              <a:rPr lang="en-GB" altLang="en-US" sz="2400" noProof="0" dirty="0">
                <a:sym typeface="Wingdings" panose="05000000000000000000" pitchFamily="2" charset="2"/>
              </a:rPr>
              <a:t>Knowledge, skills, material or …</a:t>
            </a:r>
          </a:p>
          <a:p>
            <a:pPr lvl="1" algn="l"/>
            <a:r>
              <a:rPr lang="en-GB" altLang="en-US" sz="2400" noProof="0" dirty="0">
                <a:sym typeface="Wingdings" panose="05000000000000000000" pitchFamily="2" charset="2"/>
              </a:rPr>
              <a:t>Colleagues, coach or ….</a:t>
            </a:r>
            <a:endParaRPr lang="en-GB" altLang="en-US" sz="2800" noProof="0" dirty="0">
              <a:latin typeface="Arial" panose="020B0604020202020204" pitchFamily="34" charset="0"/>
            </a:endParaRPr>
          </a:p>
        </p:txBody>
      </p:sp>
      <p:sp>
        <p:nvSpPr>
          <p:cNvPr id="235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4BCFDDD-7109-4FE4-8D28-1EBD46951CC4}" type="slidenum">
              <a:rPr lang="nl-NL" altLang="en-US">
                <a:latin typeface="Arial" panose="020B0604020202020204" pitchFamily="34" charset="0"/>
              </a:rPr>
              <a:pPr/>
              <a:t>4</a:t>
            </a:fld>
            <a:endParaRPr lang="nl-NL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noProof="0" dirty="0"/>
              <a:t>Pedagogy: Parents also matter!</a:t>
            </a:r>
          </a:p>
          <a:p>
            <a:pPr algn="l" eaLnBrk="1" hangingPunct="1"/>
            <a:r>
              <a:rPr lang="en-GB" altLang="en-US" sz="2800" noProof="0" dirty="0"/>
              <a:t>When parents are involved (Marzano, 2007, Hattie, 2013, Mitchell, 2015) …</a:t>
            </a:r>
          </a:p>
          <a:p>
            <a:pPr lvl="1" algn="l" eaLnBrk="1" hangingPunct="1"/>
            <a:r>
              <a:rPr lang="en-GB" altLang="en-US" noProof="0" dirty="0"/>
              <a:t>Students’ wellbeing &amp; learning increase and behaviour problems decrease</a:t>
            </a:r>
          </a:p>
          <a:p>
            <a:pPr lvl="1" algn="l" eaLnBrk="1" hangingPunct="1"/>
            <a:r>
              <a:rPr lang="en-GB" altLang="en-US" noProof="0" dirty="0"/>
              <a:t>Parents more satisfied with school</a:t>
            </a:r>
          </a:p>
          <a:p>
            <a:pPr lvl="1" algn="l" eaLnBrk="1" hangingPunct="1"/>
            <a:r>
              <a:rPr lang="en-GB" altLang="en-US" noProof="0" dirty="0"/>
              <a:t>Teachers less stress, happier in teaching</a:t>
            </a:r>
          </a:p>
          <a:p>
            <a:pPr algn="l" eaLnBrk="1" hangingPunct="1"/>
            <a:r>
              <a:rPr lang="en-GB" altLang="en-US" sz="2800" noProof="0" dirty="0"/>
              <a:t>What support do parents need to support the learning of their child? </a:t>
            </a:r>
          </a:p>
          <a:p>
            <a:pPr lvl="1" algn="l" eaLnBrk="1" hangingPunct="1"/>
            <a:r>
              <a:rPr lang="en-GB" altLang="en-US" sz="2000" noProof="0" dirty="0">
                <a:sym typeface="Wingdings" panose="05000000000000000000" pitchFamily="2" charset="2"/>
              </a:rPr>
              <a:t>Knowledge, skills, material, spouse, family, SP or …</a:t>
            </a:r>
            <a:r>
              <a:rPr lang="en-GB" altLang="en-US" sz="2000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5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2630841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sz="1800" noProof="0" dirty="0"/>
              <a:t>Parental support of learning</a:t>
            </a:r>
            <a:endParaRPr lang="en-GB" altLang="en-US" sz="1200" noProof="0" dirty="0"/>
          </a:p>
          <a:p>
            <a:pPr marL="533400" indent="-533400" algn="l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1200" noProof="0" dirty="0"/>
              <a:t>Supervision: sleep, food, television, gaming, alcohol, drugs, in time at school</a:t>
            </a:r>
          </a:p>
          <a:p>
            <a:pPr marL="533400" indent="-533400" algn="l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1200" noProof="0" dirty="0"/>
              <a:t>Involvement: interest, homework, translating schoolwork, </a:t>
            </a:r>
            <a:r>
              <a:rPr lang="en-GB" altLang="en-US" sz="1200" noProof="0" dirty="0">
                <a:solidFill>
                  <a:srgbClr val="0000FF"/>
                </a:solidFill>
              </a:rPr>
              <a:t>support rules teacher, share knowledge on what works, compliment teacher on positive impact</a:t>
            </a:r>
            <a:endParaRPr lang="en-GB" altLang="en-US" sz="1200" noProof="0" dirty="0"/>
          </a:p>
          <a:p>
            <a:pPr marL="533400" indent="-533400" algn="l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1200" noProof="0" dirty="0"/>
              <a:t>High - but realistic – expectations</a:t>
            </a:r>
          </a:p>
          <a:p>
            <a:pPr marL="533400" indent="-533400" algn="l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1200" noProof="0" dirty="0"/>
              <a:t>What do parents needs to ….?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6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4207138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noProof="0" dirty="0"/>
              <a:t>Positive factors: dismantle barriers </a:t>
            </a:r>
          </a:p>
          <a:p>
            <a:pPr algn="l"/>
            <a:r>
              <a:rPr lang="en-GB" altLang="en-US" noProof="0" dirty="0"/>
              <a:t>Chances &amp; strengths; talents &amp; interests; exceptions &amp; successful approaches</a:t>
            </a:r>
          </a:p>
          <a:p>
            <a:pPr algn="l">
              <a:buFont typeface="Wingdings" panose="05000000000000000000" pitchFamily="2" charset="2"/>
              <a:buChar char="à"/>
            </a:pPr>
            <a:r>
              <a:rPr lang="en-GB" altLang="en-US" noProof="0" dirty="0"/>
              <a:t>Compliments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GB" altLang="en-US" noProof="0" dirty="0">
                <a:sym typeface="Wingdings" panose="05000000000000000000" pitchFamily="2" charset="2"/>
              </a:rPr>
              <a:t>empowerment + raising expectations of self </a:t>
            </a:r>
            <a:endParaRPr lang="en-GB" altLang="en-US" noProof="0" dirty="0"/>
          </a:p>
          <a:p>
            <a:pPr algn="l">
              <a:buFont typeface="Wingdings" panose="05000000000000000000" pitchFamily="2" charset="2"/>
              <a:buChar char="à"/>
            </a:pPr>
            <a:r>
              <a:rPr lang="en-GB" altLang="en-US" noProof="0" dirty="0"/>
              <a:t>Optimistic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ym typeface="Wingdings" panose="05000000000000000000" pitchFamily="2" charset="2"/>
              </a:rPr>
              <a:t> </a:t>
            </a:r>
            <a:r>
              <a:rPr lang="en-GB" altLang="en-US" noProof="0" dirty="0"/>
              <a:t>ambitious goals</a:t>
            </a:r>
          </a:p>
          <a:p>
            <a:pPr algn="l">
              <a:buFont typeface="Wingdings" panose="05000000000000000000" pitchFamily="2" charset="2"/>
              <a:buChar char="à"/>
            </a:pPr>
            <a:r>
              <a:rPr lang="en-GB" altLang="en-US" noProof="0" dirty="0"/>
              <a:t>Expand what is already strong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olidFill>
                  <a:srgbClr val="0000FF"/>
                </a:solidFill>
              </a:rPr>
              <a:t> </a:t>
            </a:r>
            <a:r>
              <a:rPr lang="en-GB" altLang="en-US" noProof="0" dirty="0"/>
              <a:t>feasible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7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2995843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noProof="0" dirty="0"/>
              <a:t>Challenges &amp; successes AFI?</a:t>
            </a:r>
          </a:p>
          <a:p>
            <a:pPr algn="l"/>
            <a:r>
              <a:rPr lang="en-GB" altLang="en-US" sz="1200" noProof="0" dirty="0"/>
              <a:t>Challenges, more attention for positive factors parents; collaboration with all children; feasible interventions for teachers that they can apply in classroom &amp; that benefit more students </a:t>
            </a:r>
          </a:p>
          <a:p>
            <a:pPr algn="l"/>
            <a:r>
              <a:rPr lang="en-GB" altLang="en-US" sz="1200" noProof="0" dirty="0"/>
              <a:t>Successes: teacher’s competency raises (6.2 </a:t>
            </a:r>
            <a:r>
              <a:rPr lang="en-GB" altLang="en-US" sz="1200" noProof="0" dirty="0">
                <a:sym typeface="Wingdings" panose="05000000000000000000" pitchFamily="2" charset="2"/>
              </a:rPr>
              <a:t> 7.4), 80% teachers benefits &gt; costs AFI, </a:t>
            </a:r>
            <a:r>
              <a:rPr lang="en-GB" altLang="en-US" sz="1200" noProof="0" dirty="0"/>
              <a:t>80% parents appreciate participating, same language &amp; goals interdisciplinary: benefit child</a:t>
            </a:r>
            <a:endParaRPr lang="en-GB" alt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8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514005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altLang="en-US" sz="3200" noProof="0" dirty="0"/>
              <a:t>Research on AFI? See appendix in RA </a:t>
            </a:r>
            <a:r>
              <a:rPr lang="en-GB" altLang="en-US" sz="3200" dirty="0">
                <a:hlinkClick r:id="rId3"/>
              </a:rPr>
              <a:t>Netherlands country report</a:t>
            </a:r>
            <a:r>
              <a:rPr lang="en-GB" altLang="en-US" sz="3200" dirty="0"/>
              <a:t> (https://www.european-agency.org/projects/raising-achievement-all-learners-inclusive-education/country-reports)</a:t>
            </a:r>
          </a:p>
          <a:p>
            <a:pPr algn="l"/>
            <a:r>
              <a:rPr lang="en-GB" altLang="en-US" noProof="0" dirty="0"/>
              <a:t>198 assessments </a:t>
            </a:r>
          </a:p>
          <a:p>
            <a:pPr algn="l"/>
            <a:r>
              <a:rPr lang="en-GB" altLang="en-US" noProof="0" dirty="0"/>
              <a:t>Teachers, counsellors, parents, students &amp; assessors</a:t>
            </a:r>
          </a:p>
          <a:p>
            <a:pPr algn="l"/>
            <a:r>
              <a:rPr lang="en-GB" altLang="en-US" noProof="0" dirty="0"/>
              <a:t>Questionnaire:</a:t>
            </a:r>
          </a:p>
          <a:p>
            <a:pPr lvl="1" algn="l"/>
            <a:r>
              <a:rPr lang="en-GB" altLang="en-US" noProof="0" dirty="0"/>
              <a:t>Assessment according to principles?</a:t>
            </a:r>
          </a:p>
          <a:p>
            <a:pPr lvl="1" algn="l"/>
            <a:r>
              <a:rPr lang="en-GB" altLang="en-US" noProof="0" dirty="0"/>
              <a:t>Teachers, students, parents more insight &amp; feasible recommendations?  </a:t>
            </a:r>
          </a:p>
          <a:p>
            <a:pPr lvl="1" algn="l"/>
            <a:r>
              <a:rPr lang="en-GB" altLang="en-US" noProof="0" dirty="0"/>
              <a:t>Challenges &amp; successes?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0CDBF-2505-4B22-85DC-556E04DAF6EE}" type="slidenum">
              <a:rPr lang="en-GB" altLang="x-none" noProof="0" smtClean="0"/>
              <a:pPr>
                <a:defRPr/>
              </a:pPr>
              <a:t>9</a:t>
            </a:fld>
            <a:endParaRPr lang="en-GB" altLang="x-none" noProof="0" dirty="0"/>
          </a:p>
        </p:txBody>
      </p:sp>
    </p:spTree>
    <p:extLst>
      <p:ext uri="{BB962C8B-B14F-4D97-AF65-F5344CB8AC3E}">
        <p14:creationId xmlns:p14="http://schemas.microsoft.com/office/powerpoint/2010/main" val="172046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nl-BE" sz="1800" dirty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nl-BE" sz="1800" dirty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nl-BE" sz="1800" dirty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nl-BE" sz="1800" dirty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nl-BE" sz="1800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nl-BE" sz="1800" dirty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nl-BE" sz="1800" dirty="0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-108" charset="2"/>
              <a:buNone/>
              <a:defRPr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AE8985F-F5CD-4681-A2A7-4253B991475C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421725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AF74B-8813-4B71-8386-B9B92300A148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306104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B131A-E43C-4AFF-92B4-E721E92E553C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391783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AB9B7-C453-4A28-8C0E-748EF7EFEFE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111598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ACA0-BF41-4718-A269-AD37D7FD240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210122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98B7-66EA-446C-919B-FB294B2795B4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87478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AF7E-F9A0-4C22-8BB5-DE09E9F52783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42167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8553C-5BA6-42FC-8BF6-6D5C439D7DDC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189994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FA316-7D10-4170-BB97-0EA5CD1F848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371405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46CEE-10B9-42F3-BE87-2E6E18A8592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251909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01848-8F81-4AE8-87B9-1FADB23255D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424616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69C1-BA96-4475-B4FE-1106B37EAF4B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264360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C66DB-352C-40C5-A42E-B3DB8770B686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100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nl-BE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Click to edit Master text styles</a:t>
            </a:r>
          </a:p>
          <a:p>
            <a:pPr lvl="1"/>
            <a:r>
              <a:rPr lang="nl-NL" altLang="en-US"/>
              <a:t>Second level</a:t>
            </a:r>
          </a:p>
          <a:p>
            <a:pPr lvl="2"/>
            <a:r>
              <a:rPr lang="nl-NL" altLang="en-US"/>
              <a:t>Third level</a:t>
            </a:r>
          </a:p>
          <a:p>
            <a:pPr lvl="3"/>
            <a:r>
              <a:rPr lang="nl-NL" altLang="en-US"/>
              <a:t>Fourth level</a:t>
            </a:r>
          </a:p>
          <a:p>
            <a:pPr lvl="4"/>
            <a:r>
              <a:rPr lang="nl-NL" altLang="en-US"/>
              <a:t>Fifth level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fld id="{301BC43D-40D4-4AD5-A261-4B839D90F36D}" type="slidenum">
              <a:rPr lang="nl-NL" altLang="x-none"/>
              <a:pPr>
                <a:defRPr/>
              </a:pPr>
              <a:t>‹#›</a:t>
            </a:fld>
            <a:endParaRPr lang="nl-NL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59" r:id="rId2"/>
    <p:sldLayoutId id="2147484660" r:id="rId3"/>
    <p:sldLayoutId id="2147484661" r:id="rId4"/>
    <p:sldLayoutId id="2147484662" r:id="rId5"/>
    <p:sldLayoutId id="2147484663" r:id="rId6"/>
    <p:sldLayoutId id="2147484664" r:id="rId7"/>
    <p:sldLayoutId id="2147484665" r:id="rId8"/>
    <p:sldLayoutId id="2147484666" r:id="rId9"/>
    <p:sldLayoutId id="2147484667" r:id="rId10"/>
    <p:sldLayoutId id="2147484668" r:id="rId11"/>
    <p:sldLayoutId id="2147484669" r:id="rId12"/>
    <p:sldLayoutId id="214748467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ean-agency.org/projects/raising-achievement-all-learners-inclusive-education/country-report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noProof="0" dirty="0"/>
              <a:t>Pedagogy &amp; Assessment of (with) Learners, Eva Naaijkens &amp; Noëlle Pameijer (NL)</a:t>
            </a:r>
            <a:endParaRPr lang="en-GB" sz="2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36361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sz="2400" noProof="0" dirty="0"/>
              <a:t>Assessment for improvement (AFI): 7 principles for inter-disciplinary collaboration (practice- &amp; evidence based) in a centre for “</a:t>
            </a:r>
            <a:r>
              <a:rPr lang="en-GB" altLang="ja-JP" sz="2400" noProof="0" dirty="0"/>
              <a:t>Education that fits</a:t>
            </a:r>
            <a:r>
              <a:rPr lang="en-GB" altLang="en-US" sz="2400" noProof="0" dirty="0"/>
              <a:t>”</a:t>
            </a:r>
            <a:endParaRPr lang="en-GB" altLang="ja-JP" sz="2400" noProof="0" dirty="0"/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Goal - directed: recommendations for learners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Transactional perspective: unique system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Educational needs: what do students need to … (goal)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Teachers &amp; parents essential: what do they need to …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Positive factors students, teachers, parents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Collaborative partnership: co – assessors</a:t>
            </a:r>
          </a:p>
          <a:p>
            <a:pPr marL="0" indent="0" eaLnBrk="1" hangingPunct="1">
              <a:buFontTx/>
              <a:buAutoNum type="arabicPeriod"/>
            </a:pPr>
            <a:r>
              <a:rPr lang="en-GB" altLang="en-US" sz="2400" noProof="0" dirty="0"/>
              <a:t> Systematic &amp; transparent assessment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898B7-66EA-446C-919B-FB294B2795B4}" type="slidenum">
              <a:rPr lang="nl-NL" altLang="x-none" smtClean="0"/>
              <a:pPr>
                <a:defRPr/>
              </a:pPr>
              <a:t>1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127314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3" y="176171"/>
            <a:ext cx="7793037" cy="588534"/>
          </a:xfrm>
        </p:spPr>
        <p:txBody>
          <a:bodyPr/>
          <a:lstStyle/>
          <a:p>
            <a:r>
              <a:rPr lang="en-GB" sz="3200" noProof="0" dirty="0"/>
              <a:t>Principal AFI (%) </a:t>
            </a:r>
          </a:p>
        </p:txBody>
      </p:sp>
      <p:graphicFrame>
        <p:nvGraphicFramePr>
          <p:cNvPr id="9" name="Table Placeholder 8" descr="Table headers: Principal AFI, according to %: 1. Goal - directed: Goals formulated: Teachers 98%, Counsellors 87%, Parents 93%, Assessors 96%;&#10;Goals evaluated: Teachers 93%, Counsellors 87%, Parents 100%, Assessors 83%.&#10;2. Transactional: No data.&#10;3. Child's needs: Educational needs: Teachers 98%, Counsellors 98%, Parents 84%, Assessors 99%.&#10;Parenting needs: Teachers and Counsellors no data, Parents 87%, Assessors 85%.&#10;4. Needs: Teachers: Teachers 93%, Counsellors 92%, Parents no data, Assessors 95%.&#10;Needs: Parents: Teachers and Counsellors no data, Parents 87%, Assessors 86%.&#10;5. Positive Factors: Student: Teachers 100%, Counsellors 100%, Parents 87%, Assessors 96%.&#10;Teacher: Teachers 73%, Counsellors 83%, Parents 48%, Assessors 72%.&#10;Parents: Teachers 73%, Counsellors 83%, Parents 50%, Assessors 55%.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86113598"/>
              </p:ext>
            </p:extLst>
          </p:nvPr>
        </p:nvGraphicFramePr>
        <p:xfrm>
          <a:off x="201613" y="785491"/>
          <a:ext cx="8449691" cy="5799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395600614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77182589"/>
                    </a:ext>
                  </a:extLst>
                </a:gridCol>
                <a:gridCol w="1562075">
                  <a:extLst>
                    <a:ext uri="{9D8B030D-6E8A-4147-A177-3AD203B41FA5}">
                      <a16:colId xmlns:a16="http://schemas.microsoft.com/office/drawing/2014/main" val="4234677049"/>
                    </a:ext>
                  </a:extLst>
                </a:gridCol>
                <a:gridCol w="1323129">
                  <a:extLst>
                    <a:ext uri="{9D8B030D-6E8A-4147-A177-3AD203B41FA5}">
                      <a16:colId xmlns:a16="http://schemas.microsoft.com/office/drawing/2014/main" val="2745114250"/>
                    </a:ext>
                  </a:extLst>
                </a:gridCol>
                <a:gridCol w="1316015">
                  <a:extLst>
                    <a:ext uri="{9D8B030D-6E8A-4147-A177-3AD203B41FA5}">
                      <a16:colId xmlns:a16="http://schemas.microsoft.com/office/drawing/2014/main" val="4290937901"/>
                    </a:ext>
                  </a:extLst>
                </a:gridCol>
              </a:tblGrid>
              <a:tr h="43314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Principal AFI, according to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Counsellors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Assessors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978469"/>
                  </a:ext>
                </a:extLst>
              </a:tr>
              <a:tr h="61173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baseline="0" dirty="0"/>
                        <a:t>Goal – directed</a:t>
                      </a:r>
                    </a:p>
                    <a:p>
                      <a:pPr marL="0" indent="0">
                        <a:buNone/>
                      </a:pPr>
                      <a:r>
                        <a:rPr lang="en-GB" baseline="0" dirty="0"/>
                        <a:t>- Goals formulated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98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87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96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198097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- Goals evaluated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86448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2. Transactional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351542"/>
                  </a:ext>
                </a:extLst>
              </a:tr>
              <a:tr h="611736">
                <a:tc>
                  <a:txBody>
                    <a:bodyPr/>
                    <a:lstStyle/>
                    <a:p>
                      <a:r>
                        <a:rPr lang="en-GB" dirty="0"/>
                        <a:t>3. Child’s needs</a:t>
                      </a:r>
                    </a:p>
                    <a:p>
                      <a:r>
                        <a:rPr lang="en-GB" dirty="0"/>
                        <a:t>- Educational needs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98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98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84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99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87390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- Parenting needs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212852"/>
                  </a:ext>
                </a:extLst>
              </a:tr>
              <a:tr h="611736">
                <a:tc>
                  <a:txBody>
                    <a:bodyPr/>
                    <a:lstStyle/>
                    <a:p>
                      <a:r>
                        <a:rPr lang="en-GB" dirty="0"/>
                        <a:t>4. Needs</a:t>
                      </a:r>
                    </a:p>
                    <a:p>
                      <a:r>
                        <a:rPr lang="en-GB" dirty="0"/>
                        <a:t>-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95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819216615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- 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916353"/>
                  </a:ext>
                </a:extLst>
              </a:tr>
              <a:tr h="611736">
                <a:tc>
                  <a:txBody>
                    <a:bodyPr/>
                    <a:lstStyle/>
                    <a:p>
                      <a:r>
                        <a:rPr lang="en-GB" dirty="0"/>
                        <a:t>5. Positive Factors</a:t>
                      </a:r>
                    </a:p>
                    <a:p>
                      <a:r>
                        <a:rPr lang="en-GB" dirty="0"/>
                        <a:t>- Student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100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100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87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96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67849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- Teacher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413136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r>
                        <a:rPr lang="en-GB" dirty="0"/>
                        <a:t>- Parents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03854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AB9B7-C453-4A28-8C0E-748EF7EFEFED}" type="slidenum">
              <a:rPr lang="nl-NL" altLang="x-none" smtClean="0"/>
              <a:pPr>
                <a:defRPr/>
              </a:pPr>
              <a:t>10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55431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93037" cy="766415"/>
          </a:xfrm>
        </p:spPr>
        <p:txBody>
          <a:bodyPr/>
          <a:lstStyle/>
          <a:p>
            <a:r>
              <a:rPr lang="en-GB" sz="3600" noProof="0" dirty="0"/>
              <a:t>Goal assessment (%)</a:t>
            </a:r>
          </a:p>
        </p:txBody>
      </p:sp>
      <p:graphicFrame>
        <p:nvGraphicFramePr>
          <p:cNvPr id="5" name="Table Placeholder 4" descr="Goal assessment, according to %:&#10;1. Better understanding of situation (more insight): Teachers 90%, Counsellors 85%, Parents 65%, Assessors 95%.&#10;2. Feasible recommendations for teachers: Teachers 70%, Counsellors 60%, Parents no data, Assessors 80%.&#10;3. Feasible recommendations for parents: Teachers and counsellors no data, Parents 52%, Assessors 43%.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87395360"/>
              </p:ext>
            </p:extLst>
          </p:nvPr>
        </p:nvGraphicFramePr>
        <p:xfrm>
          <a:off x="251520" y="2357041"/>
          <a:ext cx="8703570" cy="3860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8">
                  <a:extLst>
                    <a:ext uri="{9D8B030D-6E8A-4147-A177-3AD203B41FA5}">
                      <a16:colId xmlns:a16="http://schemas.microsoft.com/office/drawing/2014/main" val="360751739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8655665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0462877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021550775"/>
                    </a:ext>
                  </a:extLst>
                </a:gridCol>
                <a:gridCol w="1358752">
                  <a:extLst>
                    <a:ext uri="{9D8B030D-6E8A-4147-A177-3AD203B41FA5}">
                      <a16:colId xmlns:a16="http://schemas.microsoft.com/office/drawing/2014/main" val="2002205776"/>
                    </a:ext>
                  </a:extLst>
                </a:gridCol>
              </a:tblGrid>
              <a:tr h="69121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Goal assessment,</a:t>
                      </a:r>
                      <a:r>
                        <a:rPr lang="en-GB" baseline="0" dirty="0"/>
                        <a:t> according to </a:t>
                      </a:r>
                      <a:r>
                        <a:rPr lang="en-GB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Counsellors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Assessors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903821"/>
                  </a:ext>
                </a:extLst>
              </a:tr>
              <a:tr h="1056482">
                <a:tc>
                  <a:txBody>
                    <a:bodyPr/>
                    <a:lstStyle/>
                    <a:p>
                      <a:r>
                        <a:rPr lang="en-GB" dirty="0"/>
                        <a:t>1. Better understanding</a:t>
                      </a:r>
                      <a:r>
                        <a:rPr lang="en-GB" baseline="0" dirty="0"/>
                        <a:t> of situation (more insight)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8812195"/>
                  </a:ext>
                </a:extLst>
              </a:tr>
              <a:tr h="1056482">
                <a:tc>
                  <a:txBody>
                    <a:bodyPr/>
                    <a:lstStyle/>
                    <a:p>
                      <a:r>
                        <a:rPr lang="en-GB" dirty="0"/>
                        <a:t>2. Feasible</a:t>
                      </a:r>
                      <a:r>
                        <a:rPr lang="en-GB" baseline="0" dirty="0"/>
                        <a:t> recommendations for teachers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1479479"/>
                  </a:ext>
                </a:extLst>
              </a:tr>
              <a:tr h="1056482">
                <a:tc>
                  <a:txBody>
                    <a:bodyPr/>
                    <a:lstStyle/>
                    <a:p>
                      <a:r>
                        <a:rPr lang="en-GB" dirty="0"/>
                        <a:t>3. Feasible recommendations for 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55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AB9B7-C453-4A28-8C0E-748EF7EFEFED}" type="slidenum">
              <a:rPr lang="nl-NL" altLang="x-none" smtClean="0"/>
              <a:pPr>
                <a:defRPr/>
              </a:pPr>
              <a:t>11</a:t>
            </a:fld>
            <a:endParaRPr lang="nl-NL" altLang="x-none"/>
          </a:p>
        </p:txBody>
      </p:sp>
    </p:spTree>
    <p:extLst>
      <p:ext uri="{BB962C8B-B14F-4D97-AF65-F5344CB8AC3E}">
        <p14:creationId xmlns:p14="http://schemas.microsoft.com/office/powerpoint/2010/main" val="24600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1943100" y="333375"/>
            <a:ext cx="5581650" cy="1366838"/>
          </a:xfrm>
        </p:spPr>
        <p:txBody>
          <a:bodyPr/>
          <a:lstStyle/>
          <a:p>
            <a:pPr algn="ctr"/>
            <a:r>
              <a:rPr lang="en-GB" altLang="en-US" noProof="0" dirty="0"/>
              <a:t>Goal – directed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2276475"/>
            <a:ext cx="7848600" cy="4321175"/>
          </a:xfrm>
        </p:spPr>
        <p:txBody>
          <a:bodyPr/>
          <a:lstStyle/>
          <a:p>
            <a:pPr>
              <a:buFont typeface="Wingdings" charset="0"/>
              <a:buChar char="n"/>
              <a:defRPr/>
            </a:pPr>
            <a:r>
              <a:rPr lang="en-GB" noProof="0" dirty="0"/>
              <a:t>Goal assessment = answer questions</a:t>
            </a:r>
          </a:p>
          <a:p>
            <a:pPr lvl="1">
              <a:buFont typeface="Wingdings" charset="0"/>
              <a:buChar char="n"/>
              <a:defRPr/>
            </a:pPr>
            <a:r>
              <a:rPr lang="en-GB" noProof="0" dirty="0"/>
              <a:t>Understand &amp; </a:t>
            </a:r>
            <a:r>
              <a:rPr lang="en-GB" noProof="0" dirty="0">
                <a:solidFill>
                  <a:srgbClr val="FF0000"/>
                </a:solidFill>
              </a:rPr>
              <a:t>I</a:t>
            </a:r>
            <a:r>
              <a:rPr lang="en-GB" noProof="0" dirty="0">
                <a:solidFill>
                  <a:srgbClr val="0000FF"/>
                </a:solidFill>
              </a:rPr>
              <a:t>mprove</a:t>
            </a:r>
            <a:r>
              <a:rPr lang="en-GB" noProof="0" dirty="0"/>
              <a:t> situation, in best interest students (Hargreaves &amp; Fullan, 2013)</a:t>
            </a:r>
          </a:p>
          <a:p>
            <a:pPr lvl="1">
              <a:buFont typeface="Wingdings" charset="0"/>
              <a:buChar char="n"/>
              <a:defRPr/>
            </a:pPr>
            <a:r>
              <a:rPr lang="en-GB" noProof="0" dirty="0">
                <a:solidFill>
                  <a:srgbClr val="0000FF"/>
                </a:solidFill>
              </a:rPr>
              <a:t>Nice</a:t>
            </a:r>
            <a:r>
              <a:rPr lang="en-GB" noProof="0" dirty="0"/>
              <a:t> to know </a:t>
            </a:r>
            <a:r>
              <a:rPr lang="en-GB" noProof="0" dirty="0">
                <a:sym typeface="Wingdings"/>
              </a:rPr>
              <a:t> </a:t>
            </a:r>
            <a:r>
              <a:rPr lang="en-GB" noProof="0" dirty="0">
                <a:solidFill>
                  <a:srgbClr val="0000FF"/>
                </a:solidFill>
                <a:sym typeface="Wingdings"/>
              </a:rPr>
              <a:t>N</a:t>
            </a:r>
            <a:r>
              <a:rPr lang="en-GB" noProof="0" dirty="0">
                <a:solidFill>
                  <a:srgbClr val="0000FF"/>
                </a:solidFill>
              </a:rPr>
              <a:t>eed</a:t>
            </a:r>
            <a:r>
              <a:rPr lang="en-GB" noProof="0" dirty="0"/>
              <a:t> to know</a:t>
            </a:r>
          </a:p>
          <a:p>
            <a:pPr lvl="1">
              <a:buFont typeface="Wingdings" charset="0"/>
              <a:buChar char="n"/>
              <a:defRPr/>
            </a:pPr>
            <a:r>
              <a:rPr lang="en-GB" noProof="0" dirty="0"/>
              <a:t>Contributes to: Feed up, feed back &amp; feed forward (Hattie, 2013)</a:t>
            </a:r>
            <a:endParaRPr lang="en-GB" noProof="0" dirty="0">
              <a:ea typeface="MS PGothic" charset="0"/>
            </a:endParaRP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0"/>
              <a:buChar char="n"/>
              <a:defRPr/>
            </a:pPr>
            <a:r>
              <a:rPr lang="en-GB" noProof="0" dirty="0">
                <a:ea typeface="MS PGothic" charset="0"/>
              </a:rPr>
              <a:t>Own goals student, teacher, parents </a:t>
            </a:r>
            <a:r>
              <a:rPr lang="en-GB" noProof="0" dirty="0">
                <a:ea typeface="MS PGothic" charset="0"/>
                <a:sym typeface="Wingdings"/>
              </a:rPr>
              <a:t> more</a:t>
            </a:r>
            <a:r>
              <a:rPr lang="en-GB" noProof="0" dirty="0">
                <a:ea typeface="MS PGothic" charset="0"/>
              </a:rPr>
              <a:t> responsibility for own learning</a:t>
            </a:r>
            <a:endParaRPr lang="en-GB" noProof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138F2A-C699-40EF-BF9F-0016E0CA47FA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nl-NL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3492500" y="333375"/>
            <a:ext cx="5040313" cy="1079500"/>
          </a:xfrm>
        </p:spPr>
        <p:txBody>
          <a:bodyPr/>
          <a:lstStyle/>
          <a:p>
            <a:pPr algn="ctr"/>
            <a:r>
              <a:rPr lang="en-GB" altLang="en-US" noProof="0" dirty="0"/>
              <a:t>Students’ needs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50825" y="2492375"/>
            <a:ext cx="8712200" cy="3960813"/>
          </a:xfrm>
        </p:spPr>
        <p:txBody>
          <a:bodyPr/>
          <a:lstStyle/>
          <a:p>
            <a:r>
              <a:rPr lang="en-GB" altLang="en-US" noProof="0" dirty="0"/>
              <a:t>What do students need to achieve goals?</a:t>
            </a:r>
          </a:p>
          <a:p>
            <a:r>
              <a:rPr lang="en-GB" altLang="en-US" noProof="0" dirty="0"/>
              <a:t>Pedagogical needs: type of instruction, feedback, assignments, learning environment, teacher, group, classmates, parents or ….. </a:t>
            </a:r>
          </a:p>
          <a:p>
            <a:r>
              <a:rPr lang="en-GB" altLang="en-US" noProof="0" dirty="0"/>
              <a:t>Problem thinking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ym typeface="Wingdings" panose="05000000000000000000" pitchFamily="2" charset="2"/>
              </a:rPr>
              <a:t> solution focused acting</a:t>
            </a:r>
          </a:p>
          <a:p>
            <a:r>
              <a:rPr lang="en-GB" altLang="en-US" noProof="0" dirty="0">
                <a:sym typeface="Wingdings" panose="05000000000000000000" pitchFamily="2" charset="2"/>
              </a:rPr>
              <a:t>Essential for one, beneficial for all</a:t>
            </a:r>
            <a:endParaRPr lang="en-GB" altLang="en-US" noProof="0" dirty="0"/>
          </a:p>
        </p:txBody>
      </p:sp>
      <p:pic>
        <p:nvPicPr>
          <p:cNvPr id="21508" name="Picture 1" descr="Child reading a book, surrounded by cartoons of her imagin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284321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893198-7C90-4870-9F7F-526094D6196D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nl-NL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2987675" y="260350"/>
            <a:ext cx="5761038" cy="1439863"/>
          </a:xfrm>
        </p:spPr>
        <p:txBody>
          <a:bodyPr/>
          <a:lstStyle/>
          <a:p>
            <a:pPr algn="ctr"/>
            <a:r>
              <a:rPr lang="en-GB" altLang="en-US" noProof="0" dirty="0"/>
              <a:t>Teachers make a difference </a:t>
            </a: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781300"/>
            <a:ext cx="8208963" cy="3887788"/>
          </a:xfrm>
        </p:spPr>
        <p:txBody>
          <a:bodyPr/>
          <a:lstStyle/>
          <a:p>
            <a:r>
              <a:rPr lang="en-GB" altLang="en-US" sz="2800" noProof="0" dirty="0"/>
              <a:t>Positive teacher - student - relationship = key to success (Koomen &amp; Verschueren, 2016) </a:t>
            </a:r>
          </a:p>
          <a:p>
            <a:r>
              <a:rPr lang="en-GB" altLang="en-US" sz="2800" noProof="0" dirty="0"/>
              <a:t>Teacher training: impact teacher on student? </a:t>
            </a:r>
          </a:p>
          <a:p>
            <a:r>
              <a:rPr lang="en-GB" altLang="en-US" sz="2800" noProof="0" dirty="0">
                <a:sym typeface="Wingdings" panose="05000000000000000000" pitchFamily="2" charset="2"/>
              </a:rPr>
              <a:t>Needs student </a:t>
            </a:r>
            <a:r>
              <a:rPr lang="en-GB" altLang="en-US" sz="2800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sz="2800" noProof="0" dirty="0">
                <a:sym typeface="Wingdings" panose="05000000000000000000" pitchFamily="2" charset="2"/>
              </a:rPr>
              <a:t> needs teacher: what does teacher need to support this student more? </a:t>
            </a:r>
          </a:p>
          <a:p>
            <a:pPr lvl="1"/>
            <a:r>
              <a:rPr lang="en-GB" altLang="en-US" sz="2400" noProof="0" dirty="0">
                <a:sym typeface="Wingdings" panose="05000000000000000000" pitchFamily="2" charset="2"/>
              </a:rPr>
              <a:t>Knowledge, skills, material or …</a:t>
            </a:r>
          </a:p>
          <a:p>
            <a:pPr lvl="1"/>
            <a:r>
              <a:rPr lang="en-GB" altLang="en-US" sz="2400" noProof="0" dirty="0">
                <a:sym typeface="Wingdings" panose="05000000000000000000" pitchFamily="2" charset="2"/>
              </a:rPr>
              <a:t>Colleagues, coach or ….</a:t>
            </a:r>
            <a:endParaRPr lang="en-GB" altLang="en-US" sz="2800" noProof="0" dirty="0">
              <a:latin typeface="Arial" panose="020B0604020202020204" pitchFamily="34" charset="0"/>
            </a:endParaRPr>
          </a:p>
        </p:txBody>
      </p:sp>
      <p:pic>
        <p:nvPicPr>
          <p:cNvPr id="22531" name="Picture 6" descr="a teacher and pupi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2376488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425" y="333375"/>
            <a:ext cx="5905500" cy="1223963"/>
          </a:xfrm>
          <a:noFill/>
        </p:spPr>
        <p:txBody>
          <a:bodyPr/>
          <a:lstStyle/>
          <a:p>
            <a:pPr algn="ctr" eaLnBrk="1" hangingPunct="1"/>
            <a:r>
              <a:rPr lang="en-GB" altLang="en-US" sz="4000" noProof="0" dirty="0"/>
              <a:t>Pedagogy: Parents also matter!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05038"/>
            <a:ext cx="8591550" cy="4537075"/>
          </a:xfrm>
        </p:spPr>
        <p:txBody>
          <a:bodyPr/>
          <a:lstStyle/>
          <a:p>
            <a:pPr eaLnBrk="1" hangingPunct="1"/>
            <a:r>
              <a:rPr lang="en-GB" altLang="en-US" sz="2800" noProof="0" dirty="0"/>
              <a:t>When parents are involved (Marzano, 2007, Hattie, 2013, Mitchell, 2015) …</a:t>
            </a:r>
          </a:p>
          <a:p>
            <a:pPr lvl="1" eaLnBrk="1" hangingPunct="1"/>
            <a:r>
              <a:rPr lang="en-GB" altLang="en-US" noProof="0" dirty="0"/>
              <a:t>Students’ wellbeing &amp; learning increase and behaviour problems decrease</a:t>
            </a:r>
          </a:p>
          <a:p>
            <a:pPr lvl="1" eaLnBrk="1" hangingPunct="1"/>
            <a:r>
              <a:rPr lang="en-GB" altLang="en-US" noProof="0" dirty="0"/>
              <a:t>Parents more satisfied with school</a:t>
            </a:r>
          </a:p>
          <a:p>
            <a:pPr lvl="1" eaLnBrk="1" hangingPunct="1"/>
            <a:r>
              <a:rPr lang="en-GB" altLang="en-US" noProof="0" dirty="0"/>
              <a:t>Teachers less stress, happier in teaching</a:t>
            </a:r>
          </a:p>
          <a:p>
            <a:pPr eaLnBrk="1" hangingPunct="1"/>
            <a:r>
              <a:rPr lang="en-GB" altLang="en-US" sz="2800" noProof="0" dirty="0"/>
              <a:t>What support do parents need to support the learning of their child? </a:t>
            </a:r>
          </a:p>
          <a:p>
            <a:pPr lvl="1" eaLnBrk="1" hangingPunct="1"/>
            <a:r>
              <a:rPr lang="en-GB" altLang="en-US" sz="2000" noProof="0" dirty="0">
                <a:sym typeface="Wingdings" panose="05000000000000000000" pitchFamily="2" charset="2"/>
              </a:rPr>
              <a:t>Knowledge, skills, material, spouse, family, SP or …</a:t>
            </a:r>
            <a:r>
              <a:rPr lang="en-GB" altLang="en-US" sz="2000" noProof="0" dirty="0"/>
              <a:t> </a:t>
            </a:r>
          </a:p>
        </p:txBody>
      </p:sp>
      <p:pic>
        <p:nvPicPr>
          <p:cNvPr id="24580" name="Picture 1" descr="A cartoon of two children holding a flag which says 'We need you!'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2016125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EA2AC2-A6DB-4F28-A071-0E9F1B38E26B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nl-NL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76250"/>
            <a:ext cx="6192838" cy="1223963"/>
          </a:xfrm>
        </p:spPr>
        <p:txBody>
          <a:bodyPr/>
          <a:lstStyle/>
          <a:p>
            <a:pPr algn="ctr"/>
            <a:r>
              <a:rPr lang="en-GB" altLang="en-US" sz="4000" noProof="0" dirty="0"/>
              <a:t>Parental support of learning</a:t>
            </a:r>
            <a:endParaRPr lang="en-GB" altLang="en-US" sz="2800" noProof="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708275"/>
            <a:ext cx="7848600" cy="40338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2800" noProof="0" dirty="0"/>
              <a:t>Supervision: sleep, food, television, gaming, alcohol, drugs, in time at school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2800" noProof="0" dirty="0"/>
              <a:t>Involvement: interest, homework, translating schoolwork, </a:t>
            </a:r>
            <a:r>
              <a:rPr lang="en-GB" altLang="en-US" sz="2800" noProof="0" dirty="0">
                <a:solidFill>
                  <a:srgbClr val="0000FF"/>
                </a:solidFill>
              </a:rPr>
              <a:t>support rules teacher, share knowledge on what works, compliment teacher on positive impact</a:t>
            </a:r>
            <a:endParaRPr lang="en-GB" altLang="en-US" sz="2800" noProof="0" dirty="0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2800" noProof="0" dirty="0"/>
              <a:t>High - but realistic – expectations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2800" noProof="0" dirty="0"/>
              <a:t>What do parents needs to ….?</a:t>
            </a:r>
          </a:p>
        </p:txBody>
      </p:sp>
      <p:pic>
        <p:nvPicPr>
          <p:cNvPr id="25604" name="Afbeelding 4" descr="A mother and chil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33375"/>
            <a:ext cx="18796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1" name="Tijdelijke aanduiding voor dia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BE23CB-CA4E-4BAB-8EE2-1A11B55B2BF4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nl-NL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2268538" y="188913"/>
            <a:ext cx="5616575" cy="1439862"/>
          </a:xfrm>
        </p:spPr>
        <p:txBody>
          <a:bodyPr/>
          <a:lstStyle/>
          <a:p>
            <a:pPr algn="ctr"/>
            <a:r>
              <a:rPr lang="en-GB" altLang="en-US" noProof="0" dirty="0"/>
              <a:t>Positive factors: dismantle barriers 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68313" y="2420938"/>
            <a:ext cx="8351837" cy="4176712"/>
          </a:xfrm>
        </p:spPr>
        <p:txBody>
          <a:bodyPr/>
          <a:lstStyle/>
          <a:p>
            <a:r>
              <a:rPr lang="en-GB" altLang="en-US" noProof="0" dirty="0"/>
              <a:t>Chances &amp; strengths; talents &amp; interests; exceptions &amp; successful approaches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altLang="en-US" noProof="0" dirty="0"/>
              <a:t>Compliments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GB" altLang="en-US" noProof="0" dirty="0">
                <a:sym typeface="Wingdings" panose="05000000000000000000" pitchFamily="2" charset="2"/>
              </a:rPr>
              <a:t>empowerment + raising expectations of self </a:t>
            </a:r>
            <a:endParaRPr lang="en-GB" altLang="en-US" noProof="0" dirty="0"/>
          </a:p>
          <a:p>
            <a:pPr>
              <a:buFont typeface="Wingdings" panose="05000000000000000000" pitchFamily="2" charset="2"/>
              <a:buChar char="à"/>
            </a:pPr>
            <a:r>
              <a:rPr lang="en-GB" altLang="en-US" noProof="0" dirty="0"/>
              <a:t>Optimistic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ym typeface="Wingdings" panose="05000000000000000000" pitchFamily="2" charset="2"/>
              </a:rPr>
              <a:t> </a:t>
            </a:r>
            <a:r>
              <a:rPr lang="en-GB" altLang="en-US" noProof="0" dirty="0"/>
              <a:t>ambitious goals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altLang="en-US" noProof="0" dirty="0"/>
              <a:t>Expand what is already strong </a:t>
            </a:r>
            <a:r>
              <a:rPr lang="en-GB" altLang="en-US" noProof="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GB" altLang="en-US" noProof="0" dirty="0">
                <a:solidFill>
                  <a:srgbClr val="0000FF"/>
                </a:solidFill>
              </a:rPr>
              <a:t> </a:t>
            </a:r>
            <a:r>
              <a:rPr lang="en-GB" altLang="en-US" noProof="0" dirty="0"/>
              <a:t>feasible recommendations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A8B762-3E8B-4677-BC50-EF5A5004EFEE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nl-NL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653617" y="404664"/>
            <a:ext cx="5544666" cy="1223963"/>
          </a:xfrm>
        </p:spPr>
        <p:txBody>
          <a:bodyPr/>
          <a:lstStyle/>
          <a:p>
            <a:pPr algn="ctr"/>
            <a:r>
              <a:rPr lang="en-GB" altLang="en-US" noProof="0" dirty="0"/>
              <a:t>Challenges &amp; successes AFI?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23850" y="2276475"/>
            <a:ext cx="8204200" cy="4032250"/>
          </a:xfrm>
        </p:spPr>
        <p:txBody>
          <a:bodyPr/>
          <a:lstStyle/>
          <a:p>
            <a:r>
              <a:rPr lang="en-GB" altLang="en-US" sz="2800" noProof="0" dirty="0"/>
              <a:t>Challenges, more attention for positive factors parents; collaboration with all children; feasible interventions for teachers that they can apply in classroom &amp; that benefit more students </a:t>
            </a:r>
          </a:p>
          <a:p>
            <a:r>
              <a:rPr lang="en-GB" altLang="en-US" sz="2800" noProof="0" dirty="0"/>
              <a:t>Successes: teacher’s competency raises (6.2 </a:t>
            </a:r>
            <a:r>
              <a:rPr lang="en-GB" altLang="en-US" sz="2800" noProof="0" dirty="0">
                <a:sym typeface="Wingdings" panose="05000000000000000000" pitchFamily="2" charset="2"/>
              </a:rPr>
              <a:t> 7.4), 80% teachers benefits &gt; costs AFI, </a:t>
            </a:r>
            <a:r>
              <a:rPr lang="en-GB" altLang="en-US" sz="2800" noProof="0" dirty="0"/>
              <a:t>80% parents appreciate participating, same language &amp; goals interdisciplinary: benefit child</a:t>
            </a:r>
            <a:endParaRPr lang="en-GB" altLang="en-US" noProof="0" dirty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285247-6AFD-4CBF-AFC4-8F04625E0BB8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nl-NL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476375" y="239713"/>
            <a:ext cx="7272338" cy="1389062"/>
          </a:xfrm>
        </p:spPr>
        <p:txBody>
          <a:bodyPr/>
          <a:lstStyle/>
          <a:p>
            <a:pPr algn="ctr"/>
            <a:r>
              <a:rPr lang="en-GB" altLang="en-US" sz="3200" noProof="0" dirty="0"/>
              <a:t>Research on AFI? See appendix in RA </a:t>
            </a:r>
            <a:r>
              <a:rPr lang="en-GB" altLang="en-US" sz="3200" dirty="0">
                <a:hlinkClick r:id="rId3"/>
              </a:rPr>
              <a:t>Netherlands country report</a:t>
            </a:r>
            <a:endParaRPr lang="en-GB" altLang="en-US" sz="3200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68313" y="2349500"/>
            <a:ext cx="8351837" cy="4248150"/>
          </a:xfrm>
        </p:spPr>
        <p:txBody>
          <a:bodyPr/>
          <a:lstStyle/>
          <a:p>
            <a:r>
              <a:rPr lang="en-GB" altLang="en-US" noProof="0" dirty="0"/>
              <a:t>198 assessments </a:t>
            </a:r>
          </a:p>
          <a:p>
            <a:r>
              <a:rPr lang="en-GB" altLang="en-US" noProof="0" dirty="0"/>
              <a:t>Teachers, counsellors, parents, students &amp; assessors</a:t>
            </a:r>
          </a:p>
          <a:p>
            <a:r>
              <a:rPr lang="en-GB" altLang="en-US" noProof="0" dirty="0"/>
              <a:t>Questionnaire:</a:t>
            </a:r>
          </a:p>
          <a:p>
            <a:pPr lvl="1"/>
            <a:r>
              <a:rPr lang="en-GB" altLang="en-US" noProof="0" dirty="0"/>
              <a:t>Assessment according to principles?</a:t>
            </a:r>
          </a:p>
          <a:p>
            <a:pPr lvl="1"/>
            <a:r>
              <a:rPr lang="en-GB" altLang="en-US" noProof="0" dirty="0"/>
              <a:t>Teachers, students, parents more insight &amp; feasible recommendations? </a:t>
            </a:r>
          </a:p>
          <a:p>
            <a:pPr lvl="1"/>
            <a:r>
              <a:rPr lang="en-GB" altLang="en-US" noProof="0" dirty="0"/>
              <a:t>Challenges &amp; successes?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4A16D7-595F-4711-A9EE-DB4EC74BF3F7}" type="slidenum">
              <a:rPr lang="nl-N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nl-NL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Custom 1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333399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4131</TotalTime>
  <Words>1495</Words>
  <Application>Microsoft Office PowerPoint</Application>
  <PresentationFormat>On-screen Show (4:3)</PresentationFormat>
  <Paragraphs>224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MS PGothic</vt:lpstr>
      <vt:lpstr>Arial</vt:lpstr>
      <vt:lpstr>Tahoma</vt:lpstr>
      <vt:lpstr>Wingdings</vt:lpstr>
      <vt:lpstr>Blends</vt:lpstr>
      <vt:lpstr>Pedagogy &amp; Assessment of (with) Learners, Eva Naaijkens &amp; Noëlle Pameijer (NL)</vt:lpstr>
      <vt:lpstr>Goal – directed assessment</vt:lpstr>
      <vt:lpstr>Students’ needs</vt:lpstr>
      <vt:lpstr>Teachers make a difference </vt:lpstr>
      <vt:lpstr>Pedagogy: Parents also matter!</vt:lpstr>
      <vt:lpstr>Parental support of learning</vt:lpstr>
      <vt:lpstr>Positive factors: dismantle barriers </vt:lpstr>
      <vt:lpstr>Challenges &amp; successes AFI?</vt:lpstr>
      <vt:lpstr>Research on AFI? See appendix in RA Netherlands country report</vt:lpstr>
      <vt:lpstr>Principal AFI (%) </vt:lpstr>
      <vt:lpstr>Goal assessment (%)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Pedagogy &amp; Assessment (Netherlands)</dc:title>
  <dc:subject>Raising the Achievement of All Learners in Inclusive Education</dc:subject>
  <dc:creator>Netherlands</dc:creator>
  <cp:revision>351</cp:revision>
  <cp:lastPrinted>2016-07-20T10:00:40Z</cp:lastPrinted>
  <dcterms:created xsi:type="dcterms:W3CDTF">2011-11-07T13:23:47Z</dcterms:created>
  <dcterms:modified xsi:type="dcterms:W3CDTF">2018-08-07T12:56:44Z</dcterms:modified>
</cp:coreProperties>
</file>