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61" autoAdjust="0"/>
    <p:restoredTop sz="86347" autoAdjust="0"/>
  </p:normalViewPr>
  <p:slideViewPr>
    <p:cSldViewPr>
      <p:cViewPr varScale="1">
        <p:scale>
          <a:sx n="125" d="100"/>
          <a:sy n="125" d="100"/>
        </p:scale>
        <p:origin x="1278" y="114"/>
      </p:cViewPr>
      <p:guideLst>
        <p:guide orient="horz" pos="2160"/>
        <p:guide pos="2880"/>
      </p:guideLst>
    </p:cSldViewPr>
  </p:slideViewPr>
  <p:outlineViewPr>
    <p:cViewPr>
      <p:scale>
        <a:sx n="33" d="100"/>
        <a:sy n="33" d="100"/>
      </p:scale>
      <p:origin x="0" y="-1926"/>
    </p:cViewPr>
  </p:outlineViewPr>
  <p:notesTextViewPr>
    <p:cViewPr>
      <p:scale>
        <a:sx n="1" d="1"/>
        <a:sy n="1" d="1"/>
      </p:scale>
      <p:origin x="0" y="-42"/>
    </p:cViewPr>
  </p:notesTextViewPr>
  <p:notesViewPr>
    <p:cSldViewPr>
      <p:cViewPr varScale="1">
        <p:scale>
          <a:sx n="111" d="100"/>
          <a:sy n="111" d="100"/>
        </p:scale>
        <p:origin x="516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2FB513-CC16-4ABA-8FAE-980ED607D7F9}" type="datetimeFigureOut">
              <a:rPr lang="en-GB" noProof="0" smtClean="0"/>
              <a:t>07-08-2018</a:t>
            </a:fld>
            <a:endParaRPr lang="en-GB" noProof="0"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875E3B-339A-44A2-B6AC-53821F805FB7}" type="slidenum">
              <a:rPr lang="en-GB" noProof="0" smtClean="0"/>
              <a:t>‹#›</a:t>
            </a:fld>
            <a:endParaRPr lang="en-GB" noProof="0" dirty="0"/>
          </a:p>
        </p:txBody>
      </p:sp>
    </p:spTree>
    <p:extLst>
      <p:ext uri="{BB962C8B-B14F-4D97-AF65-F5344CB8AC3E}">
        <p14:creationId xmlns:p14="http://schemas.microsoft.com/office/powerpoint/2010/main" val="1991993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t>West Belfast Area Learning Community working in partnership with the West Belfast Partnership Board </a:t>
            </a:r>
            <a:r>
              <a:rPr lang="en-GB" sz="1200" noProof="0" dirty="0"/>
              <a:t>–</a:t>
            </a:r>
            <a:r>
              <a:rPr lang="en-GB" noProof="0" dirty="0"/>
              <a:t> a journey of improvement through collaboration</a:t>
            </a:r>
          </a:p>
        </p:txBody>
      </p:sp>
      <p:sp>
        <p:nvSpPr>
          <p:cNvPr id="4" name="Slide Number Placeholder 3"/>
          <p:cNvSpPr>
            <a:spLocks noGrp="1"/>
          </p:cNvSpPr>
          <p:nvPr>
            <p:ph type="sldNum" sz="quarter" idx="10"/>
          </p:nvPr>
        </p:nvSpPr>
        <p:spPr/>
        <p:txBody>
          <a:bodyPr/>
          <a:lstStyle/>
          <a:p>
            <a:fld id="{CA875E3B-339A-44A2-B6AC-53821F805FB7}" type="slidenum">
              <a:rPr lang="en-GB" noProof="0" smtClean="0"/>
              <a:t>1</a:t>
            </a:fld>
            <a:endParaRPr lang="en-GB" noProof="0" dirty="0"/>
          </a:p>
        </p:txBody>
      </p:sp>
    </p:spTree>
    <p:extLst>
      <p:ext uri="{BB962C8B-B14F-4D97-AF65-F5344CB8AC3E}">
        <p14:creationId xmlns:p14="http://schemas.microsoft.com/office/powerpoint/2010/main" val="32771770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Free School Meal Pupils</a:t>
            </a:r>
          </a:p>
          <a:p>
            <a:r>
              <a:rPr lang="en-GB" noProof="0" dirty="0"/>
              <a:t>Table showing the WBALC Performance 2013 to 2015. The figures for 2013 and 2014 are DE figures, the figures for 2015 are school figures.</a:t>
            </a:r>
          </a:p>
          <a:p>
            <a:r>
              <a:rPr lang="en-GB" noProof="0" dirty="0"/>
              <a:t>GCSE</a:t>
            </a:r>
          </a:p>
          <a:p>
            <a:r>
              <a:rPr lang="en-GB" noProof="0" dirty="0"/>
              <a:t>Number of FSM pupils in Y12 - 2013: 330, 2014: 314, 2015: 368.</a:t>
            </a:r>
          </a:p>
          <a:p>
            <a:r>
              <a:rPr lang="en-GB" noProof="0" dirty="0"/>
              <a:t>Number of eligible FSM pupils (for SAER) - 2013: 289, 2014: 275, 2015: 346.</a:t>
            </a:r>
          </a:p>
          <a:p>
            <a:r>
              <a:rPr lang="en-GB" noProof="0" dirty="0"/>
              <a:t>% of ineligible FSM pupils - 2013: 12.4, 2014: 12.4, 2015: 6.0.</a:t>
            </a:r>
          </a:p>
          <a:p>
            <a:r>
              <a:rPr lang="en-GB" noProof="0" dirty="0"/>
              <a:t>% FSM pupils achieving 5 or more at grades A*-C - 2013: 76.5, 2014: 84.0, 2015: 88.7.</a:t>
            </a:r>
          </a:p>
          <a:p>
            <a:r>
              <a:rPr lang="en-GB" noProof="0" dirty="0"/>
              <a:t>% FSM pupils achieving 5 or more at grades A*-C incl. English and maths - 2013: 31.1, 2014: 41.1, 2015: 45.4.</a:t>
            </a:r>
          </a:p>
          <a:p>
            <a:r>
              <a:rPr lang="en-GB" noProof="0" dirty="0"/>
              <a:t>% FSM pupils achieving 7 or more at grades A*-C - 2013: 56.1, 2014: 65.8, 2015: 73.4.</a:t>
            </a:r>
          </a:p>
          <a:p>
            <a:r>
              <a:rPr lang="en-GB" noProof="0" dirty="0"/>
              <a:t>% FSM pupils achieving 7 or more at grades A*-C incl. English and maths - 2013: 28.4, 2014: 39.3, 2015: 43.4.</a:t>
            </a:r>
          </a:p>
          <a:p>
            <a:r>
              <a:rPr lang="en-GB" noProof="0" dirty="0"/>
              <a:t>A Level</a:t>
            </a:r>
          </a:p>
          <a:p>
            <a:r>
              <a:rPr lang="en-GB" noProof="0" dirty="0"/>
              <a:t>Number of FSM pupils in Y14 - 2013: 211, 2014: 213, 2015: 290.</a:t>
            </a:r>
          </a:p>
          <a:p>
            <a:r>
              <a:rPr lang="en-GB" noProof="0" dirty="0"/>
              <a:t>Number of eligible FSM pupils (for SAER) - 2013: 174, 2014: 155, 2015: 207.</a:t>
            </a:r>
          </a:p>
          <a:p>
            <a:r>
              <a:rPr lang="en-GB" noProof="0" dirty="0"/>
              <a:t>% of ineligible FSM pupils - 2013: 17.5, 2014: 27.2, 2015: 28.6.</a:t>
            </a:r>
          </a:p>
          <a:p>
            <a:r>
              <a:rPr lang="en-GB" noProof="0" dirty="0"/>
              <a:t>% FSM pupils achieving 2 or more at grades A*-E - 2013: 86.2, 2014: 89.0, 2015: 99.0.</a:t>
            </a:r>
          </a:p>
          <a:p>
            <a:r>
              <a:rPr lang="en-GB" noProof="0" dirty="0"/>
              <a:t>% FSM pupils achieving 3 or more at grades A*-C - 2013: 44.3, 2014: 52.3, 2015: 59.4.</a:t>
            </a:r>
            <a:endParaRPr lang="en-GB" noProof="0" dirty="0"/>
          </a:p>
        </p:txBody>
      </p:sp>
      <p:sp>
        <p:nvSpPr>
          <p:cNvPr id="4" name="Slide Number Placeholder 3"/>
          <p:cNvSpPr>
            <a:spLocks noGrp="1"/>
          </p:cNvSpPr>
          <p:nvPr>
            <p:ph type="sldNum" sz="quarter" idx="10"/>
          </p:nvPr>
        </p:nvSpPr>
        <p:spPr/>
        <p:txBody>
          <a:bodyPr/>
          <a:lstStyle/>
          <a:p>
            <a:fld id="{CA875E3B-339A-44A2-B6AC-53821F805FB7}" type="slidenum">
              <a:rPr lang="en-GB" noProof="0" smtClean="0"/>
              <a:t>11</a:t>
            </a:fld>
            <a:endParaRPr lang="en-GB" noProof="0" dirty="0"/>
          </a:p>
        </p:txBody>
      </p:sp>
    </p:spTree>
    <p:extLst>
      <p:ext uri="{BB962C8B-B14F-4D97-AF65-F5344CB8AC3E}">
        <p14:creationId xmlns:p14="http://schemas.microsoft.com/office/powerpoint/2010/main" val="19925652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Next Practice vs Best Practice </a:t>
            </a:r>
          </a:p>
          <a:p>
            <a:r>
              <a:rPr lang="en-GB" noProof="0" dirty="0"/>
              <a:t>Primary schools started replicating the work of post-primary group and in turn the nursery schools started doing likewise</a:t>
            </a:r>
          </a:p>
          <a:p>
            <a:r>
              <a:rPr lang="en-GB" noProof="0" dirty="0"/>
              <a:t>Primary Transition programme- bridging units planned for last year in primary school and first year in post-primary. Through working together and delivering a joint programme, the primary and post-primary schools are gaining a better understanding of each other’s curriculum</a:t>
            </a:r>
          </a:p>
          <a:p>
            <a:r>
              <a:rPr lang="en-GB" noProof="0" dirty="0"/>
              <a:t>Cross-phase sharing of best practice including classroom observation and assessment practices</a:t>
            </a:r>
          </a:p>
        </p:txBody>
      </p:sp>
      <p:sp>
        <p:nvSpPr>
          <p:cNvPr id="4" name="Slide Number Placeholder 3"/>
          <p:cNvSpPr>
            <a:spLocks noGrp="1"/>
          </p:cNvSpPr>
          <p:nvPr>
            <p:ph type="sldNum" sz="quarter" idx="10"/>
          </p:nvPr>
        </p:nvSpPr>
        <p:spPr/>
        <p:txBody>
          <a:bodyPr/>
          <a:lstStyle/>
          <a:p>
            <a:fld id="{CA875E3B-339A-44A2-B6AC-53821F805FB7}" type="slidenum">
              <a:rPr lang="en-GB" smtClean="0"/>
              <a:t>12</a:t>
            </a:fld>
            <a:endParaRPr lang="en-GB" dirty="0"/>
          </a:p>
        </p:txBody>
      </p:sp>
    </p:spTree>
    <p:extLst>
      <p:ext uri="{BB962C8B-B14F-4D97-AF65-F5344CB8AC3E}">
        <p14:creationId xmlns:p14="http://schemas.microsoft.com/office/powerpoint/2010/main" val="2339209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noProof="0" dirty="0"/>
              <a:t>Context of </a:t>
            </a:r>
            <a:r>
              <a:rPr lang="en-GB" sz="1100" dirty="0"/>
              <a:t>Collaboration – </a:t>
            </a:r>
            <a:r>
              <a:rPr lang="en-GB" sz="1100" noProof="0" dirty="0"/>
              <a:t>a journey from isolation to collaboration – 2007 - 2017</a:t>
            </a:r>
          </a:p>
          <a:p>
            <a:pPr>
              <a:buFont typeface="Wingdings" pitchFamily="2" charset="2"/>
              <a:buChar char="Ø"/>
            </a:pPr>
            <a:r>
              <a:rPr lang="en-GB" sz="1200" noProof="0" dirty="0"/>
              <a:t>Initially, schools starting working together under duress - through a “forced relationship” incentivised by meagre funding </a:t>
            </a:r>
          </a:p>
          <a:p>
            <a:pPr>
              <a:buFont typeface="Wingdings" pitchFamily="2" charset="2"/>
              <a:buChar char="Ø"/>
            </a:pPr>
            <a:r>
              <a:rPr lang="en-GB" sz="1200" noProof="0" dirty="0"/>
              <a:t>Many factors were impacting on the schools in the area </a:t>
            </a:r>
          </a:p>
          <a:p>
            <a:pPr>
              <a:buFont typeface="Wingdings" pitchFamily="2" charset="2"/>
              <a:buChar char="q"/>
            </a:pPr>
            <a:r>
              <a:rPr lang="en-GB" sz="1200" noProof="0" dirty="0"/>
              <a:t> Working in “silos” with little knowledge or understanding of each other </a:t>
            </a:r>
          </a:p>
          <a:p>
            <a:pPr>
              <a:buFont typeface="Wingdings" pitchFamily="2" charset="2"/>
              <a:buChar char="q"/>
            </a:pPr>
            <a:r>
              <a:rPr lang="en-GB" sz="1200" noProof="0" dirty="0"/>
              <a:t>Falling enrolments leading to redundancies with schools in danger of closing or amalgamating </a:t>
            </a:r>
          </a:p>
          <a:p>
            <a:pPr>
              <a:buFont typeface="Wingdings" pitchFamily="2" charset="2"/>
              <a:buChar char="q"/>
            </a:pPr>
            <a:r>
              <a:rPr lang="en-GB" sz="1200" noProof="0" dirty="0"/>
              <a:t>Poor standards of achievement across many of the schools</a:t>
            </a:r>
          </a:p>
          <a:p>
            <a:pPr>
              <a:buFont typeface="Wingdings" pitchFamily="2" charset="2"/>
              <a:buChar char="q"/>
            </a:pPr>
            <a:r>
              <a:rPr lang="en-GB" sz="1200" noProof="0" dirty="0"/>
              <a:t>Multiple socio-economic factors</a:t>
            </a:r>
          </a:p>
          <a:p>
            <a:pPr>
              <a:buFont typeface="Wingdings" pitchFamily="2" charset="2"/>
              <a:buChar char="q"/>
            </a:pPr>
            <a:r>
              <a:rPr lang="en-GB" sz="1200" noProof="0" dirty="0"/>
              <a:t>Major policy changes in education which were putting pressure on the system</a:t>
            </a:r>
          </a:p>
        </p:txBody>
      </p:sp>
      <p:sp>
        <p:nvSpPr>
          <p:cNvPr id="4" name="Slide Number Placeholder 3"/>
          <p:cNvSpPr>
            <a:spLocks noGrp="1"/>
          </p:cNvSpPr>
          <p:nvPr>
            <p:ph type="sldNum" sz="quarter" idx="10"/>
          </p:nvPr>
        </p:nvSpPr>
        <p:spPr/>
        <p:txBody>
          <a:bodyPr/>
          <a:lstStyle/>
          <a:p>
            <a:fld id="{CA875E3B-339A-44A2-B6AC-53821F805FB7}" type="slidenum">
              <a:rPr lang="en-GB" noProof="0" smtClean="0"/>
              <a:t>2</a:t>
            </a:fld>
            <a:endParaRPr lang="en-GB" noProof="0" dirty="0"/>
          </a:p>
        </p:txBody>
      </p:sp>
    </p:spTree>
    <p:extLst>
      <p:ext uri="{BB962C8B-B14F-4D97-AF65-F5344CB8AC3E}">
        <p14:creationId xmlns:p14="http://schemas.microsoft.com/office/powerpoint/2010/main" val="1667784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noProof="0" dirty="0"/>
              <a:t>Policy changes which were most impacting on schools (2)</a:t>
            </a:r>
          </a:p>
          <a:p>
            <a:pPr marL="0" indent="0">
              <a:buNone/>
            </a:pPr>
            <a:r>
              <a:rPr lang="en-GB" noProof="0" dirty="0">
                <a:solidFill>
                  <a:srgbClr val="FF0000"/>
                </a:solidFill>
              </a:rPr>
              <a:t>Every School a Good School Policy 2008 </a:t>
            </a:r>
            <a:r>
              <a:rPr lang="en-GB" noProof="0" dirty="0">
                <a:solidFill>
                  <a:schemeClr val="accent1"/>
                </a:solidFill>
              </a:rPr>
              <a:t>– </a:t>
            </a:r>
            <a:r>
              <a:rPr lang="en-GB" noProof="0" dirty="0">
                <a:solidFill>
                  <a:srgbClr val="0070C0"/>
                </a:solidFill>
              </a:rPr>
              <a:t>All schools’ performance would be measured rigorously against specific benchmarks </a:t>
            </a:r>
          </a:p>
          <a:p>
            <a:pPr marL="0" indent="0">
              <a:spcBef>
                <a:spcPts val="1200"/>
              </a:spcBef>
              <a:spcAft>
                <a:spcPts val="1200"/>
              </a:spcAft>
              <a:buNone/>
            </a:pPr>
            <a:r>
              <a:rPr lang="en-GB" noProof="0" dirty="0"/>
              <a:t>“</a:t>
            </a:r>
            <a:r>
              <a:rPr lang="en-GB" i="1" noProof="0" dirty="0"/>
              <a:t>Our vision is of schools as vibrant, self-improving, well-governed and effectively led communities of good practice, focusing not on institutions but on meeting the needs and aspirations of pupils through high quality learning, recognising the centrality of teaching”</a:t>
            </a:r>
          </a:p>
          <a:p>
            <a:pPr marL="0" indent="0">
              <a:buNone/>
            </a:pPr>
            <a:r>
              <a:rPr lang="en-GB" i="1" noProof="0" dirty="0"/>
              <a:t>Move towards working as a community of schools vs schools looking after and out for themselves</a:t>
            </a:r>
          </a:p>
        </p:txBody>
      </p:sp>
      <p:sp>
        <p:nvSpPr>
          <p:cNvPr id="4" name="Slide Number Placeholder 3"/>
          <p:cNvSpPr>
            <a:spLocks noGrp="1"/>
          </p:cNvSpPr>
          <p:nvPr>
            <p:ph type="sldNum" sz="quarter" idx="10"/>
          </p:nvPr>
        </p:nvSpPr>
        <p:spPr/>
        <p:txBody>
          <a:bodyPr/>
          <a:lstStyle/>
          <a:p>
            <a:fld id="{CA875E3B-339A-44A2-B6AC-53821F805FB7}" type="slidenum">
              <a:rPr lang="en-GB" noProof="0" smtClean="0"/>
              <a:t>4</a:t>
            </a:fld>
            <a:endParaRPr lang="en-GB" noProof="0" dirty="0"/>
          </a:p>
        </p:txBody>
      </p:sp>
    </p:spTree>
    <p:extLst>
      <p:ext uri="{BB962C8B-B14F-4D97-AF65-F5344CB8AC3E}">
        <p14:creationId xmlns:p14="http://schemas.microsoft.com/office/powerpoint/2010/main" val="4151841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Context of schools in West Belfast </a:t>
            </a:r>
          </a:p>
          <a:p>
            <a:pPr lvl="0" eaLnBrk="0" fontAlgn="base" hangingPunct="0">
              <a:spcAft>
                <a:spcPct val="0"/>
              </a:spcAft>
              <a:buClr>
                <a:srgbClr val="3366FF"/>
              </a:buClr>
              <a:buSzPct val="80000"/>
              <a:buFont typeface="Wingdings" panose="05000000000000000000" pitchFamily="2" charset="2"/>
              <a:buChar char="l"/>
            </a:pPr>
            <a:r>
              <a:rPr lang="en-GB" altLang="en-US" sz="1200" kern="0" noProof="0" dirty="0">
                <a:latin typeface="Times New Roman"/>
              </a:rPr>
              <a:t>70%</a:t>
            </a:r>
            <a:r>
              <a:rPr lang="en-GB" altLang="en-US" sz="1200" kern="0" noProof="0" dirty="0">
                <a:solidFill>
                  <a:srgbClr val="0000FF"/>
                </a:solidFill>
                <a:latin typeface="Times New Roman"/>
              </a:rPr>
              <a:t> of areas of highest deprivation in North of Ireland are in West Belfast</a:t>
            </a:r>
          </a:p>
          <a:p>
            <a:pPr lvl="0" eaLnBrk="0" fontAlgn="base" hangingPunct="0">
              <a:spcAft>
                <a:spcPct val="0"/>
              </a:spcAft>
              <a:buClr>
                <a:srgbClr val="3366FF"/>
              </a:buClr>
              <a:buSzPct val="80000"/>
              <a:buFont typeface="Wingdings" panose="05000000000000000000" pitchFamily="2" charset="2"/>
              <a:buChar char="l"/>
            </a:pPr>
            <a:r>
              <a:rPr lang="en-GB" altLang="en-US" sz="1200" kern="0" noProof="0" dirty="0">
                <a:solidFill>
                  <a:srgbClr val="0000FF"/>
                </a:solidFill>
                <a:latin typeface="Times New Roman"/>
              </a:rPr>
              <a:t>The areas of social deprivation ranked numbers 1,2 &amp; 3 are in West Belfast</a:t>
            </a:r>
          </a:p>
          <a:p>
            <a:pPr lvl="0" eaLnBrk="0" fontAlgn="base" hangingPunct="0">
              <a:spcAft>
                <a:spcPct val="0"/>
              </a:spcAft>
              <a:buClr>
                <a:srgbClr val="3366FF"/>
              </a:buClr>
              <a:buSzPct val="80000"/>
              <a:buFont typeface="Wingdings" panose="05000000000000000000" pitchFamily="2" charset="2"/>
              <a:buChar char="l"/>
            </a:pPr>
            <a:r>
              <a:rPr lang="en-GB" altLang="en-US" sz="1200" kern="0" noProof="0" dirty="0">
                <a:solidFill>
                  <a:srgbClr val="0000FF"/>
                </a:solidFill>
                <a:latin typeface="Times New Roman"/>
              </a:rPr>
              <a:t>Population @ 94,000 = 5.2% of the population</a:t>
            </a:r>
          </a:p>
          <a:p>
            <a:pPr lvl="0" eaLnBrk="0" fontAlgn="base" hangingPunct="0">
              <a:spcAft>
                <a:spcPct val="0"/>
              </a:spcAft>
              <a:buClr>
                <a:srgbClr val="3366FF"/>
              </a:buClr>
              <a:buSzPct val="80000"/>
              <a:buFont typeface="Wingdings" panose="05000000000000000000" pitchFamily="2" charset="2"/>
              <a:buChar char="l"/>
            </a:pPr>
            <a:r>
              <a:rPr lang="en-GB" altLang="en-US" sz="1200" kern="0" noProof="0" dirty="0">
                <a:solidFill>
                  <a:srgbClr val="0000FF"/>
                </a:solidFill>
                <a:latin typeface="Times New Roman"/>
              </a:rPr>
              <a:t>Child Poverty: </a:t>
            </a:r>
            <a:r>
              <a:rPr lang="en-GB" altLang="en-US" sz="1200" kern="0" noProof="0" dirty="0">
                <a:latin typeface="Times New Roman"/>
              </a:rPr>
              <a:t>41.1% 0-15yr olds </a:t>
            </a:r>
            <a:r>
              <a:rPr lang="en-GB" altLang="en-US" sz="1200" kern="0" noProof="0" dirty="0">
                <a:solidFill>
                  <a:srgbClr val="0000FF"/>
                </a:solidFill>
                <a:latin typeface="Times New Roman"/>
              </a:rPr>
              <a:t>– NI average 22.1% Colin Glen (65.3%), Falls </a:t>
            </a:r>
            <a:r>
              <a:rPr lang="en-GB" altLang="en-US" sz="1200" kern="0" noProof="0" dirty="0">
                <a:latin typeface="Times New Roman"/>
              </a:rPr>
              <a:t>(59.1%) </a:t>
            </a:r>
            <a:r>
              <a:rPr lang="en-GB" altLang="en-US" sz="1200" kern="0" noProof="0" dirty="0">
                <a:solidFill>
                  <a:srgbClr val="0000FF"/>
                </a:solidFill>
                <a:latin typeface="Times New Roman"/>
              </a:rPr>
              <a:t>and Shankill (58.3%).</a:t>
            </a:r>
          </a:p>
          <a:p>
            <a:pPr lvl="0" eaLnBrk="0" fontAlgn="base" hangingPunct="0">
              <a:spcAft>
                <a:spcPct val="0"/>
              </a:spcAft>
              <a:buClr>
                <a:srgbClr val="3366FF"/>
              </a:buClr>
              <a:buSzPct val="80000"/>
              <a:buFont typeface="Wingdings" panose="05000000000000000000" pitchFamily="2" charset="2"/>
              <a:buChar char="l"/>
            </a:pPr>
            <a:r>
              <a:rPr lang="en-GB" altLang="en-US" sz="1200" kern="0" noProof="0" dirty="0">
                <a:solidFill>
                  <a:srgbClr val="0000FF"/>
                </a:solidFill>
                <a:latin typeface="Times New Roman"/>
              </a:rPr>
              <a:t>Health: If you live in West Belfast you are likely to die 8 years earlier than a person in a more affluent area of Belfast </a:t>
            </a:r>
          </a:p>
          <a:p>
            <a:pPr lvl="0" eaLnBrk="0" fontAlgn="base" hangingPunct="0">
              <a:spcAft>
                <a:spcPct val="0"/>
              </a:spcAft>
              <a:buClr>
                <a:srgbClr val="3366FF"/>
              </a:buClr>
              <a:buSzPct val="80000"/>
              <a:buFont typeface="Wingdings" panose="05000000000000000000" pitchFamily="2" charset="2"/>
              <a:buChar char="l"/>
            </a:pPr>
            <a:r>
              <a:rPr lang="en-GB" altLang="en-US" sz="1200" b="1" kern="0" noProof="0" dirty="0">
                <a:latin typeface="Times New Roman"/>
              </a:rPr>
              <a:t>Education: 2011- </a:t>
            </a:r>
            <a:r>
              <a:rPr lang="en-GB" altLang="en-US" sz="1200" kern="0" noProof="0" dirty="0">
                <a:latin typeface="Times New Roman"/>
              </a:rPr>
              <a:t>49%</a:t>
            </a:r>
            <a:r>
              <a:rPr lang="en-GB" altLang="en-US" sz="1200" kern="0" noProof="0" dirty="0">
                <a:solidFill>
                  <a:srgbClr val="0000FF"/>
                </a:solidFill>
                <a:latin typeface="Times New Roman"/>
              </a:rPr>
              <a:t> of pupils in West Belfast achieved 5 or more GCSE exams, in </a:t>
            </a:r>
            <a:r>
              <a:rPr lang="en-GB" altLang="en-US" sz="1200" kern="0" noProof="0" dirty="0">
                <a:latin typeface="Times New Roman"/>
              </a:rPr>
              <a:t>2016</a:t>
            </a:r>
            <a:r>
              <a:rPr lang="en-GB" altLang="en-US" sz="1200" kern="0" noProof="0" dirty="0">
                <a:solidFill>
                  <a:srgbClr val="0000FF"/>
                </a:solidFill>
                <a:latin typeface="Times New Roman"/>
              </a:rPr>
              <a:t> West Belfast ALC schools this has increased to </a:t>
            </a:r>
            <a:r>
              <a:rPr lang="en-GB" altLang="en-US" sz="1200" kern="0" noProof="0" dirty="0">
                <a:latin typeface="Times New Roman"/>
              </a:rPr>
              <a:t>66.4% </a:t>
            </a:r>
            <a:r>
              <a:rPr lang="en-GB" altLang="en-US" sz="1200" kern="0" noProof="0" dirty="0">
                <a:solidFill>
                  <a:srgbClr val="0000FF"/>
                </a:solidFill>
                <a:latin typeface="Times New Roman"/>
              </a:rPr>
              <a:t>- spectacular improvement.</a:t>
            </a:r>
          </a:p>
          <a:p>
            <a:pPr lvl="0" eaLnBrk="0" fontAlgn="base" hangingPunct="0">
              <a:spcAft>
                <a:spcPct val="0"/>
              </a:spcAft>
              <a:buClr>
                <a:srgbClr val="3366FF"/>
              </a:buClr>
              <a:buSzPct val="80000"/>
              <a:buFont typeface="Wingdings" panose="05000000000000000000" pitchFamily="2" charset="2"/>
              <a:buChar char="l"/>
            </a:pPr>
            <a:r>
              <a:rPr lang="en-GB" altLang="en-US" sz="1200" kern="0" noProof="0" dirty="0">
                <a:solidFill>
                  <a:srgbClr val="0000FF"/>
                </a:solidFill>
                <a:latin typeface="Times New Roman"/>
              </a:rPr>
              <a:t>West Belfast has a vibrant, flourishing education network which includes 23 nursery, 17 primary and 10 post primary schools as well as community organisations. </a:t>
            </a:r>
            <a:endParaRPr lang="en-GB" noProof="0" dirty="0"/>
          </a:p>
        </p:txBody>
      </p:sp>
      <p:sp>
        <p:nvSpPr>
          <p:cNvPr id="4" name="Slide Number Placeholder 3"/>
          <p:cNvSpPr>
            <a:spLocks noGrp="1"/>
          </p:cNvSpPr>
          <p:nvPr>
            <p:ph type="sldNum" sz="quarter" idx="10"/>
          </p:nvPr>
        </p:nvSpPr>
        <p:spPr/>
        <p:txBody>
          <a:bodyPr/>
          <a:lstStyle/>
          <a:p>
            <a:fld id="{CA875E3B-339A-44A2-B6AC-53821F805FB7}" type="slidenum">
              <a:rPr lang="en-GB" noProof="0" smtClean="0"/>
              <a:t>5</a:t>
            </a:fld>
            <a:endParaRPr lang="en-GB" noProof="0" dirty="0"/>
          </a:p>
        </p:txBody>
      </p:sp>
    </p:spTree>
    <p:extLst>
      <p:ext uri="{BB962C8B-B14F-4D97-AF65-F5344CB8AC3E}">
        <p14:creationId xmlns:p14="http://schemas.microsoft.com/office/powerpoint/2010/main" val="1697207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t>School</a:t>
            </a:r>
            <a:r>
              <a:rPr lang="en-GB" baseline="0" noProof="0" dirty="0"/>
              <a:t> statistics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t>Table showing school statistics for enrolment number, type of school, % free school meal entitlement (FSME), % SEN, number of learners with a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t>St Dominic's Grammar School (girls): 1,034 enrolled, selective type, 28.6% FSME, 5.4% SEN, 16 with a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t>St Rose's High School (girls): 240 enrolled, all ability type, 71.3% FSME, 44.5% SEN, 10 with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t>St Louise's Comprehensive College (girls): 1,420 enrolled, all ability type, 59.6% FSME, 39.2% SEN, 34 with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t>Corpus Christi College (boys): 258 enrolled, all ability type, 73.3% FSME, 54.6% SEN, 36 with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t>Colaiste Feirste (co-ed Irish Medium): 646 enrolled, all ability type, 64.7% FSME, 51.8% SEN, 22 with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t>Christian Brothers Secondary School (boys): 500 enrolled, all ability type, 65.2% FSME, 57.8% SEN, 50 with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t>St Mary's CBS Grammar School (boys): 1,161 enrolled, all ability type, 38.5% FSME, 19.0% SEN, 33 with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t>St Gerard's School (Co-ed): 232 enrolled, special type, 76.3% FSME, 100% SEN, 224 (96.5%) with statement.</a:t>
            </a:r>
          </a:p>
          <a:p>
            <a:endParaRPr lang="da-DK" dirty="0"/>
          </a:p>
        </p:txBody>
      </p:sp>
      <p:sp>
        <p:nvSpPr>
          <p:cNvPr id="4" name="Slide Number Placeholder 3"/>
          <p:cNvSpPr>
            <a:spLocks noGrp="1"/>
          </p:cNvSpPr>
          <p:nvPr>
            <p:ph type="sldNum" sz="quarter" idx="10"/>
          </p:nvPr>
        </p:nvSpPr>
        <p:spPr/>
        <p:txBody>
          <a:bodyPr/>
          <a:lstStyle/>
          <a:p>
            <a:fld id="{CA875E3B-339A-44A2-B6AC-53821F805FB7}" type="slidenum">
              <a:rPr lang="en-GB" noProof="0" smtClean="0"/>
              <a:t>6</a:t>
            </a:fld>
            <a:endParaRPr lang="en-GB" noProof="0" dirty="0"/>
          </a:p>
        </p:txBody>
      </p:sp>
    </p:spTree>
    <p:extLst>
      <p:ext uri="{BB962C8B-B14F-4D97-AF65-F5344CB8AC3E}">
        <p14:creationId xmlns:p14="http://schemas.microsoft.com/office/powerpoint/2010/main" val="11141414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noProof="0" dirty="0">
                <a:solidFill>
                  <a:srgbClr val="002060"/>
                </a:solidFill>
              </a:rPr>
              <a:t>Drivers which enabled progress – true collaboration leading to improved pupil outcomes across West Belfast Area (1)</a:t>
            </a:r>
          </a:p>
          <a:p>
            <a:r>
              <a:rPr lang="en-GB" sz="1200" noProof="0" dirty="0"/>
              <a:t>2009 – Area-based inspection in West Belfast – many areas of concern were raised </a:t>
            </a:r>
          </a:p>
          <a:p>
            <a:r>
              <a:rPr lang="en-GB" sz="1200" noProof="0" dirty="0"/>
              <a:t>A number of new agents began attending the West Belfast Area Learning Community – The ETI District Inspector, Dr Shevlin and Ms Angie Mervyn, Education Officer of the West Belfast Partnership Board (umbrella group for numerous community groups) - facilitated through having an effective Chair and Co-ordinator (latter was financed through DE), the Belfast  Education and Library Board Advisor for Post-primary </a:t>
            </a:r>
          </a:p>
          <a:p>
            <a:r>
              <a:rPr lang="en-GB" sz="1200" noProof="0" dirty="0"/>
              <a:t>Dr Shevlin focused all the schools on self-evaluation and self-improvement</a:t>
            </a:r>
          </a:p>
          <a:p>
            <a:r>
              <a:rPr lang="en-GB" sz="1200" noProof="0" dirty="0"/>
              <a:t>Angie Mervyn started channelling additional funding for literacy and numeracy into schools </a:t>
            </a:r>
          </a:p>
        </p:txBody>
      </p:sp>
      <p:sp>
        <p:nvSpPr>
          <p:cNvPr id="4" name="Slide Number Placeholder 3"/>
          <p:cNvSpPr>
            <a:spLocks noGrp="1"/>
          </p:cNvSpPr>
          <p:nvPr>
            <p:ph type="sldNum" sz="quarter" idx="10"/>
          </p:nvPr>
        </p:nvSpPr>
        <p:spPr/>
        <p:txBody>
          <a:bodyPr/>
          <a:lstStyle/>
          <a:p>
            <a:fld id="{CA875E3B-339A-44A2-B6AC-53821F805FB7}" type="slidenum">
              <a:rPr lang="en-GB" noProof="0" smtClean="0"/>
              <a:t>7</a:t>
            </a:fld>
            <a:endParaRPr lang="en-GB" noProof="0" dirty="0"/>
          </a:p>
        </p:txBody>
      </p:sp>
    </p:spTree>
    <p:extLst>
      <p:ext uri="{BB962C8B-B14F-4D97-AF65-F5344CB8AC3E}">
        <p14:creationId xmlns:p14="http://schemas.microsoft.com/office/powerpoint/2010/main" val="2529617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noProof="0" dirty="0">
                <a:solidFill>
                  <a:srgbClr val="002060"/>
                </a:solidFill>
              </a:rPr>
              <a:t>Drivers which enabled progress – true collaboration leading to improved pupil outcomes across West Belfast Area (2)</a:t>
            </a:r>
          </a:p>
          <a:p>
            <a:r>
              <a:rPr lang="en-GB" sz="1200" noProof="0" dirty="0"/>
              <a:t>Attention from outside the area – Dublin City University – West Belfast targeted for Polycentric Area- based improvement research </a:t>
            </a:r>
          </a:p>
          <a:p>
            <a:r>
              <a:rPr lang="en-GB" sz="1200" noProof="0" dirty="0"/>
              <a:t>Schools started building trusting relationships through working together to identify areas which required improvement across all schools and setting up self-improvement sub groups/teams </a:t>
            </a:r>
          </a:p>
          <a:p>
            <a:pPr>
              <a:buFont typeface="Wingdings" pitchFamily="2" charset="2"/>
              <a:buChar char="ü"/>
            </a:pPr>
            <a:r>
              <a:rPr lang="en-GB" sz="1200" noProof="0" dirty="0">
                <a:solidFill>
                  <a:srgbClr val="0070C0"/>
                </a:solidFill>
              </a:rPr>
              <a:t>CEAIG – Careers team</a:t>
            </a:r>
          </a:p>
          <a:p>
            <a:pPr>
              <a:buFont typeface="Wingdings" pitchFamily="2" charset="2"/>
              <a:buChar char="ü"/>
            </a:pPr>
            <a:r>
              <a:rPr lang="en-GB" sz="1200" noProof="0" dirty="0">
                <a:solidFill>
                  <a:srgbClr val="0070C0"/>
                </a:solidFill>
              </a:rPr>
              <a:t>ICT team</a:t>
            </a:r>
          </a:p>
          <a:p>
            <a:pPr>
              <a:buFont typeface="Wingdings" pitchFamily="2" charset="2"/>
              <a:buChar char="ü"/>
            </a:pPr>
            <a:r>
              <a:rPr lang="en-GB" sz="1200" noProof="0" dirty="0">
                <a:solidFill>
                  <a:srgbClr val="0070C0"/>
                </a:solidFill>
              </a:rPr>
              <a:t>Pastoral team</a:t>
            </a:r>
          </a:p>
          <a:p>
            <a:pPr>
              <a:buFont typeface="Wingdings" pitchFamily="2" charset="2"/>
              <a:buChar char="ü"/>
            </a:pPr>
            <a:r>
              <a:rPr lang="en-GB" sz="1200" noProof="0" dirty="0">
                <a:solidFill>
                  <a:srgbClr val="0070C0"/>
                </a:solidFill>
              </a:rPr>
              <a:t>Numeracy team </a:t>
            </a:r>
          </a:p>
          <a:p>
            <a:pPr>
              <a:buFont typeface="Wingdings" pitchFamily="2" charset="2"/>
              <a:buChar char="ü"/>
            </a:pPr>
            <a:r>
              <a:rPr lang="en-GB" sz="1200" noProof="0" dirty="0">
                <a:solidFill>
                  <a:srgbClr val="0070C0"/>
                </a:solidFill>
              </a:rPr>
              <a:t>SEN Team</a:t>
            </a:r>
          </a:p>
          <a:p>
            <a:pPr>
              <a:buFont typeface="Wingdings" pitchFamily="2" charset="2"/>
              <a:buChar char="ü"/>
            </a:pPr>
            <a:r>
              <a:rPr lang="en-GB" sz="1200" noProof="0" dirty="0">
                <a:solidFill>
                  <a:srgbClr val="0070C0"/>
                </a:solidFill>
              </a:rPr>
              <a:t>Vice-principals’ team </a:t>
            </a:r>
          </a:p>
        </p:txBody>
      </p:sp>
      <p:sp>
        <p:nvSpPr>
          <p:cNvPr id="4" name="Slide Number Placeholder 3"/>
          <p:cNvSpPr>
            <a:spLocks noGrp="1"/>
          </p:cNvSpPr>
          <p:nvPr>
            <p:ph type="sldNum" sz="quarter" idx="10"/>
          </p:nvPr>
        </p:nvSpPr>
        <p:spPr/>
        <p:txBody>
          <a:bodyPr/>
          <a:lstStyle/>
          <a:p>
            <a:fld id="{CA875E3B-339A-44A2-B6AC-53821F805FB7}" type="slidenum">
              <a:rPr lang="en-GB" noProof="0" smtClean="0"/>
              <a:t>8</a:t>
            </a:fld>
            <a:endParaRPr lang="en-GB" noProof="0" dirty="0"/>
          </a:p>
        </p:txBody>
      </p:sp>
    </p:spTree>
    <p:extLst>
      <p:ext uri="{BB962C8B-B14F-4D97-AF65-F5344CB8AC3E}">
        <p14:creationId xmlns:p14="http://schemas.microsoft.com/office/powerpoint/2010/main" val="1941171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noProof="0" dirty="0">
                <a:solidFill>
                  <a:srgbClr val="0070C0"/>
                </a:solidFill>
              </a:rPr>
              <a:t>Drivers which enabled progress – true collaboration leading to improved pupil outcomes across West Belfast Area – </a:t>
            </a:r>
            <a:r>
              <a:rPr lang="en-GB" sz="1200" noProof="0" dirty="0">
                <a:solidFill>
                  <a:srgbClr val="7030A0"/>
                </a:solidFill>
              </a:rPr>
              <a:t>Practical</a:t>
            </a:r>
            <a:r>
              <a:rPr lang="en-GB" dirty="0"/>
              <a:t> </a:t>
            </a:r>
            <a:r>
              <a:rPr lang="en-GB" sz="1200" noProof="0" dirty="0">
                <a:solidFill>
                  <a:srgbClr val="7030A0"/>
                </a:solidFill>
              </a:rPr>
              <a:t>activities arising from these</a:t>
            </a:r>
          </a:p>
          <a:p>
            <a:pPr>
              <a:spcAft>
                <a:spcPts val="600"/>
              </a:spcAft>
              <a:buFont typeface="Wingdings" pitchFamily="2" charset="2"/>
              <a:buChar char="ü"/>
            </a:pPr>
            <a:r>
              <a:rPr lang="en-GB" sz="1200" noProof="0" dirty="0"/>
              <a:t>Maths HoDs began meeting each other to share best practice and to visit schools where best practice was happening</a:t>
            </a:r>
          </a:p>
          <a:p>
            <a:pPr>
              <a:spcAft>
                <a:spcPts val="600"/>
              </a:spcAft>
              <a:buFont typeface="Wingdings" pitchFamily="2" charset="2"/>
              <a:buChar char="ü"/>
            </a:pPr>
            <a:r>
              <a:rPr lang="en-GB" sz="1200" noProof="0" dirty="0"/>
              <a:t>Additional resources in schools to promote Saturday Schools, after-schools’ support for pupils struggling with Maths and English</a:t>
            </a:r>
          </a:p>
          <a:p>
            <a:pPr>
              <a:spcAft>
                <a:spcPts val="600"/>
              </a:spcAft>
              <a:buFont typeface="Wingdings" pitchFamily="2" charset="2"/>
              <a:buChar char="ü"/>
            </a:pPr>
            <a:r>
              <a:rPr lang="en-GB" sz="1200" noProof="0" dirty="0"/>
              <a:t>Access to courses which met the needs and aspirations of pupils – schools which could offer additional courses supported schools which couldn’t offer a broad curriculum to their pupils </a:t>
            </a:r>
          </a:p>
          <a:p>
            <a:pPr>
              <a:spcAft>
                <a:spcPts val="600"/>
              </a:spcAft>
              <a:buFont typeface="Wingdings" pitchFamily="2" charset="2"/>
              <a:buChar char="ü"/>
            </a:pPr>
            <a:r>
              <a:rPr lang="en-GB" sz="1200" noProof="0" dirty="0"/>
              <a:t>Performance Data was collated from across the schools and schools started taking pride in the performance of the area vs focusing solely on their own data – performance rose beyond expectation </a:t>
            </a:r>
          </a:p>
          <a:p>
            <a:pPr>
              <a:spcAft>
                <a:spcPts val="600"/>
              </a:spcAft>
              <a:buFont typeface="Wingdings" pitchFamily="2" charset="2"/>
              <a:buChar char="ü"/>
            </a:pPr>
            <a:r>
              <a:rPr lang="en-GB" sz="1200" noProof="0" dirty="0"/>
              <a:t>Careers Conference is arranged annually for pupils from all schools</a:t>
            </a:r>
          </a:p>
          <a:p>
            <a:pPr>
              <a:spcAft>
                <a:spcPts val="600"/>
              </a:spcAft>
              <a:buFont typeface="Wingdings" pitchFamily="2" charset="2"/>
              <a:buChar char="ü"/>
            </a:pPr>
            <a:r>
              <a:rPr lang="en-GB" sz="1200" noProof="0" dirty="0"/>
              <a:t>Joint training in leadership </a:t>
            </a:r>
          </a:p>
          <a:p>
            <a:pPr>
              <a:spcAft>
                <a:spcPts val="600"/>
              </a:spcAft>
              <a:buFont typeface="Wingdings" pitchFamily="2" charset="2"/>
              <a:buChar char="ü"/>
            </a:pPr>
            <a:r>
              <a:rPr lang="en-GB" sz="1200" noProof="0" dirty="0"/>
              <a:t>Sharing of best practice across all sub groups </a:t>
            </a:r>
          </a:p>
        </p:txBody>
      </p:sp>
      <p:sp>
        <p:nvSpPr>
          <p:cNvPr id="4" name="Slide Number Placeholder 3"/>
          <p:cNvSpPr>
            <a:spLocks noGrp="1"/>
          </p:cNvSpPr>
          <p:nvPr>
            <p:ph type="sldNum" sz="quarter" idx="10"/>
          </p:nvPr>
        </p:nvSpPr>
        <p:spPr/>
        <p:txBody>
          <a:bodyPr/>
          <a:lstStyle/>
          <a:p>
            <a:fld id="{CA875E3B-339A-44A2-B6AC-53821F805FB7}" type="slidenum">
              <a:rPr lang="en-GB" noProof="0" smtClean="0"/>
              <a:t>9</a:t>
            </a:fld>
            <a:endParaRPr lang="en-GB" noProof="0" dirty="0"/>
          </a:p>
        </p:txBody>
      </p:sp>
    </p:spTree>
    <p:extLst>
      <p:ext uri="{BB962C8B-B14F-4D97-AF65-F5344CB8AC3E}">
        <p14:creationId xmlns:p14="http://schemas.microsoft.com/office/powerpoint/2010/main" val="7917242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Performance – All Pupils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Table showing the WBALC Performance 2011/12 to 2015/16. The figures for 2012-2015 are DE figures, the figures for 2016 are school figures.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GCSE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Number of pupils in Y12 - 2012: 840, 2013: 894, 2014: 851, 2015: 821, 2016: 721.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Number of eligible pupils (for SAER) - 2012: 780, 2013: 826, 2014: 789, 2015: 767, 2016: 676.</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 of ineligible pupils - 2012: 7.1, 2013: 7.6, 2014: 7.3, 2015: 6.6, 2016: 6.2.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 pupils achieving 5 or more at grades A*-C - 2012: 84.5, 2013: 85.7, 2014: 91.9, 2015: 92, 2016: 89.9.</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 pupils achieving 5 or more at grades A*-C incl. English and maths - 2012: 49.1, 2013: 50.7, 2014: 61.2, 2015: 61.5, 2016: 66.4.</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 pupils achieving 7 or more at grades A*-C - 2012: 69.5, 2013: 70.5, 2014: 80.2, 2015: 80.3, 2016: 78.1.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 pupils achieving 7 or more at grades A*-C incl. English and maths - 2012: 47.7, 2013: 48.7, 2014: 59.4, 2015: 59.5, 2016: 62.7.</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A Level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Number of pupils in Y14 - 2012: 793, 2013: 710, 2014: 783, 2015: 843, 2016: 843.</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Number of eligible pupils (for SAER) - 2012: 564, 2013: 573, 2014: 626, 2015: 639, 2016: 652.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 of ineligible pupils - 2012: 28.9, 2013: 19.3, 2014: 20.1, 2015: 24.2, 2016: 22.7.</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 pupils achieving 2 or more at grades A*-E - 2012: 93.3, 2013: 91.1, 2014: 93.8, 2015: 94.1, 2016: 96.0.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 pupils achieving 3 or more at grades A*-C - 2012: 55.0, 2013: 58.1, 2014: 66.8, 2015: 62.3, 2016: 66.6.</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Table showing the GCSE results % increase.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5 or more grades A*-C including maths and English - 2015-2016 % increase: 4.9%, 2011-2016 % increase: 17.4%.</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7 or more grades A*-C including maths and English - 2015-2016 % increase: 2.2%, 2011-2016 % increase: 15.0%.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Table showing the A level results % increase.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2 or more grades A*-E - 2015-2016 % increase: 1.9%, 2011-2016 % increase: 6.1%.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3 or more grades A*-C - 2015-2016 % increase: 4.3%, 2011-2016 % increase: 15.5%.</a:t>
            </a:r>
          </a:p>
        </p:txBody>
      </p:sp>
      <p:sp>
        <p:nvSpPr>
          <p:cNvPr id="4" name="Slide Number Placeholder 3"/>
          <p:cNvSpPr>
            <a:spLocks noGrp="1"/>
          </p:cNvSpPr>
          <p:nvPr>
            <p:ph type="sldNum" sz="quarter" idx="10"/>
          </p:nvPr>
        </p:nvSpPr>
        <p:spPr/>
        <p:txBody>
          <a:bodyPr/>
          <a:lstStyle/>
          <a:p>
            <a:fld id="{CA875E3B-339A-44A2-B6AC-53821F805FB7}" type="slidenum">
              <a:rPr lang="en-GB" noProof="0" smtClean="0"/>
              <a:t>10</a:t>
            </a:fld>
            <a:endParaRPr lang="en-GB" noProof="0" dirty="0"/>
          </a:p>
        </p:txBody>
      </p:sp>
    </p:spTree>
    <p:extLst>
      <p:ext uri="{BB962C8B-B14F-4D97-AF65-F5344CB8AC3E}">
        <p14:creationId xmlns:p14="http://schemas.microsoft.com/office/powerpoint/2010/main" val="3509067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40E4C9F-0CD0-40A9-9326-0AEC886BEF0B}" type="datetimeFigureOut">
              <a:rPr lang="en-GB" smtClean="0"/>
              <a:t>07/08/2018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F664937-CBCF-4740-AA23-2C9678DA8335}" type="slidenum">
              <a:rPr lang="en-GB" smtClean="0"/>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0E4C9F-0CD0-40A9-9326-0AEC886BEF0B}" type="datetimeFigureOut">
              <a:rPr lang="en-GB" smtClean="0"/>
              <a:t>07/08/2018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F664937-CBCF-4740-AA23-2C9678DA8335}"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0E4C9F-0CD0-40A9-9326-0AEC886BEF0B}" type="datetimeFigureOut">
              <a:rPr lang="en-GB" smtClean="0"/>
              <a:t>07/08/2018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F664937-CBCF-4740-AA23-2C9678DA8335}"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0E4C9F-0CD0-40A9-9326-0AEC886BEF0B}" type="datetimeFigureOut">
              <a:rPr lang="en-GB" smtClean="0"/>
              <a:t>07/08/2018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F664937-CBCF-4740-AA23-2C9678DA8335}" type="slidenum">
              <a:rPr lang="en-GB" smtClean="0"/>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0E4C9F-0CD0-40A9-9326-0AEC886BEF0B}" type="datetimeFigureOut">
              <a:rPr lang="en-GB" smtClean="0"/>
              <a:t>07/08/2018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F664937-CBCF-4740-AA23-2C9678DA8335}" type="slidenum">
              <a:rPr lang="en-GB" smtClean="0"/>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40E4C9F-0CD0-40A9-9326-0AEC886BEF0B}" type="datetimeFigureOut">
              <a:rPr lang="en-GB" smtClean="0"/>
              <a:t>07/08/2018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F664937-CBCF-4740-AA23-2C9678DA8335}" type="slidenum">
              <a:rPr lang="en-GB" smtClean="0"/>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40E4C9F-0CD0-40A9-9326-0AEC886BEF0B}" type="datetimeFigureOut">
              <a:rPr lang="en-GB" smtClean="0"/>
              <a:t>07/08/2018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F664937-CBCF-4740-AA23-2C9678DA8335}" type="slidenum">
              <a:rPr lang="en-GB" smtClean="0"/>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40E4C9F-0CD0-40A9-9326-0AEC886BEF0B}" type="datetimeFigureOut">
              <a:rPr lang="en-GB" smtClean="0"/>
              <a:t>07/08/2018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F664937-CBCF-4740-AA23-2C9678DA8335}" type="slidenum">
              <a:rPr lang="en-GB" smtClean="0"/>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0E4C9F-0CD0-40A9-9326-0AEC886BEF0B}" type="datetimeFigureOut">
              <a:rPr lang="en-GB" smtClean="0"/>
              <a:t>07/08/2018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9F664937-CBCF-4740-AA23-2C9678DA8335}"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0E4C9F-0CD0-40A9-9326-0AEC886BEF0B}" type="datetimeFigureOut">
              <a:rPr lang="en-GB" smtClean="0"/>
              <a:t>07/08/2018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F664937-CBCF-4740-AA23-2C9678DA8335}" type="slidenum">
              <a:rPr lang="en-GB" smtClean="0"/>
              <a:t>‹#›</a:t>
            </a:fld>
            <a:endParaRPr lang="en-GB" dirty="0"/>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C40E4C9F-0CD0-40A9-9326-0AEC886BEF0B}" type="datetimeFigureOut">
              <a:rPr lang="en-GB" smtClean="0"/>
              <a:t>07/08/2018</a:t>
            </a:fld>
            <a:endParaRPr lang="en-GB" dirty="0"/>
          </a:p>
        </p:txBody>
      </p:sp>
      <p:sp>
        <p:nvSpPr>
          <p:cNvPr id="9" name="Slide Number Placeholder 8"/>
          <p:cNvSpPr>
            <a:spLocks noGrp="1"/>
          </p:cNvSpPr>
          <p:nvPr>
            <p:ph type="sldNum" sz="quarter" idx="11"/>
          </p:nvPr>
        </p:nvSpPr>
        <p:spPr/>
        <p:txBody>
          <a:bodyPr/>
          <a:lstStyle/>
          <a:p>
            <a:fld id="{9F664937-CBCF-4740-AA23-2C9678DA8335}" type="slidenum">
              <a:rPr lang="en-GB" smtClean="0"/>
              <a:t>‹#›</a:t>
            </a:fld>
            <a:endParaRPr lang="en-GB" dirty="0"/>
          </a:p>
        </p:txBody>
      </p:sp>
      <p:sp>
        <p:nvSpPr>
          <p:cNvPr id="10" name="Footer Placeholder 9"/>
          <p:cNvSpPr>
            <a:spLocks noGrp="1"/>
          </p:cNvSpPr>
          <p:nvPr>
            <p:ph type="ftr" sz="quarter" idx="12"/>
          </p:nvPr>
        </p:nvSpPr>
        <p:spPr/>
        <p:txBody>
          <a:bodyPr/>
          <a:lstStyle/>
          <a:p>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F664937-CBCF-4740-AA23-2C9678DA8335}" type="slidenum">
              <a:rPr lang="en-GB" smtClean="0"/>
              <a:t>‹#›</a:t>
            </a:fld>
            <a:endParaRPr lang="en-GB"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GB"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40E4C9F-0CD0-40A9-9326-0AEC886BEF0B}" type="datetimeFigureOut">
              <a:rPr lang="en-GB" smtClean="0"/>
              <a:t>07/08/2018</a:t>
            </a:fld>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333375"/>
            <a:ext cx="8229600" cy="5457825"/>
          </a:xfrm>
        </p:spPr>
        <p:txBody>
          <a:bodyPr>
            <a:normAutofit/>
          </a:bodyPr>
          <a:lstStyle/>
          <a:p>
            <a:r>
              <a:rPr lang="en-GB" noProof="0" dirty="0"/>
              <a:t>West Belfast Area Learning Community working in partnership with the West Belfast Partnership Board </a:t>
            </a:r>
            <a:r>
              <a:rPr lang="en-GB" sz="4600" kern="1200" cap="none" spc="-100" baseline="0" dirty="0">
                <a:ln>
                  <a:noFill/>
                </a:ln>
                <a:solidFill>
                  <a:schemeClr val="tx2"/>
                </a:solidFill>
                <a:effectLst/>
                <a:latin typeface="+mj-lt"/>
                <a:ea typeface="+mj-ea"/>
                <a:cs typeface="+mj-cs"/>
              </a:rPr>
              <a:t>– </a:t>
            </a:r>
            <a:r>
              <a:rPr lang="en-GB" noProof="0" dirty="0"/>
              <a:t>a journey of improvement through collaboration</a:t>
            </a:r>
          </a:p>
        </p:txBody>
      </p:sp>
    </p:spTree>
    <p:extLst>
      <p:ext uri="{BB962C8B-B14F-4D97-AF65-F5344CB8AC3E}">
        <p14:creationId xmlns:p14="http://schemas.microsoft.com/office/powerpoint/2010/main" val="5281176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GB" sz="2400" noProof="0" dirty="0"/>
              <a:t>Performance – All Pupils </a:t>
            </a:r>
          </a:p>
        </p:txBody>
      </p:sp>
      <p:pic>
        <p:nvPicPr>
          <p:cNvPr id="4" name="Picture 1" descr="Table showing the WBALC Performance 2011/12 to 2015/16. The figures for 2012-2015 are DE figures, the figures for 2016 are school figures.&#10;&#10;GCSE&#10;Number of pupils in Y12 - 2012: 840, 2013: 894, 2014: 851, 2015: 821, 2016: 721.&#10;Number of eligible pupils (for SAER) - 2012: 780, 2013: 826, 2014: 789, 2015: 767, 2016: 676.&#10;% of ineligible pupils - 2012: 7.1, 2013: 7.6, 2014: 7.3, 2015: 6.6, 2016: 6.2.&#10;% pupils achieving 5 or more at grades A*-C - 2012: 84.5, 2013: 85.7, 2014: 91.9, 2015: 92, 2016: 89.9.&#10;% pupils achieving 5 or more at grades A*-C incl. English and maths - 2012: 49.1, 2013: 50.7, 2014: 61.2, 2015: 61.5, 2016: 66.4.&#10;% pupils achieving 7 or more at grades A*-C - 2012: 69.5, 2013: 70.5, 2014: 80.2, 2015: 80.3, 2016: 78.1.&#10;% pupils achieving 7 or more at grades A*-C incl. English and maths - 2012: 47.7, 2013: 48.7, 2014: 59.4, 2015: 59.5, 2016: 62.7.&#10;&#10;A Level&#10;Number of pupils in Y14 - 2012: 793, 2013: 710, 2014: 783, 2015: 843, 2016: 843.&#10;Number of eligible pupils (for SAER) - 2012: 564, 2013: 573, 2014: 626, 2015: 639, 2016: 652.&#10;% of ineligible pupils - 2012: 28.9, 2013: 19.3, 2014: 20.1, 2015: 24.2, 2016: 22.7.&#10;% pupils achieving 2 or more at grades A*-E - 2012: 93.3, 2013: 91.1, 2014: 93.8, 2015: 94.1, 2016: 96.0.&#10;% pupils achieving 3 or more at grades A*-C - 2012: 55.0, 2013: 58.1, 2014: 66.8, 2015: 62.3, 2016: 66.6."/>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9512" y="1028850"/>
            <a:ext cx="8229600" cy="3648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le 4" descr="Table showing the GCSE results % increase.&#10;5 or more grades A*-C including maths and English - 2015-2016 % increase: 4.9%, 2011-2016 % increase: 17.4%.&#10;7 or more grades A*-C including maths and English - 2015-2016 % increase: 2.2%, 2011-2016 % increase: 15.0%."/>
          <p:cNvGraphicFramePr>
            <a:graphicFrameLocks noGrp="1"/>
          </p:cNvGraphicFramePr>
          <p:nvPr>
            <p:extLst>
              <p:ext uri="{D42A27DB-BD31-4B8C-83A1-F6EECF244321}">
                <p14:modId xmlns:p14="http://schemas.microsoft.com/office/powerpoint/2010/main" val="3322886947"/>
              </p:ext>
            </p:extLst>
          </p:nvPr>
        </p:nvGraphicFramePr>
        <p:xfrm>
          <a:off x="1525885" y="4725145"/>
          <a:ext cx="6490335" cy="888747"/>
        </p:xfrm>
        <a:graphic>
          <a:graphicData uri="http://schemas.openxmlformats.org/drawingml/2006/table">
            <a:tbl>
              <a:tblPr firstRow="1" firstCol="1" bandRow="1">
                <a:tableStyleId>{5C22544A-7EE6-4342-B048-85BDC9FD1C3A}</a:tableStyleId>
              </a:tblPr>
              <a:tblGrid>
                <a:gridCol w="2830091">
                  <a:extLst>
                    <a:ext uri="{9D8B030D-6E8A-4147-A177-3AD203B41FA5}">
                      <a16:colId xmlns:a16="http://schemas.microsoft.com/office/drawing/2014/main" val="20000"/>
                    </a:ext>
                  </a:extLst>
                </a:gridCol>
                <a:gridCol w="1977494">
                  <a:extLst>
                    <a:ext uri="{9D8B030D-6E8A-4147-A177-3AD203B41FA5}">
                      <a16:colId xmlns:a16="http://schemas.microsoft.com/office/drawing/2014/main" val="20001"/>
                    </a:ext>
                  </a:extLst>
                </a:gridCol>
                <a:gridCol w="1682750">
                  <a:extLst>
                    <a:ext uri="{9D8B030D-6E8A-4147-A177-3AD203B41FA5}">
                      <a16:colId xmlns:a16="http://schemas.microsoft.com/office/drawing/2014/main" val="20002"/>
                    </a:ext>
                  </a:extLst>
                </a:gridCol>
              </a:tblGrid>
              <a:tr h="185172">
                <a:tc>
                  <a:txBody>
                    <a:bodyPr/>
                    <a:lstStyle/>
                    <a:p>
                      <a:pPr>
                        <a:lnSpc>
                          <a:spcPct val="107000"/>
                        </a:lnSpc>
                        <a:spcAft>
                          <a:spcPts val="0"/>
                        </a:spcAft>
                      </a:pPr>
                      <a:r>
                        <a:rPr lang="en-GB" sz="1200" dirty="0">
                          <a:effectLst/>
                        </a:rPr>
                        <a:t>GCSE Results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rPr>
                        <a:t>2015 – 2016 % increase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rPr>
                        <a:t>2011 – 2016 % increase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39462">
                <a:tc>
                  <a:txBody>
                    <a:bodyPr/>
                    <a:lstStyle/>
                    <a:p>
                      <a:pPr>
                        <a:lnSpc>
                          <a:spcPct val="107000"/>
                        </a:lnSpc>
                        <a:spcAft>
                          <a:spcPts val="0"/>
                        </a:spcAft>
                      </a:pPr>
                      <a:r>
                        <a:rPr lang="en-GB" sz="1100" dirty="0">
                          <a:effectLst/>
                        </a:rPr>
                        <a:t>5 or more Grades A* - C including Maths &amp; English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4.9%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17.4%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39462">
                <a:tc>
                  <a:txBody>
                    <a:bodyPr/>
                    <a:lstStyle/>
                    <a:p>
                      <a:pPr>
                        <a:lnSpc>
                          <a:spcPct val="107000"/>
                        </a:lnSpc>
                        <a:spcAft>
                          <a:spcPts val="0"/>
                        </a:spcAft>
                      </a:pPr>
                      <a:r>
                        <a:rPr lang="en-GB" sz="1100" dirty="0">
                          <a:effectLst/>
                        </a:rPr>
                        <a:t>7 or more Grades A* - C including Maths &amp; English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2.2%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15%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graphicFrame>
        <p:nvGraphicFramePr>
          <p:cNvPr id="6" name="Table 5" descr="Table showing the A level results % increase.&#10;2 or more grades A*-E - 2015-2016 % increase: 1.9%, 2011-2016 % increase: 6.1%.&#10;3 or more grades A*-C - 2015-2016 % increase: 4.3%, 2011-2016 % increase: 15.5%."/>
          <p:cNvGraphicFramePr>
            <a:graphicFrameLocks noGrp="1"/>
          </p:cNvGraphicFramePr>
          <p:nvPr>
            <p:extLst>
              <p:ext uri="{D42A27DB-BD31-4B8C-83A1-F6EECF244321}">
                <p14:modId xmlns:p14="http://schemas.microsoft.com/office/powerpoint/2010/main" val="3946851855"/>
              </p:ext>
            </p:extLst>
          </p:nvPr>
        </p:nvGraphicFramePr>
        <p:xfrm>
          <a:off x="1525885" y="5953467"/>
          <a:ext cx="6480810" cy="643884"/>
        </p:xfrm>
        <a:graphic>
          <a:graphicData uri="http://schemas.openxmlformats.org/drawingml/2006/table">
            <a:tbl>
              <a:tblPr firstRow="1" firstCol="1" bandRow="1">
                <a:tableStyleId>{5C22544A-7EE6-4342-B048-85BDC9FD1C3A}</a:tableStyleId>
              </a:tblPr>
              <a:tblGrid>
                <a:gridCol w="3060700">
                  <a:extLst>
                    <a:ext uri="{9D8B030D-6E8A-4147-A177-3AD203B41FA5}">
                      <a16:colId xmlns:a16="http://schemas.microsoft.com/office/drawing/2014/main" val="20000"/>
                    </a:ext>
                  </a:extLst>
                </a:gridCol>
                <a:gridCol w="1800225">
                  <a:extLst>
                    <a:ext uri="{9D8B030D-6E8A-4147-A177-3AD203B41FA5}">
                      <a16:colId xmlns:a16="http://schemas.microsoft.com/office/drawing/2014/main" val="20001"/>
                    </a:ext>
                  </a:extLst>
                </a:gridCol>
                <a:gridCol w="1619885">
                  <a:extLst>
                    <a:ext uri="{9D8B030D-6E8A-4147-A177-3AD203B41FA5}">
                      <a16:colId xmlns:a16="http://schemas.microsoft.com/office/drawing/2014/main" val="20002"/>
                    </a:ext>
                  </a:extLst>
                </a:gridCol>
              </a:tblGrid>
              <a:tr h="227280">
                <a:tc>
                  <a:txBody>
                    <a:bodyPr/>
                    <a:lstStyle/>
                    <a:p>
                      <a:pPr indent="95885">
                        <a:lnSpc>
                          <a:spcPct val="107000"/>
                        </a:lnSpc>
                        <a:spcAft>
                          <a:spcPts val="0"/>
                        </a:spcAft>
                      </a:pPr>
                      <a:r>
                        <a:rPr lang="en-GB" sz="1200" dirty="0">
                          <a:effectLst/>
                        </a:rPr>
                        <a:t>A Level Results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90170" indent="-90170">
                        <a:lnSpc>
                          <a:spcPct val="107000"/>
                        </a:lnSpc>
                        <a:spcAft>
                          <a:spcPts val="0"/>
                        </a:spcAft>
                      </a:pPr>
                      <a:r>
                        <a:rPr lang="en-GB" sz="1200" dirty="0">
                          <a:effectLst/>
                        </a:rPr>
                        <a:t>2015 – 2016 % increase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90170" indent="-90170" algn="ctr">
                        <a:lnSpc>
                          <a:spcPct val="107000"/>
                        </a:lnSpc>
                        <a:spcAft>
                          <a:spcPts val="0"/>
                        </a:spcAft>
                      </a:pPr>
                      <a:r>
                        <a:rPr lang="en-GB" sz="1200" dirty="0">
                          <a:effectLst/>
                        </a:rPr>
                        <a:t>2011 – 2016 % increase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08302">
                <a:tc>
                  <a:txBody>
                    <a:bodyPr/>
                    <a:lstStyle/>
                    <a:p>
                      <a:pPr marL="90170" indent="-90170">
                        <a:lnSpc>
                          <a:spcPct val="107000"/>
                        </a:lnSpc>
                        <a:spcAft>
                          <a:spcPts val="0"/>
                        </a:spcAft>
                      </a:pPr>
                      <a:r>
                        <a:rPr lang="en-GB" sz="1100" dirty="0">
                          <a:effectLst/>
                        </a:rPr>
                        <a:t>2 or more Grades A* - 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90170" indent="-90170">
                        <a:lnSpc>
                          <a:spcPct val="107000"/>
                        </a:lnSpc>
                        <a:spcAft>
                          <a:spcPts val="0"/>
                        </a:spcAft>
                      </a:pPr>
                      <a:r>
                        <a:rPr lang="en-GB" sz="1100" dirty="0">
                          <a:effectLst/>
                        </a:rPr>
                        <a:t>1.9%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90170" indent="-90170">
                        <a:lnSpc>
                          <a:spcPct val="107000"/>
                        </a:lnSpc>
                        <a:spcAft>
                          <a:spcPts val="0"/>
                        </a:spcAft>
                      </a:pPr>
                      <a:r>
                        <a:rPr lang="en-GB" sz="1100" dirty="0">
                          <a:effectLst/>
                        </a:rPr>
                        <a:t>6.1%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08302">
                <a:tc>
                  <a:txBody>
                    <a:bodyPr/>
                    <a:lstStyle/>
                    <a:p>
                      <a:pPr marL="90170" indent="-90170">
                        <a:lnSpc>
                          <a:spcPct val="107000"/>
                        </a:lnSpc>
                        <a:spcAft>
                          <a:spcPts val="0"/>
                        </a:spcAft>
                      </a:pPr>
                      <a:r>
                        <a:rPr lang="en-GB" sz="1100" dirty="0">
                          <a:effectLst/>
                        </a:rPr>
                        <a:t>3 or more Grades A* - C</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90170" indent="-90170">
                        <a:lnSpc>
                          <a:spcPct val="107000"/>
                        </a:lnSpc>
                        <a:spcAft>
                          <a:spcPts val="0"/>
                        </a:spcAft>
                      </a:pPr>
                      <a:r>
                        <a:rPr lang="en-GB" sz="1100" dirty="0">
                          <a:effectLst/>
                        </a:rPr>
                        <a:t>4.3%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90170" indent="-90170">
                        <a:lnSpc>
                          <a:spcPct val="107000"/>
                        </a:lnSpc>
                        <a:spcAft>
                          <a:spcPts val="0"/>
                        </a:spcAft>
                      </a:pPr>
                      <a:r>
                        <a:rPr lang="en-GB" sz="1100" dirty="0">
                          <a:effectLst/>
                        </a:rPr>
                        <a:t>15.5%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961314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sz="2400" noProof="0" dirty="0"/>
              <a:t>Free School Meal Pupils</a:t>
            </a:r>
          </a:p>
        </p:txBody>
      </p:sp>
      <p:pic>
        <p:nvPicPr>
          <p:cNvPr id="4" name="Content Placeholder 3" descr="Table showing the WBALC Performance 2013 to 2015. The figures for 2013 and 2014 are DE figures, the figures for 2015 are school figures.&#10;&#10;GCSE&#10;Number of FSM pupils in Y12 - 2013: 330, 2014: 314, 2015: 368.&#10;Number of eligible FSM pupils (for SAER) - 2013: 289, 2014: 275, 2015: 346.&#10;% of ineligible FSM pupils - 2013: 12.4, 2014: 12.4, 2015: 6.0.&#10;% FSM pupils achieving 5 or more at grades A*-C - 2013: 76.5, 2014: 84.0, 2015: 88.7.&#10;% FSM pupils achieving 5 or more at grades A*-C incl. English and maths - 2013: 31.1, 2014: 41.1, 2015: 45.4.&#10;% FSM pupils achieving 7 or more at grades A*-C - 2013: 56.1, 2014: 65.8, 2015: 73.4.&#10;% FSM pupils achieving 7 or more at grades A*-C incl. English and maths - 2013: 28.4, 2014: 39.3, 2015: 43.4.&#10;&#10;A Level&#10;Number of FSM pupils in Y14 - 2013: 211, 2014: 213, 2015: 290.&#10;Number of eligible FSM pupils (for SAER) - 2013: 174, 2014: 155, 2015: 207.&#10;% of ineligible FSM pupils - 2013: 17.5, 2014: 27.2, 2015: 28.6.&#10;% FSM pupils achieving 2 or more at grades A*-E - 2013: 86.2, 2014: 89.0, 2015: 99.0.&#10;% FSM pupils achieving 3 or more at grades A*-C - 2013: 44.3, 2014: 52.3, 2015: 59.4."/>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611560" y="1844824"/>
            <a:ext cx="6953250" cy="3648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79829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Next Practice vs Best Practice </a:t>
            </a:r>
          </a:p>
        </p:txBody>
      </p:sp>
      <p:sp>
        <p:nvSpPr>
          <p:cNvPr id="3" name="Content Placeholder 2"/>
          <p:cNvSpPr>
            <a:spLocks noGrp="1"/>
          </p:cNvSpPr>
          <p:nvPr>
            <p:ph idx="1"/>
          </p:nvPr>
        </p:nvSpPr>
        <p:spPr/>
        <p:txBody>
          <a:bodyPr>
            <a:normAutofit/>
          </a:bodyPr>
          <a:lstStyle/>
          <a:p>
            <a:r>
              <a:rPr lang="en-GB" noProof="0" dirty="0"/>
              <a:t>Primary schools started replicating the work of post-primary group and in turn the nursery schools started doing likewise</a:t>
            </a:r>
          </a:p>
          <a:p>
            <a:r>
              <a:rPr lang="en-GB" noProof="0" dirty="0"/>
              <a:t>Primary Transition programme- bridging units planned for last year in primary school and first year in post-primary. Through working together and delivering a joint programme, the primary and post-primary schools are gaining a better understanding of each other’s curriculum</a:t>
            </a:r>
          </a:p>
          <a:p>
            <a:r>
              <a:rPr lang="en-GB" noProof="0" dirty="0"/>
              <a:t>Cross-phase sharing of best practice including classroom observation and assessment practices </a:t>
            </a:r>
          </a:p>
        </p:txBody>
      </p:sp>
    </p:spTree>
    <p:extLst>
      <p:ext uri="{BB962C8B-B14F-4D97-AF65-F5344CB8AC3E}">
        <p14:creationId xmlns:p14="http://schemas.microsoft.com/office/powerpoint/2010/main" val="4124621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064896" cy="1143000"/>
          </a:xfrm>
        </p:spPr>
        <p:txBody>
          <a:bodyPr>
            <a:normAutofit/>
          </a:bodyPr>
          <a:lstStyle/>
          <a:p>
            <a:r>
              <a:rPr lang="en-GB" sz="2400" noProof="0" dirty="0"/>
              <a:t>Context of </a:t>
            </a:r>
            <a:r>
              <a:rPr lang="en-GB" sz="2400" dirty="0"/>
              <a:t>Collaboration </a:t>
            </a:r>
            <a:r>
              <a:rPr lang="en-GB" sz="2400" dirty="0"/>
              <a:t>–</a:t>
            </a:r>
            <a:r>
              <a:rPr lang="en-GB" sz="2400" dirty="0"/>
              <a:t> </a:t>
            </a:r>
            <a:r>
              <a:rPr lang="en-GB" sz="2400" noProof="0" dirty="0"/>
              <a:t>a journey from isolation to collaboration – 2007 - 2017</a:t>
            </a:r>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GB" sz="2800" noProof="0" dirty="0"/>
              <a:t>Initially, schools starting working together under duress - through a “forced relationship” incentivised by meagre funding </a:t>
            </a:r>
          </a:p>
          <a:p>
            <a:pPr>
              <a:buFont typeface="Wingdings" pitchFamily="2" charset="2"/>
              <a:buChar char="Ø"/>
            </a:pPr>
            <a:r>
              <a:rPr lang="en-GB" sz="2800" noProof="0" dirty="0"/>
              <a:t>Many factors were impacting on the schools in the area </a:t>
            </a:r>
          </a:p>
          <a:p>
            <a:pPr>
              <a:buFont typeface="Wingdings" pitchFamily="2" charset="2"/>
              <a:buChar char="q"/>
            </a:pPr>
            <a:r>
              <a:rPr lang="en-GB" sz="2800" noProof="0" dirty="0"/>
              <a:t> Working in “silos” with little knowledge or understanding of each other </a:t>
            </a:r>
          </a:p>
          <a:p>
            <a:pPr>
              <a:buFont typeface="Wingdings" pitchFamily="2" charset="2"/>
              <a:buChar char="q"/>
            </a:pPr>
            <a:r>
              <a:rPr lang="en-GB" sz="2800" noProof="0" dirty="0"/>
              <a:t>Falling enrolments leading to redundancies with schools in danger of closing or amalgamating </a:t>
            </a:r>
          </a:p>
          <a:p>
            <a:pPr>
              <a:buFont typeface="Wingdings" pitchFamily="2" charset="2"/>
              <a:buChar char="q"/>
            </a:pPr>
            <a:r>
              <a:rPr lang="en-GB" sz="2800" noProof="0" dirty="0"/>
              <a:t>Poor standards of achievement across many of the schools</a:t>
            </a:r>
          </a:p>
          <a:p>
            <a:pPr>
              <a:buFont typeface="Wingdings" pitchFamily="2" charset="2"/>
              <a:buChar char="q"/>
            </a:pPr>
            <a:r>
              <a:rPr lang="en-GB" sz="2800" noProof="0" dirty="0"/>
              <a:t>Multiple socio-economic factors</a:t>
            </a:r>
          </a:p>
          <a:p>
            <a:pPr>
              <a:buFont typeface="Wingdings" pitchFamily="2" charset="2"/>
              <a:buChar char="q"/>
            </a:pPr>
            <a:r>
              <a:rPr lang="en-GB" sz="2800" noProof="0" dirty="0"/>
              <a:t>Major policy changes in education which were putting pressure on the system</a:t>
            </a:r>
          </a:p>
        </p:txBody>
      </p:sp>
    </p:spTree>
    <p:extLst>
      <p:ext uri="{BB962C8B-B14F-4D97-AF65-F5344CB8AC3E}">
        <p14:creationId xmlns:p14="http://schemas.microsoft.com/office/powerpoint/2010/main" val="281342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GB" sz="2000" noProof="0" dirty="0"/>
              <a:t>Policy changes which were most impacting on schools (1)</a:t>
            </a:r>
          </a:p>
        </p:txBody>
      </p:sp>
      <p:sp>
        <p:nvSpPr>
          <p:cNvPr id="3" name="Content Placeholder 2"/>
          <p:cNvSpPr>
            <a:spLocks noGrp="1"/>
          </p:cNvSpPr>
          <p:nvPr>
            <p:ph idx="1"/>
          </p:nvPr>
        </p:nvSpPr>
        <p:spPr>
          <a:xfrm>
            <a:off x="457200" y="1124744"/>
            <a:ext cx="7931224" cy="5145435"/>
          </a:xfrm>
        </p:spPr>
        <p:txBody>
          <a:bodyPr>
            <a:normAutofit fontScale="62500" lnSpcReduction="20000"/>
          </a:bodyPr>
          <a:lstStyle/>
          <a:p>
            <a:pPr marL="0" indent="0">
              <a:buNone/>
            </a:pPr>
            <a:r>
              <a:rPr lang="en-GB" sz="3400" noProof="0" dirty="0">
                <a:solidFill>
                  <a:srgbClr val="7030A0"/>
                </a:solidFill>
              </a:rPr>
              <a:t>Sustainable Schools Policy </a:t>
            </a:r>
            <a:r>
              <a:rPr lang="en-GB" sz="3400" noProof="0" dirty="0"/>
              <a:t>– All schools would have to be a minimum size – at least 100 pupils in each year group </a:t>
            </a:r>
            <a:r>
              <a:rPr lang="en-GB" sz="3400" noProof="0" dirty="0">
                <a:solidFill>
                  <a:schemeClr val="accent1"/>
                </a:solidFill>
              </a:rPr>
              <a:t>- </a:t>
            </a:r>
            <a:r>
              <a:rPr lang="en-GB" sz="3400" noProof="0" dirty="0">
                <a:solidFill>
                  <a:srgbClr val="0070C0"/>
                </a:solidFill>
              </a:rPr>
              <a:t>a major challenge with falling birth rates and enrolments </a:t>
            </a:r>
            <a:endParaRPr lang="en-GB" sz="3400" noProof="0" dirty="0">
              <a:solidFill>
                <a:schemeClr val="accent1"/>
              </a:solidFill>
            </a:endParaRPr>
          </a:p>
          <a:p>
            <a:pPr marL="0" indent="0">
              <a:spcBef>
                <a:spcPts val="1200"/>
              </a:spcBef>
              <a:spcAft>
                <a:spcPts val="1200"/>
              </a:spcAft>
              <a:buNone/>
            </a:pPr>
            <a:r>
              <a:rPr lang="en-GB" sz="3400" noProof="0" dirty="0"/>
              <a:t>“</a:t>
            </a:r>
            <a:r>
              <a:rPr lang="en-GB" sz="3400" i="1" noProof="0" dirty="0"/>
              <a:t>The Department is committed to a vision that ensures that every learner fulfils his or her full potential at each stage of development. This means that new opportunities for collaboration and sharing in education should be pursued”</a:t>
            </a:r>
          </a:p>
          <a:p>
            <a:pPr>
              <a:spcBef>
                <a:spcPts val="600"/>
              </a:spcBef>
              <a:spcAft>
                <a:spcPts val="600"/>
              </a:spcAft>
              <a:buFont typeface="Wingdings" pitchFamily="2" charset="2"/>
              <a:buChar char="§"/>
            </a:pPr>
            <a:r>
              <a:rPr lang="en-GB" sz="3400" b="1" i="1" noProof="0" dirty="0"/>
              <a:t>Area Based Planning linked to this policy – Reconfiguration of the schools’ estate – all schools were under threat</a:t>
            </a:r>
          </a:p>
          <a:p>
            <a:pPr marL="0" indent="0">
              <a:buNone/>
            </a:pPr>
            <a:r>
              <a:rPr lang="en-GB" sz="3400" noProof="0" dirty="0">
                <a:solidFill>
                  <a:srgbClr val="7030A0"/>
                </a:solidFill>
              </a:rPr>
              <a:t>Entitlement Framework Policy </a:t>
            </a:r>
            <a:r>
              <a:rPr lang="en-GB" sz="3400" noProof="0" dirty="0"/>
              <a:t>– All schools would have to offer 24 subjects to pupils at Key Stage 4 (age 15) and 27 subjects at Key Stage 5 (Post 16) – A specific combination of subjects would have to be offered at each key stage </a:t>
            </a:r>
            <a:r>
              <a:rPr lang="en-GB" sz="3400" noProof="0" dirty="0">
                <a:solidFill>
                  <a:schemeClr val="tx2">
                    <a:lumMod val="75000"/>
                  </a:schemeClr>
                </a:solidFill>
              </a:rPr>
              <a:t>- </a:t>
            </a:r>
            <a:r>
              <a:rPr lang="en-GB" sz="3400" noProof="0" dirty="0">
                <a:solidFill>
                  <a:srgbClr val="0070C0"/>
                </a:solidFill>
              </a:rPr>
              <a:t>a major challenge as schools would have to change their curriculum and would have to offer access to pupils from other schools </a:t>
            </a:r>
            <a:endParaRPr lang="en-GB" noProof="0" dirty="0">
              <a:solidFill>
                <a:schemeClr val="accent1"/>
              </a:solidFill>
            </a:endParaRPr>
          </a:p>
        </p:txBody>
      </p:sp>
    </p:spTree>
    <p:extLst>
      <p:ext uri="{BB962C8B-B14F-4D97-AF65-F5344CB8AC3E}">
        <p14:creationId xmlns:p14="http://schemas.microsoft.com/office/powerpoint/2010/main" val="2139217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noProof="0" dirty="0"/>
              <a:t>Policy changes which were most impacting on schools (2)</a:t>
            </a:r>
          </a:p>
        </p:txBody>
      </p:sp>
      <p:sp>
        <p:nvSpPr>
          <p:cNvPr id="3" name="Content Placeholder 2"/>
          <p:cNvSpPr>
            <a:spLocks noGrp="1"/>
          </p:cNvSpPr>
          <p:nvPr>
            <p:ph idx="1"/>
          </p:nvPr>
        </p:nvSpPr>
        <p:spPr/>
        <p:txBody>
          <a:bodyPr>
            <a:normAutofit/>
          </a:bodyPr>
          <a:lstStyle/>
          <a:p>
            <a:pPr marL="0" indent="0">
              <a:buNone/>
            </a:pPr>
            <a:r>
              <a:rPr lang="en-GB" noProof="0" dirty="0">
                <a:solidFill>
                  <a:srgbClr val="7030A0"/>
                </a:solidFill>
              </a:rPr>
              <a:t>Every School a Good School Policy 2008</a:t>
            </a:r>
            <a:r>
              <a:rPr lang="en-GB" noProof="0" dirty="0">
                <a:solidFill>
                  <a:srgbClr val="FF0000"/>
                </a:solidFill>
              </a:rPr>
              <a:t> </a:t>
            </a:r>
            <a:r>
              <a:rPr lang="en-GB" noProof="0" dirty="0">
                <a:solidFill>
                  <a:schemeClr val="accent1"/>
                </a:solidFill>
              </a:rPr>
              <a:t>– </a:t>
            </a:r>
            <a:r>
              <a:rPr lang="en-GB" noProof="0" dirty="0">
                <a:solidFill>
                  <a:srgbClr val="0070C0"/>
                </a:solidFill>
              </a:rPr>
              <a:t>All schools’ performance would be measured rigorously against specific benchmarks </a:t>
            </a:r>
          </a:p>
          <a:p>
            <a:pPr marL="0" indent="0">
              <a:spcBef>
                <a:spcPts val="1200"/>
              </a:spcBef>
              <a:spcAft>
                <a:spcPts val="1200"/>
              </a:spcAft>
              <a:buNone/>
            </a:pPr>
            <a:r>
              <a:rPr lang="en-GB" noProof="0" dirty="0"/>
              <a:t>“</a:t>
            </a:r>
            <a:r>
              <a:rPr lang="en-GB" i="1" noProof="0" dirty="0"/>
              <a:t>Our vision is of schools as vibrant, self-improving, well-governed and effectively led communities of good practice, focusing not on institutions but on meeting the needs and aspirations of pupils through high quality learning, recognising the centrality of teaching”</a:t>
            </a:r>
          </a:p>
          <a:p>
            <a:pPr marL="0" indent="0">
              <a:buNone/>
            </a:pPr>
            <a:r>
              <a:rPr lang="en-GB" i="1" noProof="0" dirty="0"/>
              <a:t>Move towards working as a community of schools vs schools looking after and out for themselves</a:t>
            </a:r>
          </a:p>
        </p:txBody>
      </p:sp>
    </p:spTree>
    <p:extLst>
      <p:ext uri="{BB962C8B-B14F-4D97-AF65-F5344CB8AC3E}">
        <p14:creationId xmlns:p14="http://schemas.microsoft.com/office/powerpoint/2010/main" val="4104644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GB" noProof="0" dirty="0"/>
              <a:t>Context of schools in West Belfast </a:t>
            </a:r>
          </a:p>
        </p:txBody>
      </p:sp>
      <p:sp>
        <p:nvSpPr>
          <p:cNvPr id="3" name="Content Placeholder 2"/>
          <p:cNvSpPr>
            <a:spLocks noGrp="1"/>
          </p:cNvSpPr>
          <p:nvPr>
            <p:ph idx="1"/>
          </p:nvPr>
        </p:nvSpPr>
        <p:spPr>
          <a:xfrm>
            <a:off x="457200" y="1340768"/>
            <a:ext cx="8003232" cy="5112568"/>
          </a:xfrm>
        </p:spPr>
        <p:txBody>
          <a:bodyPr>
            <a:normAutofit/>
          </a:bodyPr>
          <a:lstStyle/>
          <a:p>
            <a:pPr lvl="0" eaLnBrk="0" fontAlgn="base" hangingPunct="0">
              <a:spcAft>
                <a:spcPct val="0"/>
              </a:spcAft>
              <a:buClr>
                <a:srgbClr val="3366FF"/>
              </a:buClr>
              <a:buSzPct val="80000"/>
              <a:buFont typeface="Wingdings" panose="05000000000000000000" pitchFamily="2" charset="2"/>
              <a:buChar char="l"/>
            </a:pPr>
            <a:r>
              <a:rPr lang="en-GB" altLang="en-US" sz="2000" kern="0" noProof="0" dirty="0">
                <a:latin typeface="Times New Roman"/>
              </a:rPr>
              <a:t>70%</a:t>
            </a:r>
            <a:r>
              <a:rPr lang="en-GB" altLang="en-US" sz="2000" kern="0" noProof="0" dirty="0">
                <a:solidFill>
                  <a:srgbClr val="0000FF"/>
                </a:solidFill>
                <a:latin typeface="Times New Roman"/>
              </a:rPr>
              <a:t> of areas of highest deprivation in North of Ireland are in West Belfast</a:t>
            </a:r>
          </a:p>
          <a:p>
            <a:pPr lvl="0" eaLnBrk="0" fontAlgn="base" hangingPunct="0">
              <a:spcAft>
                <a:spcPct val="0"/>
              </a:spcAft>
              <a:buClr>
                <a:srgbClr val="3366FF"/>
              </a:buClr>
              <a:buSzPct val="80000"/>
              <a:buFont typeface="Wingdings" panose="05000000000000000000" pitchFamily="2" charset="2"/>
              <a:buChar char="l"/>
            </a:pPr>
            <a:r>
              <a:rPr lang="en-GB" altLang="en-US" sz="2000" kern="0" noProof="0" dirty="0">
                <a:solidFill>
                  <a:srgbClr val="0000FF"/>
                </a:solidFill>
                <a:latin typeface="Times New Roman"/>
              </a:rPr>
              <a:t>The areas of social deprivation ranked numbers 1,2 &amp; 3 are in West Belfast</a:t>
            </a:r>
          </a:p>
          <a:p>
            <a:pPr lvl="0" eaLnBrk="0" fontAlgn="base" hangingPunct="0">
              <a:spcAft>
                <a:spcPct val="0"/>
              </a:spcAft>
              <a:buClr>
                <a:srgbClr val="3366FF"/>
              </a:buClr>
              <a:buSzPct val="80000"/>
              <a:buFont typeface="Wingdings" panose="05000000000000000000" pitchFamily="2" charset="2"/>
              <a:buChar char="l"/>
            </a:pPr>
            <a:r>
              <a:rPr lang="en-GB" altLang="en-US" sz="2000" kern="0" noProof="0" dirty="0">
                <a:solidFill>
                  <a:srgbClr val="0000FF"/>
                </a:solidFill>
                <a:latin typeface="Times New Roman"/>
              </a:rPr>
              <a:t>Population @ 94,000 = 5.2% of the population</a:t>
            </a:r>
          </a:p>
          <a:p>
            <a:pPr lvl="0" eaLnBrk="0" fontAlgn="base" hangingPunct="0">
              <a:spcAft>
                <a:spcPct val="0"/>
              </a:spcAft>
              <a:buClr>
                <a:srgbClr val="3366FF"/>
              </a:buClr>
              <a:buSzPct val="80000"/>
              <a:buFont typeface="Wingdings" panose="05000000000000000000" pitchFamily="2" charset="2"/>
              <a:buChar char="l"/>
            </a:pPr>
            <a:r>
              <a:rPr lang="en-GB" altLang="en-US" sz="2000" kern="0" noProof="0" dirty="0">
                <a:solidFill>
                  <a:srgbClr val="0000FF"/>
                </a:solidFill>
                <a:latin typeface="Times New Roman"/>
              </a:rPr>
              <a:t>Child Poverty: </a:t>
            </a:r>
            <a:r>
              <a:rPr lang="en-GB" altLang="en-US" sz="2000" kern="0" noProof="0" dirty="0">
                <a:latin typeface="Times New Roman"/>
              </a:rPr>
              <a:t>41.1% 0-15yr olds </a:t>
            </a:r>
            <a:r>
              <a:rPr lang="en-GB" altLang="en-US" sz="2000" kern="0" noProof="0" dirty="0">
                <a:solidFill>
                  <a:srgbClr val="0000FF"/>
                </a:solidFill>
                <a:latin typeface="Times New Roman"/>
              </a:rPr>
              <a:t>– NI average 22.1% Colin Glen (65.3%), Falls </a:t>
            </a:r>
            <a:r>
              <a:rPr lang="en-GB" altLang="en-US" sz="2000" kern="0" noProof="0" dirty="0">
                <a:latin typeface="Times New Roman"/>
              </a:rPr>
              <a:t>(59.1%) </a:t>
            </a:r>
            <a:r>
              <a:rPr lang="en-GB" altLang="en-US" sz="2000" kern="0" noProof="0" dirty="0">
                <a:solidFill>
                  <a:srgbClr val="0000FF"/>
                </a:solidFill>
                <a:latin typeface="Times New Roman"/>
              </a:rPr>
              <a:t>and Shankill (58.3%).</a:t>
            </a:r>
          </a:p>
          <a:p>
            <a:pPr lvl="0" eaLnBrk="0" fontAlgn="base" hangingPunct="0">
              <a:spcAft>
                <a:spcPct val="0"/>
              </a:spcAft>
              <a:buClr>
                <a:srgbClr val="3366FF"/>
              </a:buClr>
              <a:buSzPct val="80000"/>
              <a:buFont typeface="Wingdings" panose="05000000000000000000" pitchFamily="2" charset="2"/>
              <a:buChar char="l"/>
            </a:pPr>
            <a:r>
              <a:rPr lang="en-GB" altLang="en-US" sz="2000" kern="0" noProof="0" dirty="0">
                <a:solidFill>
                  <a:srgbClr val="0000FF"/>
                </a:solidFill>
                <a:latin typeface="Times New Roman"/>
              </a:rPr>
              <a:t>Health: If you live in West Belfast you are likely to die 8 years earlier than a person in a more affluent area of Belfast </a:t>
            </a:r>
          </a:p>
          <a:p>
            <a:pPr lvl="0" eaLnBrk="0" fontAlgn="base" hangingPunct="0">
              <a:spcAft>
                <a:spcPct val="0"/>
              </a:spcAft>
              <a:buClr>
                <a:srgbClr val="3366FF"/>
              </a:buClr>
              <a:buSzPct val="80000"/>
              <a:buFont typeface="Wingdings" panose="05000000000000000000" pitchFamily="2" charset="2"/>
              <a:buChar char="l"/>
            </a:pPr>
            <a:r>
              <a:rPr lang="en-GB" altLang="en-US" sz="2000" b="1" kern="0" noProof="0" dirty="0">
                <a:latin typeface="Times New Roman"/>
              </a:rPr>
              <a:t>Education: 2011- </a:t>
            </a:r>
            <a:r>
              <a:rPr lang="en-GB" altLang="en-US" sz="2000" kern="0" noProof="0" dirty="0">
                <a:latin typeface="Times New Roman"/>
              </a:rPr>
              <a:t>49%</a:t>
            </a:r>
            <a:r>
              <a:rPr lang="en-GB" altLang="en-US" sz="2000" kern="0" noProof="0" dirty="0">
                <a:solidFill>
                  <a:srgbClr val="0000FF"/>
                </a:solidFill>
                <a:latin typeface="Times New Roman"/>
              </a:rPr>
              <a:t> of pupils in West Belfast achieved 5 or more GCSE exams, in </a:t>
            </a:r>
            <a:r>
              <a:rPr lang="en-GB" altLang="en-US" sz="2000" kern="0" noProof="0" dirty="0">
                <a:latin typeface="Times New Roman"/>
              </a:rPr>
              <a:t>2016</a:t>
            </a:r>
            <a:r>
              <a:rPr lang="en-GB" altLang="en-US" sz="2000" kern="0" noProof="0" dirty="0">
                <a:solidFill>
                  <a:srgbClr val="0000FF"/>
                </a:solidFill>
                <a:latin typeface="Times New Roman"/>
              </a:rPr>
              <a:t> West Belfast ALC schools this has increased to </a:t>
            </a:r>
            <a:r>
              <a:rPr lang="en-GB" altLang="en-US" sz="2000" kern="0" noProof="0" dirty="0">
                <a:latin typeface="Times New Roman"/>
              </a:rPr>
              <a:t>66.4% </a:t>
            </a:r>
            <a:r>
              <a:rPr lang="en-GB" altLang="en-US" sz="2000" kern="0" noProof="0" dirty="0">
                <a:solidFill>
                  <a:srgbClr val="0000FF"/>
                </a:solidFill>
                <a:latin typeface="Times New Roman"/>
              </a:rPr>
              <a:t>- spectacular improvement.</a:t>
            </a:r>
          </a:p>
          <a:p>
            <a:pPr lvl="0" eaLnBrk="0" fontAlgn="base" hangingPunct="0">
              <a:spcAft>
                <a:spcPct val="0"/>
              </a:spcAft>
              <a:buClr>
                <a:srgbClr val="3366FF"/>
              </a:buClr>
              <a:buSzPct val="80000"/>
              <a:buFont typeface="Wingdings" panose="05000000000000000000" pitchFamily="2" charset="2"/>
              <a:buChar char="l"/>
            </a:pPr>
            <a:r>
              <a:rPr lang="en-GB" altLang="en-US" sz="2000" kern="0" noProof="0" dirty="0">
                <a:solidFill>
                  <a:srgbClr val="0000FF"/>
                </a:solidFill>
                <a:latin typeface="Times New Roman"/>
              </a:rPr>
              <a:t>West Belfast has a vibrant, flourishing education network which includes 23 nursery, 17 primary and 10 post primary schools as well as community organisations. </a:t>
            </a:r>
            <a:endParaRPr lang="en-GB" noProof="0" dirty="0"/>
          </a:p>
        </p:txBody>
      </p:sp>
    </p:spTree>
    <p:extLst>
      <p:ext uri="{BB962C8B-B14F-4D97-AF65-F5344CB8AC3E}">
        <p14:creationId xmlns:p14="http://schemas.microsoft.com/office/powerpoint/2010/main" val="3680420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idx="4294967295"/>
          </p:nvPr>
        </p:nvSpPr>
        <p:spPr/>
        <p:txBody>
          <a:bodyPr/>
          <a:lstStyle/>
          <a:p>
            <a:r>
              <a:rPr lang="en-GB" noProof="0" dirty="0"/>
              <a:t>School</a:t>
            </a:r>
            <a:r>
              <a:rPr lang="en-GB" baseline="0" noProof="0" dirty="0"/>
              <a:t> statistics</a:t>
            </a:r>
            <a:endParaRPr lang="en-GB" noProof="0" dirty="0"/>
          </a:p>
        </p:txBody>
      </p:sp>
      <p:graphicFrame>
        <p:nvGraphicFramePr>
          <p:cNvPr id="4" name="Content Placeholder 3" descr="Table showing school statistics for enrolment number, type of school, % FSME (free school meal entitlement), % SEN, number of learners with a statement.&#10;&#10;St Dominic's Grammar School (girls): 1,034 enrolled, selective type, 28.6% FSME, 5.4% SEN, 16 with a statement.&#10;St Rose's High School (girls): 240 enrolled, all ability type, 71.3% FSME, 44.5% SEN, 10 with statement.&#10;St Louise's Comprehensive College (girls): 1,420 enrolled, all ability type, 59.6% FSME, 39.2% SEN, 34 with statement.&#10;Corpus Christi College (boys): 258 enrolled, all ability type, 73.3% FSME, 54.6% SEN, 36 with statement.&#10;Colaiste Feirste (co-ed Irish Medium): 646 enrolled, all ability type, 64.7% FSME, 51.8% SEN, 22 with statement.&#10;Christian Brothers Secondary School (boys): 500 enrolled, all ability type, 65.2% FSME, 57.8% SEN, 50 with statement.&#10;St Mary's CBS Grammar School (boys): 1,161 enrolled, all ability type, 38.5% FSME, 19.0% SEN, 33 with statement.&#10;St Gerard's School (Co-ed): 232 enrolled, special type, 76.3% FSME, 100% SEN, 224 (96.5%) with statement.&#10;"/>
          <p:cNvGraphicFramePr>
            <a:graphicFrameLocks noGrp="1"/>
          </p:cNvGraphicFramePr>
          <p:nvPr>
            <p:ph idx="4294967295"/>
            <p:extLst>
              <p:ext uri="{D42A27DB-BD31-4B8C-83A1-F6EECF244321}">
                <p14:modId xmlns:p14="http://schemas.microsoft.com/office/powerpoint/2010/main" val="3872584739"/>
              </p:ext>
            </p:extLst>
          </p:nvPr>
        </p:nvGraphicFramePr>
        <p:xfrm>
          <a:off x="0" y="0"/>
          <a:ext cx="9144000" cy="6857999"/>
        </p:xfrm>
        <a:graphic>
          <a:graphicData uri="http://schemas.openxmlformats.org/drawingml/2006/table">
            <a:tbl>
              <a:tblPr firstRow="1" bandRow="1">
                <a:tableStyleId>{5C22544A-7EE6-4342-B048-85BDC9FD1C3A}</a:tableStyleId>
              </a:tblPr>
              <a:tblGrid>
                <a:gridCol w="2599724">
                  <a:extLst>
                    <a:ext uri="{9D8B030D-6E8A-4147-A177-3AD203B41FA5}">
                      <a16:colId xmlns:a16="http://schemas.microsoft.com/office/drawing/2014/main" val="20000"/>
                    </a:ext>
                  </a:extLst>
                </a:gridCol>
                <a:gridCol w="1000676">
                  <a:extLst>
                    <a:ext uri="{9D8B030D-6E8A-4147-A177-3AD203B41FA5}">
                      <a16:colId xmlns:a16="http://schemas.microsoft.com/office/drawing/2014/main" val="20001"/>
                    </a:ext>
                  </a:extLst>
                </a:gridCol>
                <a:gridCol w="1200134">
                  <a:extLst>
                    <a:ext uri="{9D8B030D-6E8A-4147-A177-3AD203B41FA5}">
                      <a16:colId xmlns:a16="http://schemas.microsoft.com/office/drawing/2014/main" val="20002"/>
                    </a:ext>
                  </a:extLst>
                </a:gridCol>
                <a:gridCol w="1200134">
                  <a:extLst>
                    <a:ext uri="{9D8B030D-6E8A-4147-A177-3AD203B41FA5}">
                      <a16:colId xmlns:a16="http://schemas.microsoft.com/office/drawing/2014/main" val="20003"/>
                    </a:ext>
                  </a:extLst>
                </a:gridCol>
                <a:gridCol w="1439305">
                  <a:extLst>
                    <a:ext uri="{9D8B030D-6E8A-4147-A177-3AD203B41FA5}">
                      <a16:colId xmlns:a16="http://schemas.microsoft.com/office/drawing/2014/main" val="20004"/>
                    </a:ext>
                  </a:extLst>
                </a:gridCol>
                <a:gridCol w="1704027">
                  <a:extLst>
                    <a:ext uri="{9D8B030D-6E8A-4147-A177-3AD203B41FA5}">
                      <a16:colId xmlns:a16="http://schemas.microsoft.com/office/drawing/2014/main" val="20005"/>
                    </a:ext>
                  </a:extLst>
                </a:gridCol>
              </a:tblGrid>
              <a:tr h="793419">
                <a:tc>
                  <a:txBody>
                    <a:bodyPr/>
                    <a:lstStyle/>
                    <a:p>
                      <a:r>
                        <a:rPr lang="en-GB" sz="1600" dirty="0"/>
                        <a:t>School </a:t>
                      </a:r>
                    </a:p>
                  </a:txBody>
                  <a:tcPr/>
                </a:tc>
                <a:tc>
                  <a:txBody>
                    <a:bodyPr/>
                    <a:lstStyle/>
                    <a:p>
                      <a:r>
                        <a:rPr lang="en-GB" sz="1400" dirty="0"/>
                        <a:t>Enrolment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Type</a:t>
                      </a:r>
                    </a:p>
                    <a:p>
                      <a:endParaRPr lang="en-GB"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 FSME</a:t>
                      </a:r>
                    </a:p>
                    <a:p>
                      <a:endParaRPr lang="en-GB" sz="1600" dirty="0"/>
                    </a:p>
                  </a:txBody>
                  <a:tcPr/>
                </a:tc>
                <a:tc>
                  <a:txBody>
                    <a:bodyPr/>
                    <a:lstStyle/>
                    <a:p>
                      <a:r>
                        <a:rPr lang="en-GB" sz="1600" dirty="0"/>
                        <a:t>% SEN</a:t>
                      </a:r>
                    </a:p>
                  </a:txBody>
                  <a:tcPr/>
                </a:tc>
                <a:tc>
                  <a:txBody>
                    <a:bodyPr/>
                    <a:lstStyle/>
                    <a:p>
                      <a:r>
                        <a:rPr lang="en-GB" sz="1600" dirty="0"/>
                        <a:t>Number with</a:t>
                      </a:r>
                      <a:r>
                        <a:rPr lang="en-GB" sz="1600" baseline="0" dirty="0"/>
                        <a:t> Statement </a:t>
                      </a:r>
                      <a:endParaRPr lang="en-GB" sz="1600" dirty="0"/>
                    </a:p>
                  </a:txBody>
                  <a:tcPr/>
                </a:tc>
                <a:extLst>
                  <a:ext uri="{0D108BD9-81ED-4DB2-BD59-A6C34878D82A}">
                    <a16:rowId xmlns:a16="http://schemas.microsoft.com/office/drawing/2014/main" val="10000"/>
                  </a:ext>
                </a:extLst>
              </a:tr>
              <a:tr h="807226">
                <a:tc>
                  <a:txBody>
                    <a:bodyPr/>
                    <a:lstStyle/>
                    <a:p>
                      <a:r>
                        <a:rPr lang="en-GB" sz="1600" dirty="0"/>
                        <a:t>St Dominic’s Grammar School – Girls </a:t>
                      </a:r>
                    </a:p>
                  </a:txBody>
                  <a:tcPr/>
                </a:tc>
                <a:tc>
                  <a:txBody>
                    <a:bodyPr/>
                    <a:lstStyle/>
                    <a:p>
                      <a:r>
                        <a:rPr lang="en-GB" sz="1600" dirty="0"/>
                        <a:t>1034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aseline="0" dirty="0"/>
                        <a:t>Selective </a:t>
                      </a:r>
                      <a:endParaRPr lang="en-GB" sz="1600" dirty="0"/>
                    </a:p>
                  </a:txBody>
                  <a:tcPr/>
                </a:tc>
                <a:tc>
                  <a:txBody>
                    <a:bodyPr/>
                    <a:lstStyle/>
                    <a:p>
                      <a:r>
                        <a:rPr lang="en-GB" sz="1600" b="1" dirty="0"/>
                        <a:t>28.6%</a:t>
                      </a:r>
                    </a:p>
                  </a:txBody>
                  <a:tcPr/>
                </a:tc>
                <a:tc>
                  <a:txBody>
                    <a:bodyPr/>
                    <a:lstStyle/>
                    <a:p>
                      <a:r>
                        <a:rPr lang="en-GB" sz="1600" dirty="0"/>
                        <a:t>5.4%</a:t>
                      </a:r>
                    </a:p>
                  </a:txBody>
                  <a:tcPr/>
                </a:tc>
                <a:tc>
                  <a:txBody>
                    <a:bodyPr/>
                    <a:lstStyle/>
                    <a:p>
                      <a:r>
                        <a:rPr lang="en-GB" sz="1600" dirty="0"/>
                        <a:t>16</a:t>
                      </a:r>
                    </a:p>
                  </a:txBody>
                  <a:tcPr/>
                </a:tc>
                <a:extLst>
                  <a:ext uri="{0D108BD9-81ED-4DB2-BD59-A6C34878D82A}">
                    <a16:rowId xmlns:a16="http://schemas.microsoft.com/office/drawing/2014/main" val="10001"/>
                  </a:ext>
                </a:extLst>
              </a:tr>
              <a:tr h="793419">
                <a:tc>
                  <a:txBody>
                    <a:bodyPr/>
                    <a:lstStyle/>
                    <a:p>
                      <a:r>
                        <a:rPr lang="en-GB" sz="1600" dirty="0"/>
                        <a:t>St. Rose’s High School - Girls</a:t>
                      </a:r>
                    </a:p>
                  </a:txBody>
                  <a:tcPr/>
                </a:tc>
                <a:tc>
                  <a:txBody>
                    <a:bodyPr/>
                    <a:lstStyle/>
                    <a:p>
                      <a:r>
                        <a:rPr lang="en-GB" sz="1600" dirty="0"/>
                        <a:t>240</a:t>
                      </a:r>
                    </a:p>
                  </a:txBody>
                  <a:tcPr/>
                </a:tc>
                <a:tc>
                  <a:txBody>
                    <a:bodyPr/>
                    <a:lstStyle/>
                    <a:p>
                      <a:r>
                        <a:rPr lang="en-GB" sz="1600" dirty="0"/>
                        <a:t>All ability</a:t>
                      </a:r>
                    </a:p>
                  </a:txBody>
                  <a:tcPr/>
                </a:tc>
                <a:tc>
                  <a:txBody>
                    <a:bodyPr/>
                    <a:lstStyle/>
                    <a:p>
                      <a:r>
                        <a:rPr lang="en-GB" sz="1600" b="1" dirty="0"/>
                        <a:t>71.3%</a:t>
                      </a:r>
                    </a:p>
                  </a:txBody>
                  <a:tcPr/>
                </a:tc>
                <a:tc>
                  <a:txBody>
                    <a:bodyPr/>
                    <a:lstStyle/>
                    <a:p>
                      <a:r>
                        <a:rPr lang="en-GB" sz="1600" b="1" dirty="0"/>
                        <a:t>44.5%</a:t>
                      </a:r>
                    </a:p>
                  </a:txBody>
                  <a:tcPr/>
                </a:tc>
                <a:tc>
                  <a:txBody>
                    <a:bodyPr/>
                    <a:lstStyle/>
                    <a:p>
                      <a:r>
                        <a:rPr lang="en-GB" sz="1600" dirty="0"/>
                        <a:t>10</a:t>
                      </a:r>
                    </a:p>
                  </a:txBody>
                  <a:tcPr/>
                </a:tc>
                <a:extLst>
                  <a:ext uri="{0D108BD9-81ED-4DB2-BD59-A6C34878D82A}">
                    <a16:rowId xmlns:a16="http://schemas.microsoft.com/office/drawing/2014/main" val="10002"/>
                  </a:ext>
                </a:extLst>
              </a:tr>
              <a:tr h="838251">
                <a:tc>
                  <a:txBody>
                    <a:bodyPr/>
                    <a:lstStyle/>
                    <a:p>
                      <a:r>
                        <a:rPr lang="en-GB" sz="1600" dirty="0"/>
                        <a:t>St. Louise’s Comprehensive College - Girls</a:t>
                      </a:r>
                    </a:p>
                  </a:txBody>
                  <a:tcPr/>
                </a:tc>
                <a:tc>
                  <a:txBody>
                    <a:bodyPr/>
                    <a:lstStyle/>
                    <a:p>
                      <a:r>
                        <a:rPr lang="en-GB" sz="1600" dirty="0"/>
                        <a:t>1420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All ability </a:t>
                      </a:r>
                    </a:p>
                    <a:p>
                      <a:endParaRPr lang="en-GB" sz="1600" dirty="0"/>
                    </a:p>
                  </a:txBody>
                  <a:tcPr/>
                </a:tc>
                <a:tc>
                  <a:txBody>
                    <a:bodyPr/>
                    <a:lstStyle/>
                    <a:p>
                      <a:r>
                        <a:rPr lang="en-GB" sz="1600" b="1" dirty="0"/>
                        <a:t>59.6%</a:t>
                      </a:r>
                    </a:p>
                  </a:txBody>
                  <a:tcPr/>
                </a:tc>
                <a:tc>
                  <a:txBody>
                    <a:bodyPr/>
                    <a:lstStyle/>
                    <a:p>
                      <a:r>
                        <a:rPr lang="en-GB" sz="1600" b="1" dirty="0"/>
                        <a:t>39.2%</a:t>
                      </a:r>
                    </a:p>
                  </a:txBody>
                  <a:tcPr/>
                </a:tc>
                <a:tc>
                  <a:txBody>
                    <a:bodyPr/>
                    <a:lstStyle/>
                    <a:p>
                      <a:r>
                        <a:rPr lang="en-GB" sz="1600" dirty="0"/>
                        <a:t>34</a:t>
                      </a:r>
                    </a:p>
                  </a:txBody>
                  <a:tcPr/>
                </a:tc>
                <a:extLst>
                  <a:ext uri="{0D108BD9-81ED-4DB2-BD59-A6C34878D82A}">
                    <a16:rowId xmlns:a16="http://schemas.microsoft.com/office/drawing/2014/main" val="10003"/>
                  </a:ext>
                </a:extLst>
              </a:tr>
              <a:tr h="652668">
                <a:tc>
                  <a:txBody>
                    <a:bodyPr/>
                    <a:lstStyle/>
                    <a:p>
                      <a:r>
                        <a:rPr lang="en-GB" sz="1600" dirty="0"/>
                        <a:t>Corpus Christi College - Boys</a:t>
                      </a:r>
                    </a:p>
                  </a:txBody>
                  <a:tcPr/>
                </a:tc>
                <a:tc>
                  <a:txBody>
                    <a:bodyPr/>
                    <a:lstStyle/>
                    <a:p>
                      <a:r>
                        <a:rPr lang="en-GB" sz="1600" dirty="0"/>
                        <a:t>258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All ability</a:t>
                      </a:r>
                    </a:p>
                  </a:txBody>
                  <a:tcPr/>
                </a:tc>
                <a:tc>
                  <a:txBody>
                    <a:bodyPr/>
                    <a:lstStyle/>
                    <a:p>
                      <a:r>
                        <a:rPr lang="en-GB" sz="1600" b="1" dirty="0"/>
                        <a:t>73.3%</a:t>
                      </a:r>
                    </a:p>
                  </a:txBody>
                  <a:tcPr/>
                </a:tc>
                <a:tc>
                  <a:txBody>
                    <a:bodyPr/>
                    <a:lstStyle/>
                    <a:p>
                      <a:r>
                        <a:rPr lang="en-GB" sz="1600" b="1" dirty="0"/>
                        <a:t>54.6%</a:t>
                      </a:r>
                    </a:p>
                  </a:txBody>
                  <a:tcPr/>
                </a:tc>
                <a:tc>
                  <a:txBody>
                    <a:bodyPr/>
                    <a:lstStyle/>
                    <a:p>
                      <a:r>
                        <a:rPr lang="en-GB" sz="1600" dirty="0"/>
                        <a:t>36</a:t>
                      </a:r>
                    </a:p>
                  </a:txBody>
                  <a:tcPr/>
                </a:tc>
                <a:extLst>
                  <a:ext uri="{0D108BD9-81ED-4DB2-BD59-A6C34878D82A}">
                    <a16:rowId xmlns:a16="http://schemas.microsoft.com/office/drawing/2014/main" val="10004"/>
                  </a:ext>
                </a:extLst>
              </a:tr>
              <a:tr h="693089">
                <a:tc>
                  <a:txBody>
                    <a:bodyPr/>
                    <a:lstStyle/>
                    <a:p>
                      <a:r>
                        <a:rPr lang="en-GB" sz="1600" dirty="0"/>
                        <a:t>Colaiste Feirste – Co-ed </a:t>
                      </a:r>
                      <a:r>
                        <a:rPr lang="en-GB" sz="1600" b="1" dirty="0"/>
                        <a:t>Irish Medium</a:t>
                      </a:r>
                    </a:p>
                  </a:txBody>
                  <a:tcPr/>
                </a:tc>
                <a:tc>
                  <a:txBody>
                    <a:bodyPr/>
                    <a:lstStyle/>
                    <a:p>
                      <a:r>
                        <a:rPr lang="en-GB" sz="1600" dirty="0"/>
                        <a:t>646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All ability </a:t>
                      </a:r>
                    </a:p>
                    <a:p>
                      <a:endParaRPr lang="en-GB" sz="1600" dirty="0"/>
                    </a:p>
                  </a:txBody>
                  <a:tcPr/>
                </a:tc>
                <a:tc>
                  <a:txBody>
                    <a:bodyPr/>
                    <a:lstStyle/>
                    <a:p>
                      <a:r>
                        <a:rPr lang="en-GB" sz="1600" b="1" dirty="0"/>
                        <a:t>64.7%</a:t>
                      </a:r>
                    </a:p>
                  </a:txBody>
                  <a:tcPr/>
                </a:tc>
                <a:tc>
                  <a:txBody>
                    <a:bodyPr/>
                    <a:lstStyle/>
                    <a:p>
                      <a:r>
                        <a:rPr lang="en-GB" sz="1600" b="1" dirty="0"/>
                        <a:t>51.8%</a:t>
                      </a:r>
                    </a:p>
                  </a:txBody>
                  <a:tcPr/>
                </a:tc>
                <a:tc>
                  <a:txBody>
                    <a:bodyPr/>
                    <a:lstStyle/>
                    <a:p>
                      <a:r>
                        <a:rPr lang="en-GB" sz="1600" dirty="0"/>
                        <a:t>22</a:t>
                      </a:r>
                    </a:p>
                  </a:txBody>
                  <a:tcPr/>
                </a:tc>
                <a:extLst>
                  <a:ext uri="{0D108BD9-81ED-4DB2-BD59-A6C34878D82A}">
                    <a16:rowId xmlns:a16="http://schemas.microsoft.com/office/drawing/2014/main" val="10005"/>
                  </a:ext>
                </a:extLst>
              </a:tr>
              <a:tr h="793419">
                <a:tc>
                  <a:txBody>
                    <a:bodyPr/>
                    <a:lstStyle/>
                    <a:p>
                      <a:r>
                        <a:rPr lang="en-GB" sz="1600" dirty="0"/>
                        <a:t>Christian Brothers Secondary School - Boys</a:t>
                      </a:r>
                    </a:p>
                  </a:txBody>
                  <a:tcPr/>
                </a:tc>
                <a:tc>
                  <a:txBody>
                    <a:bodyPr/>
                    <a:lstStyle/>
                    <a:p>
                      <a:r>
                        <a:rPr lang="en-GB" sz="1600" dirty="0"/>
                        <a:t>500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All ability </a:t>
                      </a:r>
                    </a:p>
                    <a:p>
                      <a:endParaRPr lang="en-GB" sz="1600" dirty="0"/>
                    </a:p>
                  </a:txBody>
                  <a:tcPr/>
                </a:tc>
                <a:tc>
                  <a:txBody>
                    <a:bodyPr/>
                    <a:lstStyle/>
                    <a:p>
                      <a:r>
                        <a:rPr lang="en-GB" sz="1600" b="1" dirty="0"/>
                        <a:t>65.2%</a:t>
                      </a:r>
                    </a:p>
                  </a:txBody>
                  <a:tcPr/>
                </a:tc>
                <a:tc>
                  <a:txBody>
                    <a:bodyPr/>
                    <a:lstStyle/>
                    <a:p>
                      <a:r>
                        <a:rPr lang="en-GB" sz="1600" b="1" dirty="0"/>
                        <a:t>57.8%</a:t>
                      </a:r>
                    </a:p>
                  </a:txBody>
                  <a:tcPr/>
                </a:tc>
                <a:tc>
                  <a:txBody>
                    <a:bodyPr/>
                    <a:lstStyle/>
                    <a:p>
                      <a:r>
                        <a:rPr lang="en-GB" sz="1600" dirty="0"/>
                        <a:t>50</a:t>
                      </a:r>
                    </a:p>
                  </a:txBody>
                  <a:tcPr/>
                </a:tc>
                <a:extLst>
                  <a:ext uri="{0D108BD9-81ED-4DB2-BD59-A6C34878D82A}">
                    <a16:rowId xmlns:a16="http://schemas.microsoft.com/office/drawing/2014/main" val="10006"/>
                  </a:ext>
                </a:extLst>
              </a:tr>
              <a:tr h="793419">
                <a:tc>
                  <a:txBody>
                    <a:bodyPr/>
                    <a:lstStyle/>
                    <a:p>
                      <a:r>
                        <a:rPr lang="en-GB" sz="1600" dirty="0"/>
                        <a:t>St. Mary’s CBS Grammar School - Boys</a:t>
                      </a:r>
                    </a:p>
                  </a:txBody>
                  <a:tcPr/>
                </a:tc>
                <a:tc>
                  <a:txBody>
                    <a:bodyPr/>
                    <a:lstStyle/>
                    <a:p>
                      <a:r>
                        <a:rPr lang="en-GB" sz="1600" dirty="0"/>
                        <a:t>1161</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All ability </a:t>
                      </a:r>
                    </a:p>
                    <a:p>
                      <a:endParaRPr lang="en-GB" sz="1600" dirty="0"/>
                    </a:p>
                  </a:txBody>
                  <a:tcPr/>
                </a:tc>
                <a:tc>
                  <a:txBody>
                    <a:bodyPr/>
                    <a:lstStyle/>
                    <a:p>
                      <a:r>
                        <a:rPr lang="en-GB" sz="1600" b="1" dirty="0"/>
                        <a:t>38.5%</a:t>
                      </a:r>
                    </a:p>
                  </a:txBody>
                  <a:tcPr/>
                </a:tc>
                <a:tc>
                  <a:txBody>
                    <a:bodyPr/>
                    <a:lstStyle/>
                    <a:p>
                      <a:r>
                        <a:rPr lang="en-GB" sz="1600" b="1" dirty="0"/>
                        <a:t>19%</a:t>
                      </a:r>
                    </a:p>
                  </a:txBody>
                  <a:tcPr/>
                </a:tc>
                <a:tc>
                  <a:txBody>
                    <a:bodyPr/>
                    <a:lstStyle/>
                    <a:p>
                      <a:r>
                        <a:rPr lang="en-GB" sz="1600" dirty="0"/>
                        <a:t>33</a:t>
                      </a:r>
                    </a:p>
                  </a:txBody>
                  <a:tcPr/>
                </a:tc>
                <a:extLst>
                  <a:ext uri="{0D108BD9-81ED-4DB2-BD59-A6C34878D82A}">
                    <a16:rowId xmlns:a16="http://schemas.microsoft.com/office/drawing/2014/main" val="10007"/>
                  </a:ext>
                </a:extLst>
              </a:tr>
              <a:tr h="693089">
                <a:tc>
                  <a:txBody>
                    <a:bodyPr/>
                    <a:lstStyle/>
                    <a:p>
                      <a:r>
                        <a:rPr lang="en-GB" sz="1600" dirty="0"/>
                        <a:t>St. Gerard’s School – Co-ed</a:t>
                      </a:r>
                    </a:p>
                  </a:txBody>
                  <a:tcPr/>
                </a:tc>
                <a:tc>
                  <a:txBody>
                    <a:bodyPr/>
                    <a:lstStyle/>
                    <a:p>
                      <a:r>
                        <a:rPr lang="en-GB" sz="1600" dirty="0"/>
                        <a:t>232</a:t>
                      </a:r>
                    </a:p>
                  </a:txBody>
                  <a:tcPr/>
                </a:tc>
                <a:tc>
                  <a:txBody>
                    <a:bodyPr/>
                    <a:lstStyle/>
                    <a:p>
                      <a:r>
                        <a:rPr lang="en-GB" sz="1600" dirty="0"/>
                        <a:t>Special </a:t>
                      </a:r>
                    </a:p>
                  </a:txBody>
                  <a:tcPr/>
                </a:tc>
                <a:tc>
                  <a:txBody>
                    <a:bodyPr/>
                    <a:lstStyle/>
                    <a:p>
                      <a:r>
                        <a:rPr lang="en-GB" sz="1600" b="1" dirty="0"/>
                        <a:t>76.3%</a:t>
                      </a:r>
                    </a:p>
                  </a:txBody>
                  <a:tcPr/>
                </a:tc>
                <a:tc>
                  <a:txBody>
                    <a:bodyPr/>
                    <a:lstStyle/>
                    <a:p>
                      <a:r>
                        <a:rPr lang="en-GB" sz="1600" b="1" dirty="0"/>
                        <a:t>100%</a:t>
                      </a:r>
                    </a:p>
                  </a:txBody>
                  <a:tcPr/>
                </a:tc>
                <a:tc>
                  <a:txBody>
                    <a:bodyPr/>
                    <a:lstStyle/>
                    <a:p>
                      <a:r>
                        <a:rPr lang="en-GB" sz="1600" b="1" dirty="0"/>
                        <a:t>224 -96.5%</a:t>
                      </a: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98150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noProof="0" dirty="0">
                <a:solidFill>
                  <a:srgbClr val="002060"/>
                </a:solidFill>
              </a:rPr>
              <a:t>Drivers which enabled progress – true collaboration leading to improved pupil outcomes across West Belfast Area (1)</a:t>
            </a:r>
          </a:p>
        </p:txBody>
      </p:sp>
      <p:sp>
        <p:nvSpPr>
          <p:cNvPr id="3" name="Content Placeholder 2"/>
          <p:cNvSpPr>
            <a:spLocks noGrp="1"/>
          </p:cNvSpPr>
          <p:nvPr>
            <p:ph idx="1"/>
          </p:nvPr>
        </p:nvSpPr>
        <p:spPr/>
        <p:txBody>
          <a:bodyPr>
            <a:normAutofit fontScale="92500"/>
          </a:bodyPr>
          <a:lstStyle/>
          <a:p>
            <a:r>
              <a:rPr lang="en-GB" sz="2400" noProof="0" dirty="0"/>
              <a:t>2009 – Area-based inspection in West Belfast – many areas of concern were raised </a:t>
            </a:r>
          </a:p>
          <a:p>
            <a:r>
              <a:rPr lang="en-GB" sz="2400" noProof="0" dirty="0"/>
              <a:t>A number of new agents began attending the West Belfast Area Learning Community – The ETI District Inspector, Dr Shevlin and Ms Angie Mervyn, Education Officer of the West Belfast Partnership Board (umbrella group for numerous community groups) - facilitated through having an effective Chair and Co-ordinator (latter was financed through DE), the Belfast  Education and Library Board Advisor for Post-primary </a:t>
            </a:r>
          </a:p>
          <a:p>
            <a:r>
              <a:rPr lang="en-GB" sz="2400" noProof="0" dirty="0"/>
              <a:t>Dr Shevlin focused all the schools on self-evaluation and self-improvement</a:t>
            </a:r>
          </a:p>
          <a:p>
            <a:r>
              <a:rPr lang="en-GB" sz="2400" noProof="0" dirty="0"/>
              <a:t>Angie Mervyn started channelling additional funding for literacy and numeracy into schools </a:t>
            </a:r>
          </a:p>
        </p:txBody>
      </p:sp>
    </p:spTree>
    <p:extLst>
      <p:ext uri="{BB962C8B-B14F-4D97-AF65-F5344CB8AC3E}">
        <p14:creationId xmlns:p14="http://schemas.microsoft.com/office/powerpoint/2010/main" val="1952024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noProof="0" dirty="0">
                <a:solidFill>
                  <a:srgbClr val="002060"/>
                </a:solidFill>
              </a:rPr>
              <a:t>Drivers which enabled progress – true collaboration leading to improved pupil outcomes across West Belfast Area (2)</a:t>
            </a:r>
          </a:p>
        </p:txBody>
      </p:sp>
      <p:sp>
        <p:nvSpPr>
          <p:cNvPr id="3" name="Content Placeholder 2"/>
          <p:cNvSpPr>
            <a:spLocks noGrp="1"/>
          </p:cNvSpPr>
          <p:nvPr>
            <p:ph idx="1"/>
          </p:nvPr>
        </p:nvSpPr>
        <p:spPr/>
        <p:txBody>
          <a:bodyPr>
            <a:normAutofit fontScale="92500" lnSpcReduction="10000"/>
          </a:bodyPr>
          <a:lstStyle/>
          <a:p>
            <a:r>
              <a:rPr lang="en-GB" sz="2400" noProof="0" dirty="0"/>
              <a:t>Attention from outside the area – Dublin City University – West Belfast targeted for Polycentric Area- based improvement research </a:t>
            </a:r>
          </a:p>
          <a:p>
            <a:r>
              <a:rPr lang="en-GB" sz="2400" noProof="0" dirty="0"/>
              <a:t>Schools started building trusting relationships through working together to identify areas which required improvement across all schools and setting up self-improvement sub groups/teams </a:t>
            </a:r>
          </a:p>
          <a:p>
            <a:pPr>
              <a:buFont typeface="Wingdings" pitchFamily="2" charset="2"/>
              <a:buChar char="ü"/>
            </a:pPr>
            <a:r>
              <a:rPr lang="en-GB" sz="2400" noProof="0" dirty="0">
                <a:solidFill>
                  <a:srgbClr val="0070C0"/>
                </a:solidFill>
              </a:rPr>
              <a:t>CEAIG – Careers team</a:t>
            </a:r>
          </a:p>
          <a:p>
            <a:pPr>
              <a:buFont typeface="Wingdings" pitchFamily="2" charset="2"/>
              <a:buChar char="ü"/>
            </a:pPr>
            <a:r>
              <a:rPr lang="en-GB" sz="2400" noProof="0" dirty="0">
                <a:solidFill>
                  <a:srgbClr val="0070C0"/>
                </a:solidFill>
              </a:rPr>
              <a:t>ICT team</a:t>
            </a:r>
          </a:p>
          <a:p>
            <a:pPr>
              <a:buFont typeface="Wingdings" pitchFamily="2" charset="2"/>
              <a:buChar char="ü"/>
            </a:pPr>
            <a:r>
              <a:rPr lang="en-GB" sz="2400" noProof="0" dirty="0">
                <a:solidFill>
                  <a:srgbClr val="0070C0"/>
                </a:solidFill>
              </a:rPr>
              <a:t>Pastoral team</a:t>
            </a:r>
          </a:p>
          <a:p>
            <a:pPr>
              <a:buFont typeface="Wingdings" pitchFamily="2" charset="2"/>
              <a:buChar char="ü"/>
            </a:pPr>
            <a:r>
              <a:rPr lang="en-GB" sz="2400" noProof="0" dirty="0">
                <a:solidFill>
                  <a:srgbClr val="0070C0"/>
                </a:solidFill>
              </a:rPr>
              <a:t>Numeracy team </a:t>
            </a:r>
          </a:p>
          <a:p>
            <a:pPr>
              <a:buFont typeface="Wingdings" pitchFamily="2" charset="2"/>
              <a:buChar char="ü"/>
            </a:pPr>
            <a:r>
              <a:rPr lang="en-GB" sz="2400" noProof="0" dirty="0">
                <a:solidFill>
                  <a:srgbClr val="0070C0"/>
                </a:solidFill>
              </a:rPr>
              <a:t>SEN Team</a:t>
            </a:r>
          </a:p>
          <a:p>
            <a:pPr>
              <a:buFont typeface="Wingdings" pitchFamily="2" charset="2"/>
              <a:buChar char="ü"/>
            </a:pPr>
            <a:r>
              <a:rPr lang="en-GB" sz="2400" noProof="0" dirty="0">
                <a:solidFill>
                  <a:srgbClr val="0070C0"/>
                </a:solidFill>
              </a:rPr>
              <a:t>Vice-principals’ team </a:t>
            </a:r>
          </a:p>
        </p:txBody>
      </p:sp>
    </p:spTree>
    <p:extLst>
      <p:ext uri="{BB962C8B-B14F-4D97-AF65-F5344CB8AC3E}">
        <p14:creationId xmlns:p14="http://schemas.microsoft.com/office/powerpoint/2010/main" val="3338500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400" noProof="0" dirty="0">
                <a:solidFill>
                  <a:srgbClr val="0070C0"/>
                </a:solidFill>
              </a:rPr>
              <a:t>Drivers which enabled progress – true collaboration leading to improved pupil outcomes across West Belfast Area – </a:t>
            </a:r>
            <a:r>
              <a:rPr lang="en-GB" sz="2400" noProof="0" dirty="0">
                <a:solidFill>
                  <a:srgbClr val="7030A0"/>
                </a:solidFill>
              </a:rPr>
              <a:t>Practical</a:t>
            </a:r>
            <a:r>
              <a:rPr lang="en-GB" dirty="0"/>
              <a:t> </a:t>
            </a:r>
            <a:r>
              <a:rPr lang="en-GB" sz="2400" noProof="0" dirty="0">
                <a:solidFill>
                  <a:srgbClr val="7030A0"/>
                </a:solidFill>
              </a:rPr>
              <a:t>activities arising from these</a:t>
            </a:r>
          </a:p>
        </p:txBody>
      </p:sp>
      <p:sp>
        <p:nvSpPr>
          <p:cNvPr id="3" name="Content Placeholder 2"/>
          <p:cNvSpPr>
            <a:spLocks noGrp="1"/>
          </p:cNvSpPr>
          <p:nvPr>
            <p:ph idx="1"/>
          </p:nvPr>
        </p:nvSpPr>
        <p:spPr/>
        <p:txBody>
          <a:bodyPr>
            <a:normAutofit fontScale="85000" lnSpcReduction="10000"/>
          </a:bodyPr>
          <a:lstStyle/>
          <a:p>
            <a:pPr>
              <a:spcAft>
                <a:spcPts val="600"/>
              </a:spcAft>
              <a:buFont typeface="Wingdings" pitchFamily="2" charset="2"/>
              <a:buChar char="ü"/>
            </a:pPr>
            <a:r>
              <a:rPr lang="en-GB" sz="2400" noProof="0" dirty="0"/>
              <a:t>Maths HoDs began meeting each other to share best practice and to visit schools where best practice was happening</a:t>
            </a:r>
          </a:p>
          <a:p>
            <a:pPr>
              <a:spcAft>
                <a:spcPts val="600"/>
              </a:spcAft>
              <a:buFont typeface="Wingdings" pitchFamily="2" charset="2"/>
              <a:buChar char="ü"/>
            </a:pPr>
            <a:r>
              <a:rPr lang="en-GB" sz="2400" noProof="0" dirty="0"/>
              <a:t>Additional resources in schools to promote Saturday Schools, after-schools’ support for pupils struggling with Maths and English</a:t>
            </a:r>
          </a:p>
          <a:p>
            <a:pPr>
              <a:spcAft>
                <a:spcPts val="600"/>
              </a:spcAft>
              <a:buFont typeface="Wingdings" pitchFamily="2" charset="2"/>
              <a:buChar char="ü"/>
            </a:pPr>
            <a:r>
              <a:rPr lang="en-GB" sz="2400" noProof="0" dirty="0"/>
              <a:t>Access to courses which met the needs and aspirations of pupils – schools which could offer additional courses supported schools which couldn’t offer a broad curriculum to their pupils </a:t>
            </a:r>
          </a:p>
          <a:p>
            <a:pPr>
              <a:spcAft>
                <a:spcPts val="600"/>
              </a:spcAft>
              <a:buFont typeface="Wingdings" pitchFamily="2" charset="2"/>
              <a:buChar char="ü"/>
            </a:pPr>
            <a:r>
              <a:rPr lang="en-GB" sz="2400" noProof="0" dirty="0"/>
              <a:t>Performance Data was collated from across the schools and schools started taking pride in the performance of the area vs focusing solely on their own data – performance rose beyond expectation </a:t>
            </a:r>
          </a:p>
          <a:p>
            <a:pPr>
              <a:spcAft>
                <a:spcPts val="600"/>
              </a:spcAft>
              <a:buFont typeface="Wingdings" pitchFamily="2" charset="2"/>
              <a:buChar char="ü"/>
            </a:pPr>
            <a:r>
              <a:rPr lang="en-GB" sz="2400" noProof="0" dirty="0"/>
              <a:t>Careers Conference is arranged annually for pupils from all schools</a:t>
            </a:r>
          </a:p>
          <a:p>
            <a:pPr>
              <a:spcAft>
                <a:spcPts val="600"/>
              </a:spcAft>
              <a:buFont typeface="Wingdings" pitchFamily="2" charset="2"/>
              <a:buChar char="ü"/>
            </a:pPr>
            <a:r>
              <a:rPr lang="en-GB" sz="2400" noProof="0" dirty="0"/>
              <a:t>Joint training in leadership </a:t>
            </a:r>
          </a:p>
          <a:p>
            <a:pPr>
              <a:spcAft>
                <a:spcPts val="600"/>
              </a:spcAft>
              <a:buFont typeface="Wingdings" pitchFamily="2" charset="2"/>
              <a:buChar char="ü"/>
            </a:pPr>
            <a:r>
              <a:rPr lang="en-GB" sz="2400" noProof="0" dirty="0"/>
              <a:t>Sharing of best practice across all sub groups </a:t>
            </a:r>
          </a:p>
        </p:txBody>
      </p:sp>
    </p:spTree>
    <p:extLst>
      <p:ext uri="{BB962C8B-B14F-4D97-AF65-F5344CB8AC3E}">
        <p14:creationId xmlns:p14="http://schemas.microsoft.com/office/powerpoint/2010/main" val="20334715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Adjacency</Template>
  <TotalTime>287</TotalTime>
  <Words>2878</Words>
  <Application>Microsoft Office PowerPoint</Application>
  <PresentationFormat>On-screen Show (4:3)</PresentationFormat>
  <Paragraphs>235</Paragraphs>
  <Slides>12</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Cambria</vt:lpstr>
      <vt:lpstr>Times New Roman</vt:lpstr>
      <vt:lpstr>Wingdings</vt:lpstr>
      <vt:lpstr>Adjacency</vt:lpstr>
      <vt:lpstr>West Belfast Area Learning Community working in partnership with the West Belfast Partnership Board – a journey of improvement through collaboration</vt:lpstr>
      <vt:lpstr>Context of Collaboration – a journey from isolation to collaboration – 2007 - 2017</vt:lpstr>
      <vt:lpstr>Policy changes which were most impacting on schools (1)</vt:lpstr>
      <vt:lpstr>Policy changes which were most impacting on schools (2)</vt:lpstr>
      <vt:lpstr>Context of schools in West Belfast </vt:lpstr>
      <vt:lpstr>School statistics</vt:lpstr>
      <vt:lpstr>Drivers which enabled progress – true collaboration leading to improved pupil outcomes across West Belfast Area (1)</vt:lpstr>
      <vt:lpstr>Drivers which enabled progress – true collaboration leading to improved pupil outcomes across West Belfast Area (2)</vt:lpstr>
      <vt:lpstr>Drivers which enabled progress – true collaboration leading to improved pupil outcomes across West Belfast Area – Practical activities arising from these</vt:lpstr>
      <vt:lpstr>Performance – All Pupils </vt:lpstr>
      <vt:lpstr>Free School Meal Pupils</vt:lpstr>
      <vt:lpstr>Next Practice vs Best Practice </vt:lpstr>
    </vt:vector>
  </TitlesOfParts>
  <Company>C2K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 Belfast Area Learning Community</dc:title>
  <dc:subject>Raising the Achievement of all Learners in Inclusive Education</dc:subject>
  <dc:creator>United Kingdom (Northern Ireland)</dc:creator>
  <cp:revision>41</cp:revision>
  <dcterms:created xsi:type="dcterms:W3CDTF">2017-03-19T18:17:56Z</dcterms:created>
  <dcterms:modified xsi:type="dcterms:W3CDTF">2018-08-07T15:53:45Z</dcterms:modified>
</cp:coreProperties>
</file>