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0" r:id="rId3"/>
    <p:sldId id="257" r:id="rId4"/>
    <p:sldId id="260" r:id="rId5"/>
    <p:sldId id="261" r:id="rId6"/>
    <p:sldId id="262" r:id="rId7"/>
    <p:sldId id="264" r:id="rId8"/>
    <p:sldId id="263" r:id="rId9"/>
    <p:sldId id="266" r:id="rId10"/>
    <p:sldId id="269" r:id="rId11"/>
    <p:sldId id="271" r:id="rId12"/>
    <p:sldId id="273" r:id="rId13"/>
    <p:sldId id="274" r:id="rId14"/>
    <p:sldId id="275" r:id="rId15"/>
    <p:sldId id="272" r:id="rId16"/>
  </p:sldIdLst>
  <p:sldSz cx="12192000" cy="6858000"/>
  <p:notesSz cx="7104063" cy="10234613"/>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 Lium Berger" initials="AL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4194"/>
    <a:srgbClr val="00A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9" autoAdjust="0"/>
    <p:restoredTop sz="86410" autoAdjust="0"/>
  </p:normalViewPr>
  <p:slideViewPr>
    <p:cSldViewPr snapToGrid="0">
      <p:cViewPr varScale="1">
        <p:scale>
          <a:sx n="102" d="100"/>
          <a:sy n="102" d="100"/>
        </p:scale>
        <p:origin x="126" y="96"/>
      </p:cViewPr>
      <p:guideLst/>
    </p:cSldViewPr>
  </p:slideViewPr>
  <p:outlineViewPr>
    <p:cViewPr>
      <p:scale>
        <a:sx n="33" d="100"/>
        <a:sy n="33" d="100"/>
      </p:scale>
      <p:origin x="0" y="0"/>
    </p:cViewPr>
  </p:outlineViewPr>
  <p:notesTextViewPr>
    <p:cViewPr>
      <p:scale>
        <a:sx n="125" d="100"/>
        <a:sy n="125" d="100"/>
      </p:scale>
      <p:origin x="0" y="0"/>
    </p:cViewPr>
  </p:notesTextViewPr>
  <p:notesViewPr>
    <p:cSldViewPr snapToGrid="0">
      <p:cViewPr varScale="1">
        <p:scale>
          <a:sx n="80" d="100"/>
          <a:sy n="80" d="100"/>
        </p:scale>
        <p:origin x="4440"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en-GB" noProof="0" dirty="0"/>
          </a:p>
        </p:txBody>
      </p:sp>
      <p:sp>
        <p:nvSpPr>
          <p:cNvPr id="3" name="Plassholder for dato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836FB8FB-7B56-45B3-A866-7CE3927DAD6E}" type="datetimeFigureOut">
              <a:rPr lang="en-GB" noProof="0" smtClean="0"/>
              <a:t>08.08.2018</a:t>
            </a:fld>
            <a:endParaRPr lang="en-GB" noProof="0" dirty="0"/>
          </a:p>
        </p:txBody>
      </p:sp>
      <p:sp>
        <p:nvSpPr>
          <p:cNvPr id="4" name="Plassholder for lysbilde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endParaRPr lang="en-GB" noProof="0" dirty="0"/>
          </a:p>
        </p:txBody>
      </p:sp>
      <p:sp>
        <p:nvSpPr>
          <p:cNvPr id="5" name="Plassholder for notater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en-GB" noProof="0" dirty="0" err="1"/>
              <a:t>Klikk</a:t>
            </a:r>
            <a:r>
              <a:rPr lang="en-GB" noProof="0" dirty="0"/>
              <a:t> for å </a:t>
            </a:r>
            <a:r>
              <a:rPr lang="en-GB" noProof="0" dirty="0" err="1"/>
              <a:t>redigere</a:t>
            </a:r>
            <a:r>
              <a:rPr lang="en-GB" noProof="0" dirty="0"/>
              <a:t> </a:t>
            </a:r>
            <a:r>
              <a:rPr lang="en-GB" noProof="0" dirty="0" err="1"/>
              <a:t>tekststiler</a:t>
            </a:r>
            <a:r>
              <a:rPr lang="en-GB" noProof="0" dirty="0"/>
              <a:t> </a:t>
            </a:r>
            <a:r>
              <a:rPr lang="en-GB" noProof="0" dirty="0" err="1"/>
              <a:t>i</a:t>
            </a:r>
            <a:r>
              <a:rPr lang="en-GB" noProof="0" dirty="0"/>
              <a:t> </a:t>
            </a:r>
            <a:r>
              <a:rPr lang="en-GB" noProof="0" dirty="0" err="1"/>
              <a:t>malen</a:t>
            </a:r>
            <a:endParaRPr lang="en-GB" noProof="0" dirty="0"/>
          </a:p>
          <a:p>
            <a:pPr lvl="1"/>
            <a:r>
              <a:rPr lang="en-GB" noProof="0" dirty="0"/>
              <a:t>Andre </a:t>
            </a:r>
            <a:r>
              <a:rPr lang="en-GB" noProof="0" dirty="0" err="1"/>
              <a:t>nivå</a:t>
            </a:r>
            <a:endParaRPr lang="en-GB" noProof="0" dirty="0"/>
          </a:p>
          <a:p>
            <a:pPr lvl="2"/>
            <a:r>
              <a:rPr lang="en-GB" noProof="0" dirty="0" err="1"/>
              <a:t>Tredje</a:t>
            </a:r>
            <a:r>
              <a:rPr lang="en-GB" noProof="0" dirty="0"/>
              <a:t> </a:t>
            </a:r>
            <a:r>
              <a:rPr lang="en-GB" noProof="0" dirty="0" err="1"/>
              <a:t>nivå</a:t>
            </a:r>
            <a:endParaRPr lang="en-GB" noProof="0" dirty="0"/>
          </a:p>
          <a:p>
            <a:pPr lvl="3"/>
            <a:r>
              <a:rPr lang="en-GB" noProof="0" dirty="0" err="1"/>
              <a:t>Fjerde</a:t>
            </a:r>
            <a:r>
              <a:rPr lang="en-GB" noProof="0" dirty="0"/>
              <a:t> </a:t>
            </a:r>
            <a:r>
              <a:rPr lang="en-GB" noProof="0" dirty="0" err="1"/>
              <a:t>nivå</a:t>
            </a:r>
            <a:endParaRPr lang="en-GB" noProof="0" dirty="0"/>
          </a:p>
          <a:p>
            <a:pPr lvl="4"/>
            <a:r>
              <a:rPr lang="en-GB" noProof="0" dirty="0" err="1"/>
              <a:t>Femte</a:t>
            </a:r>
            <a:r>
              <a:rPr lang="en-GB" noProof="0" dirty="0"/>
              <a:t> </a:t>
            </a:r>
            <a:r>
              <a:rPr lang="en-GB" noProof="0" dirty="0" err="1"/>
              <a:t>nivå</a:t>
            </a:r>
            <a:endParaRPr lang="en-GB" noProof="0" dirty="0"/>
          </a:p>
        </p:txBody>
      </p:sp>
      <p:sp>
        <p:nvSpPr>
          <p:cNvPr id="6" name="Plassholder for bunntekst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en-GB" noProof="0" dirty="0"/>
          </a:p>
        </p:txBody>
      </p:sp>
      <p:sp>
        <p:nvSpPr>
          <p:cNvPr id="7" name="Plassholder for lysbildenummer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494FE969-8473-471C-BED4-4798E7B5ECD9}" type="slidenum">
              <a:rPr lang="en-GB" noProof="0" smtClean="0"/>
              <a:t>‹#›</a:t>
            </a:fld>
            <a:endParaRPr lang="en-GB" noProof="0" dirty="0"/>
          </a:p>
        </p:txBody>
      </p:sp>
    </p:spTree>
    <p:extLst>
      <p:ext uri="{BB962C8B-B14F-4D97-AF65-F5344CB8AC3E}">
        <p14:creationId xmlns:p14="http://schemas.microsoft.com/office/powerpoint/2010/main" val="65905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tv.nrk.no/serie/supernytt/MSUB02013416/19-09-2016#t=2m29s"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youtube.com/watch?v=oqzFkFVk5fo"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noProof="0" dirty="0"/>
              <a:t>Effective Inclusive Education:</a:t>
            </a:r>
            <a:r>
              <a:rPr lang="en-GB" baseline="0" noProof="0" dirty="0"/>
              <a:t> </a:t>
            </a:r>
            <a:r>
              <a:rPr lang="en-GB" noProof="0" dirty="0"/>
              <a:t>Views from Norway </a:t>
            </a:r>
          </a:p>
          <a:p>
            <a:r>
              <a:rPr lang="en-GB" noProof="0" dirty="0"/>
              <a:t>Anne Lium Berger, project member European Agency</a:t>
            </a:r>
          </a:p>
        </p:txBody>
      </p:sp>
      <p:sp>
        <p:nvSpPr>
          <p:cNvPr id="4" name="Plassholder for lysbildenummer 3"/>
          <p:cNvSpPr>
            <a:spLocks noGrp="1"/>
          </p:cNvSpPr>
          <p:nvPr>
            <p:ph type="sldNum" sz="quarter" idx="10"/>
          </p:nvPr>
        </p:nvSpPr>
        <p:spPr/>
        <p:txBody>
          <a:bodyPr/>
          <a:lstStyle/>
          <a:p>
            <a:fld id="{494FE969-8473-471C-BED4-4798E7B5ECD9}" type="slidenum">
              <a:rPr lang="nb-NO" smtClean="0"/>
              <a:t>1</a:t>
            </a:fld>
            <a:endParaRPr lang="nb-NO"/>
          </a:p>
        </p:txBody>
      </p:sp>
    </p:spTree>
    <p:extLst>
      <p:ext uri="{BB962C8B-B14F-4D97-AF65-F5344CB8AC3E}">
        <p14:creationId xmlns:p14="http://schemas.microsoft.com/office/powerpoint/2010/main" val="2917315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Plassholder for lysbilde 1"/>
          <p:cNvSpPr>
            <a:spLocks noGrp="1" noRot="1" noChangeAspect="1" noTextEdit="1"/>
          </p:cNvSpPr>
          <p:nvPr>
            <p:ph type="sldImg"/>
          </p:nvPr>
        </p:nvSpPr>
        <p:spPr>
          <a:ln/>
        </p:spPr>
      </p:sp>
      <p:sp>
        <p:nvSpPr>
          <p:cNvPr id="40963" name="Plassholder for nota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Special needs pedagogic solution wheel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EA </a:t>
            </a:r>
            <a:r>
              <a:rPr lang="nb-NO" altLang="nb-NO" sz="1200" dirty="0"/>
              <a:t>§ 5.1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EA </a:t>
            </a:r>
            <a:r>
              <a:rPr lang="nb-NO" altLang="nb-NO" sz="1200" dirty="0"/>
              <a:t>§ 3.1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School’s concern</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Collaborate with parents</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Asessment and observation</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Measures</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Evaluation/ effect of solution to school problems</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New measures</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School team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Pedagogic report, to document the work which has been done</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PPT, referral</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Consultation with parents and teacher</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Observations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Testing and assessment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Expert asessment</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Collaborate with parent and school</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dirty="0"/>
              <a:t>IEP</a:t>
            </a:r>
          </a:p>
          <a:p>
            <a:pPr marL="0" marR="0" lvl="0" indent="0" algn="l" defTabSz="914400" rtl="0" eaLnBrk="1" fontAlgn="auto" latinLnBrk="0" hangingPunct="1">
              <a:lnSpc>
                <a:spcPct val="100000"/>
              </a:lnSpc>
              <a:spcBef>
                <a:spcPts val="0"/>
              </a:spcBef>
              <a:spcAft>
                <a:spcPts val="0"/>
              </a:spcAft>
              <a:buClrTx/>
              <a:buSzTx/>
              <a:buFontTx/>
              <a:buNone/>
              <a:tabLst/>
              <a:defRPr/>
            </a:pPr>
            <a:r>
              <a:rPr lang="nb-NO" altLang="nb-NO" sz="1200" i="1" dirty="0"/>
              <a:t>Walther Frøyen, Oslo</a:t>
            </a:r>
            <a:endParaRPr lang="nb-NO" altLang="nb-NO"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altLang="nb-NO"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altLang="nb-NO"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altLang="nb-NO"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altLang="nb-NO"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altLang="nb-NO"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altLang="nb-NO"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nb-NO" altLang="nb-NO"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noProof="0" dirty="0"/>
          </a:p>
          <a:p>
            <a:endParaRPr lang="nb-NO" altLang="nb-NO" dirty="0">
              <a:latin typeface="Arial" panose="020B0604020202020204" pitchFamily="34" charset="0"/>
            </a:endParaRPr>
          </a:p>
        </p:txBody>
      </p:sp>
      <p:sp>
        <p:nvSpPr>
          <p:cNvPr id="40964" name="Plassholder for lysbilde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300">
                <a:solidFill>
                  <a:schemeClr val="tx1"/>
                </a:solidFill>
                <a:latin typeface="Arial" panose="020B0604020202020204" pitchFamily="34" charset="0"/>
              </a:defRPr>
            </a:lvl1pPr>
            <a:lvl2pPr marL="804986" indent="-309610" algn="l" eaLnBrk="0" hangingPunct="0">
              <a:spcBef>
                <a:spcPct val="30000"/>
              </a:spcBef>
              <a:defRPr sz="1300">
                <a:solidFill>
                  <a:schemeClr val="tx1"/>
                </a:solidFill>
                <a:latin typeface="Arial" panose="020B0604020202020204" pitchFamily="34" charset="0"/>
              </a:defRPr>
            </a:lvl2pPr>
            <a:lvl3pPr marL="1238441" indent="-247688" algn="l" eaLnBrk="0" hangingPunct="0">
              <a:spcBef>
                <a:spcPct val="30000"/>
              </a:spcBef>
              <a:defRPr sz="1300">
                <a:solidFill>
                  <a:schemeClr val="tx1"/>
                </a:solidFill>
                <a:latin typeface="Arial" panose="020B0604020202020204" pitchFamily="34" charset="0"/>
              </a:defRPr>
            </a:lvl3pPr>
            <a:lvl4pPr marL="1733817" indent="-247688" algn="l" eaLnBrk="0" hangingPunct="0">
              <a:spcBef>
                <a:spcPct val="30000"/>
              </a:spcBef>
              <a:defRPr sz="1300">
                <a:solidFill>
                  <a:schemeClr val="tx1"/>
                </a:solidFill>
                <a:latin typeface="Arial" panose="020B0604020202020204" pitchFamily="34" charset="0"/>
              </a:defRPr>
            </a:lvl4pPr>
            <a:lvl5pPr marL="2229193" indent="-247688" algn="l" eaLnBrk="0" hangingPunct="0">
              <a:spcBef>
                <a:spcPct val="30000"/>
              </a:spcBef>
              <a:defRPr sz="1300">
                <a:solidFill>
                  <a:schemeClr val="tx1"/>
                </a:solidFill>
                <a:latin typeface="Arial" panose="020B0604020202020204" pitchFamily="34" charset="0"/>
              </a:defRPr>
            </a:lvl5pPr>
            <a:lvl6pPr marL="2724569" indent="-247688" eaLnBrk="0" fontAlgn="base" hangingPunct="0">
              <a:spcBef>
                <a:spcPct val="30000"/>
              </a:spcBef>
              <a:spcAft>
                <a:spcPct val="0"/>
              </a:spcAft>
              <a:defRPr sz="1300">
                <a:solidFill>
                  <a:schemeClr val="tx1"/>
                </a:solidFill>
                <a:latin typeface="Arial" panose="020B0604020202020204" pitchFamily="34" charset="0"/>
              </a:defRPr>
            </a:lvl6pPr>
            <a:lvl7pPr marL="3219945" indent="-247688" eaLnBrk="0" fontAlgn="base" hangingPunct="0">
              <a:spcBef>
                <a:spcPct val="30000"/>
              </a:spcBef>
              <a:spcAft>
                <a:spcPct val="0"/>
              </a:spcAft>
              <a:defRPr sz="1300">
                <a:solidFill>
                  <a:schemeClr val="tx1"/>
                </a:solidFill>
                <a:latin typeface="Arial" panose="020B0604020202020204" pitchFamily="34" charset="0"/>
              </a:defRPr>
            </a:lvl7pPr>
            <a:lvl8pPr marL="3715322" indent="-247688" eaLnBrk="0" fontAlgn="base" hangingPunct="0">
              <a:spcBef>
                <a:spcPct val="30000"/>
              </a:spcBef>
              <a:spcAft>
                <a:spcPct val="0"/>
              </a:spcAft>
              <a:defRPr sz="1300">
                <a:solidFill>
                  <a:schemeClr val="tx1"/>
                </a:solidFill>
                <a:latin typeface="Arial" panose="020B0604020202020204" pitchFamily="34" charset="0"/>
              </a:defRPr>
            </a:lvl8pPr>
            <a:lvl9pPr marL="4210698" indent="-247688" eaLnBrk="0" fontAlgn="base" hangingPunct="0">
              <a:spcBef>
                <a:spcPct val="30000"/>
              </a:spcBef>
              <a:spcAft>
                <a:spcPct val="0"/>
              </a:spcAft>
              <a:defRPr sz="1300">
                <a:solidFill>
                  <a:schemeClr val="tx1"/>
                </a:solidFill>
                <a:latin typeface="Arial" panose="020B0604020202020204" pitchFamily="34" charset="0"/>
              </a:defRPr>
            </a:lvl9pPr>
          </a:lstStyle>
          <a:p>
            <a:pPr algn="r" eaLnBrk="1" hangingPunct="1">
              <a:spcBef>
                <a:spcPct val="0"/>
              </a:spcBef>
            </a:pPr>
            <a:fld id="{3DFB7959-DF16-4A53-AC35-43C6D0814CB6}" type="slidenum">
              <a:rPr lang="nb-NO" altLang="nb-NO"/>
              <a:pPr algn="r" eaLnBrk="1" hangingPunct="1">
                <a:spcBef>
                  <a:spcPct val="0"/>
                </a:spcBef>
              </a:pPr>
              <a:t>10</a:t>
            </a:fld>
            <a:endParaRPr lang="nb-NO" altLang="nb-NO"/>
          </a:p>
        </p:txBody>
      </p:sp>
    </p:spTree>
    <p:extLst>
      <p:ext uri="{BB962C8B-B14F-4D97-AF65-F5344CB8AC3E}">
        <p14:creationId xmlns:p14="http://schemas.microsoft.com/office/powerpoint/2010/main" val="4012138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noProof="0" dirty="0"/>
              <a:t>Inclusion and priority/ challenge areas in Norway</a:t>
            </a:r>
          </a:p>
          <a:p>
            <a:r>
              <a:rPr lang="en-GB" noProof="0" dirty="0"/>
              <a:t>Quality of adaptive education – versus special needs education</a:t>
            </a:r>
          </a:p>
          <a:p>
            <a:pPr marL="342900" lvl="1" indent="0">
              <a:buNone/>
            </a:pPr>
            <a:r>
              <a:rPr lang="en-GB" noProof="0" dirty="0"/>
              <a:t>- 8 % receive special needs education. 70 % are boys.</a:t>
            </a:r>
          </a:p>
          <a:p>
            <a:pPr marL="342900" lvl="1" indent="0">
              <a:buNone/>
            </a:pPr>
            <a:r>
              <a:rPr lang="en-GB" noProof="0" dirty="0"/>
              <a:t>- The amount is three times higher in 10th grade than in 1st grade.</a:t>
            </a:r>
          </a:p>
          <a:p>
            <a:r>
              <a:rPr lang="en-GB" noProof="0" dirty="0"/>
              <a:t>Early intervention. Action in early years and as soon as the challenge occurs. No more wait and see!</a:t>
            </a:r>
          </a:p>
          <a:p>
            <a:r>
              <a:rPr lang="en-GB" noProof="0" dirty="0"/>
              <a:t>High drop out rate. 17 % do not graduate.</a:t>
            </a:r>
          </a:p>
          <a:p>
            <a:r>
              <a:rPr lang="en-GB" noProof="0" dirty="0"/>
              <a:t>Inclusion and how to make a safe school environment – prevent bulling.</a:t>
            </a:r>
          </a:p>
          <a:p>
            <a:r>
              <a:rPr lang="en-GB" noProof="0" dirty="0"/>
              <a:t>School leadership!!!</a:t>
            </a:r>
          </a:p>
        </p:txBody>
      </p:sp>
      <p:sp>
        <p:nvSpPr>
          <p:cNvPr id="4" name="Plassholder for lysbildenummer 3"/>
          <p:cNvSpPr>
            <a:spLocks noGrp="1"/>
          </p:cNvSpPr>
          <p:nvPr>
            <p:ph type="sldNum" sz="quarter" idx="10"/>
          </p:nvPr>
        </p:nvSpPr>
        <p:spPr/>
        <p:txBody>
          <a:bodyPr/>
          <a:lstStyle/>
          <a:p>
            <a:fld id="{494FE969-8473-471C-BED4-4798E7B5ECD9}" type="slidenum">
              <a:rPr lang="nb-NO" smtClean="0"/>
              <a:t>11</a:t>
            </a:fld>
            <a:endParaRPr lang="nb-NO"/>
          </a:p>
        </p:txBody>
      </p:sp>
    </p:spTree>
    <p:extLst>
      <p:ext uri="{BB962C8B-B14F-4D97-AF65-F5344CB8AC3E}">
        <p14:creationId xmlns:p14="http://schemas.microsoft.com/office/powerpoint/2010/main" val="2358737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noProof="0" dirty="0"/>
              <a:t>Mæla school - example of good inclusive practice</a:t>
            </a:r>
          </a:p>
          <a:p>
            <a:r>
              <a:rPr lang="en-GB" noProof="0" dirty="0"/>
              <a:t>Mæla ungdomsskole is located in the town Skien, in Telemark in the South of Norway</a:t>
            </a:r>
          </a:p>
          <a:p>
            <a:r>
              <a:rPr lang="en-GB" noProof="0" dirty="0"/>
              <a:t>Over the last years this school has made great changes with regard to their teaching, organization, results and inclusion. </a:t>
            </a:r>
          </a:p>
          <a:p>
            <a:r>
              <a:rPr lang="en-GB" noProof="0" dirty="0"/>
              <a:t>The school has within few years evolved from being a traditional middle school with extensive use of traditional special education and generally poor learning outcomes, to become an innovative and inclusive school that meet students with good customized training, and that provide good learning results. </a:t>
            </a:r>
          </a:p>
          <a:p>
            <a:r>
              <a:rPr lang="en-GB" noProof="0" dirty="0"/>
              <a:t>The main factors of this work has been long-term work regarding the teachers perspectives, attitudes and knowledge of pupils and teaching and learning, clear and unified leadership and a clear strategy to create a school with a strong collective culture.</a:t>
            </a:r>
          </a:p>
          <a:p>
            <a:r>
              <a:rPr lang="en-GB" noProof="0" dirty="0"/>
              <a:t>The development process at the school has been driven and guided by the schools own management.</a:t>
            </a:r>
          </a:p>
        </p:txBody>
      </p:sp>
      <p:sp>
        <p:nvSpPr>
          <p:cNvPr id="4" name="Plassholder for lysbildenummer 3"/>
          <p:cNvSpPr>
            <a:spLocks noGrp="1"/>
          </p:cNvSpPr>
          <p:nvPr>
            <p:ph type="sldNum" sz="quarter" idx="10"/>
          </p:nvPr>
        </p:nvSpPr>
        <p:spPr/>
        <p:txBody>
          <a:bodyPr/>
          <a:lstStyle/>
          <a:p>
            <a:fld id="{494FE969-8473-471C-BED4-4798E7B5ECD9}" type="slidenum">
              <a:rPr lang="nb-NO" smtClean="0"/>
              <a:t>12</a:t>
            </a:fld>
            <a:endParaRPr lang="nb-NO"/>
          </a:p>
        </p:txBody>
      </p:sp>
    </p:spTree>
    <p:extLst>
      <p:ext uri="{BB962C8B-B14F-4D97-AF65-F5344CB8AC3E}">
        <p14:creationId xmlns:p14="http://schemas.microsoft.com/office/powerpoint/2010/main" val="25832583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noProof="0" dirty="0"/>
              <a:t>Mæla school (1)</a:t>
            </a:r>
          </a:p>
          <a:p>
            <a:r>
              <a:rPr lang="en-GB" noProof="0" dirty="0"/>
              <a:t>The school management describe the start of the development work as an intensive work with teachers’ perspectives, attitudes and knowledge on pupils, teaching and learning. </a:t>
            </a:r>
          </a:p>
          <a:p>
            <a:r>
              <a:rPr lang="en-GB" noProof="0" dirty="0"/>
              <a:t>A common understanding and platform for what kind of school they wanted to develop was established jointly. </a:t>
            </a:r>
          </a:p>
          <a:p>
            <a:r>
              <a:rPr lang="en-GB" noProof="0" dirty="0"/>
              <a:t>Cooperation with parents and local Educational Psychological-service about the need of special needs education </a:t>
            </a:r>
          </a:p>
          <a:p>
            <a:r>
              <a:rPr lang="en-GB" noProof="0" dirty="0"/>
              <a:t>Eventually, the school was organized with a fixed team of teachers at every stage and this team followed students during 8th, 9th and 10th grade.</a:t>
            </a:r>
          </a:p>
          <a:p>
            <a:r>
              <a:rPr lang="en-GB" noProof="0" dirty="0"/>
              <a:t>Core subjects such as Norwegian, mathematics and English were placed in the timetable in a way that all students that are on the same stage have these subjects simultaneously. </a:t>
            </a:r>
          </a:p>
          <a:p>
            <a:r>
              <a:rPr lang="en-GB" noProof="0" dirty="0"/>
              <a:t>The school and its teaching have structures and a clear focus on what promotes student learning.</a:t>
            </a:r>
          </a:p>
          <a:p>
            <a:r>
              <a:rPr lang="en-GB" noProof="0" dirty="0"/>
              <a:t>Building strong teams of teachers at each step rather than using a lot of resources on traditional special education. </a:t>
            </a:r>
          </a:p>
        </p:txBody>
      </p:sp>
      <p:sp>
        <p:nvSpPr>
          <p:cNvPr id="4" name="Plassholder for lysbildenummer 3"/>
          <p:cNvSpPr>
            <a:spLocks noGrp="1"/>
          </p:cNvSpPr>
          <p:nvPr>
            <p:ph type="sldNum" sz="quarter" idx="10"/>
          </p:nvPr>
        </p:nvSpPr>
        <p:spPr/>
        <p:txBody>
          <a:bodyPr/>
          <a:lstStyle/>
          <a:p>
            <a:fld id="{494FE969-8473-471C-BED4-4798E7B5ECD9}" type="slidenum">
              <a:rPr lang="nb-NO" smtClean="0"/>
              <a:t>13</a:t>
            </a:fld>
            <a:endParaRPr lang="nb-NO"/>
          </a:p>
        </p:txBody>
      </p:sp>
    </p:spTree>
    <p:extLst>
      <p:ext uri="{BB962C8B-B14F-4D97-AF65-F5344CB8AC3E}">
        <p14:creationId xmlns:p14="http://schemas.microsoft.com/office/powerpoint/2010/main" val="3989515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noProof="0" dirty="0"/>
              <a:t>Mæla school (2)</a:t>
            </a:r>
          </a:p>
          <a:p>
            <a:r>
              <a:rPr lang="en-GB" noProof="0" dirty="0"/>
              <a:t>The teaching is not based on use of books in a traditional way. Each team make their own teaching material based on the curriculum. </a:t>
            </a:r>
          </a:p>
          <a:p>
            <a:r>
              <a:rPr lang="en-GB" noProof="0" dirty="0"/>
              <a:t>Every week teachers have 1.5 hour collaborative work used for educational development.</a:t>
            </a:r>
          </a:p>
          <a:p>
            <a:r>
              <a:rPr lang="en-GB" noProof="0" dirty="0"/>
              <a:t>The school has a clear and strong culture for cooperation both within and across the stages, and the management is very clear concerning both educational and administrative management.</a:t>
            </a:r>
          </a:p>
          <a:p>
            <a:r>
              <a:rPr lang="en-GB" noProof="0" dirty="0"/>
              <a:t>All employees understand the task equally and that it has had such a strong and consistent open collaboration culture.</a:t>
            </a:r>
          </a:p>
        </p:txBody>
      </p:sp>
      <p:sp>
        <p:nvSpPr>
          <p:cNvPr id="4" name="Plassholder for lysbildenummer 3"/>
          <p:cNvSpPr>
            <a:spLocks noGrp="1"/>
          </p:cNvSpPr>
          <p:nvPr>
            <p:ph type="sldNum" sz="quarter" idx="10"/>
          </p:nvPr>
        </p:nvSpPr>
        <p:spPr/>
        <p:txBody>
          <a:bodyPr/>
          <a:lstStyle/>
          <a:p>
            <a:fld id="{494FE969-8473-471C-BED4-4798E7B5ECD9}" type="slidenum">
              <a:rPr lang="nb-NO" smtClean="0"/>
              <a:t>14</a:t>
            </a:fld>
            <a:endParaRPr lang="nb-NO"/>
          </a:p>
        </p:txBody>
      </p:sp>
    </p:spTree>
    <p:extLst>
      <p:ext uri="{BB962C8B-B14F-4D97-AF65-F5344CB8AC3E}">
        <p14:creationId xmlns:p14="http://schemas.microsoft.com/office/powerpoint/2010/main" val="40361946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noProof="0" dirty="0"/>
              <a:t>Inclusion: how far can we go?</a:t>
            </a:r>
          </a:p>
          <a:p>
            <a:pPr>
              <a:lnSpc>
                <a:spcPct val="100000"/>
              </a:lnSpc>
              <a:spcBef>
                <a:spcPts val="1200"/>
              </a:spcBef>
              <a:spcAft>
                <a:spcPts val="1200"/>
              </a:spcAft>
            </a:pPr>
            <a:r>
              <a:rPr lang="en-GB" noProof="0" dirty="0">
                <a:hlinkClick r:id="rId3"/>
              </a:rPr>
              <a:t>Robot i klasserommet</a:t>
            </a:r>
            <a:endParaRPr lang="en-GB" noProof="0" dirty="0"/>
          </a:p>
          <a:p>
            <a:pPr>
              <a:lnSpc>
                <a:spcPct val="100000"/>
              </a:lnSpc>
              <a:spcBef>
                <a:spcPts val="1200"/>
              </a:spcBef>
              <a:spcAft>
                <a:spcPts val="1200"/>
              </a:spcAft>
            </a:pPr>
            <a:r>
              <a:rPr lang="en-GB" noProof="0" dirty="0">
                <a:hlinkClick r:id="rId4"/>
              </a:rPr>
              <a:t>No Isolation - How it works - YouTube</a:t>
            </a:r>
            <a:endParaRPr lang="en-GB" noProof="0" dirty="0"/>
          </a:p>
        </p:txBody>
      </p:sp>
      <p:sp>
        <p:nvSpPr>
          <p:cNvPr id="4" name="Plassholder for lysbildenummer 3"/>
          <p:cNvSpPr>
            <a:spLocks noGrp="1"/>
          </p:cNvSpPr>
          <p:nvPr>
            <p:ph type="sldNum" sz="quarter" idx="10"/>
          </p:nvPr>
        </p:nvSpPr>
        <p:spPr/>
        <p:txBody>
          <a:bodyPr/>
          <a:lstStyle/>
          <a:p>
            <a:fld id="{494FE969-8473-471C-BED4-4798E7B5ECD9}" type="slidenum">
              <a:rPr lang="en-GB" smtClean="0"/>
              <a:t>15</a:t>
            </a:fld>
            <a:endParaRPr lang="en-GB" dirty="0"/>
          </a:p>
        </p:txBody>
      </p:sp>
    </p:spTree>
    <p:extLst>
      <p:ext uri="{BB962C8B-B14F-4D97-AF65-F5344CB8AC3E}">
        <p14:creationId xmlns:p14="http://schemas.microsoft.com/office/powerpoint/2010/main" val="15896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t>Tromsø</a:t>
            </a:r>
          </a:p>
          <a:p>
            <a:endParaRPr lang="nb-NO" dirty="0"/>
          </a:p>
        </p:txBody>
      </p:sp>
      <p:sp>
        <p:nvSpPr>
          <p:cNvPr id="4" name="Plassholder for lysbildenummer 3"/>
          <p:cNvSpPr>
            <a:spLocks noGrp="1"/>
          </p:cNvSpPr>
          <p:nvPr>
            <p:ph type="sldNum" sz="quarter" idx="10"/>
          </p:nvPr>
        </p:nvSpPr>
        <p:spPr/>
        <p:txBody>
          <a:bodyPr/>
          <a:lstStyle/>
          <a:p>
            <a:fld id="{494FE969-8473-471C-BED4-4798E7B5ECD9}" type="slidenum">
              <a:rPr lang="nb-NO" smtClean="0"/>
              <a:t>2</a:t>
            </a:fld>
            <a:endParaRPr lang="nb-NO"/>
          </a:p>
        </p:txBody>
      </p:sp>
    </p:spTree>
    <p:extLst>
      <p:ext uri="{BB962C8B-B14F-4D97-AF65-F5344CB8AC3E}">
        <p14:creationId xmlns:p14="http://schemas.microsoft.com/office/powerpoint/2010/main" val="2995287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noProof="0" dirty="0"/>
              <a:t>Norwegian school system (1)</a:t>
            </a:r>
          </a:p>
          <a:p>
            <a:pPr>
              <a:lnSpc>
                <a:spcPct val="100000"/>
              </a:lnSpc>
              <a:spcBef>
                <a:spcPts val="1200"/>
              </a:spcBef>
              <a:spcAft>
                <a:spcPts val="1200"/>
              </a:spcAft>
            </a:pPr>
            <a:r>
              <a:rPr lang="en-GB" noProof="0" dirty="0"/>
              <a:t>Education for all is a basic precept of Norwegian educational policy.</a:t>
            </a:r>
          </a:p>
          <a:p>
            <a:pPr>
              <a:lnSpc>
                <a:spcPct val="100000"/>
              </a:lnSpc>
              <a:spcBef>
                <a:spcPts val="1200"/>
              </a:spcBef>
              <a:spcAft>
                <a:spcPts val="1200"/>
              </a:spcAft>
            </a:pPr>
            <a:r>
              <a:rPr lang="en-GB" noProof="0" dirty="0"/>
              <a:t>The school system is based on equity, involving equal educational opportunities for all children.</a:t>
            </a:r>
          </a:p>
          <a:p>
            <a:pPr>
              <a:lnSpc>
                <a:spcPct val="100000"/>
              </a:lnSpc>
              <a:spcBef>
                <a:spcPts val="1200"/>
              </a:spcBef>
              <a:spcAft>
                <a:spcPts val="1200"/>
              </a:spcAft>
            </a:pPr>
            <a:r>
              <a:rPr lang="en-GB" noProof="0" dirty="0"/>
              <a:t>Regardless of gender, place of living or learning ability.</a:t>
            </a:r>
          </a:p>
          <a:p>
            <a:pPr>
              <a:lnSpc>
                <a:spcPct val="100000"/>
              </a:lnSpc>
              <a:spcBef>
                <a:spcPts val="1200"/>
              </a:spcBef>
              <a:spcAft>
                <a:spcPts val="1200"/>
              </a:spcAft>
            </a:pPr>
            <a:r>
              <a:rPr lang="en-GB" noProof="0" dirty="0"/>
              <a:t>Principle of equity and adaptive education for all pupils based on the same National Curriculum.</a:t>
            </a:r>
          </a:p>
        </p:txBody>
      </p:sp>
      <p:sp>
        <p:nvSpPr>
          <p:cNvPr id="4" name="Plassholder for lysbildenummer 3"/>
          <p:cNvSpPr>
            <a:spLocks noGrp="1"/>
          </p:cNvSpPr>
          <p:nvPr>
            <p:ph type="sldNum" sz="quarter" idx="10"/>
          </p:nvPr>
        </p:nvSpPr>
        <p:spPr/>
        <p:txBody>
          <a:bodyPr/>
          <a:lstStyle/>
          <a:p>
            <a:fld id="{494FE969-8473-471C-BED4-4798E7B5ECD9}" type="slidenum">
              <a:rPr lang="nb-NO" smtClean="0"/>
              <a:t>3</a:t>
            </a:fld>
            <a:endParaRPr lang="nb-NO"/>
          </a:p>
        </p:txBody>
      </p:sp>
    </p:spTree>
    <p:extLst>
      <p:ext uri="{BB962C8B-B14F-4D97-AF65-F5344CB8AC3E}">
        <p14:creationId xmlns:p14="http://schemas.microsoft.com/office/powerpoint/2010/main" val="2945076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noProof="0" dirty="0"/>
              <a:t>Norwegian school system (2)</a:t>
            </a:r>
          </a:p>
          <a:p>
            <a:r>
              <a:rPr lang="en-GB" noProof="0" dirty="0"/>
              <a:t>Early years education: Children between one and five may attend pre-school day care centres. This is a voluntary service. </a:t>
            </a:r>
          </a:p>
          <a:p>
            <a:r>
              <a:rPr lang="en-GB" noProof="0" dirty="0"/>
              <a:t>Compulsory education: Start at age 6</a:t>
            </a:r>
          </a:p>
          <a:p>
            <a:pPr marL="0" indent="0">
              <a:buNone/>
            </a:pPr>
            <a:r>
              <a:rPr lang="en-GB" noProof="0" dirty="0"/>
              <a:t> 	- </a:t>
            </a:r>
            <a:r>
              <a:rPr lang="en-GB" sz="2400" noProof="0" dirty="0"/>
              <a:t>Primary school: 1st to 7th grade</a:t>
            </a:r>
          </a:p>
          <a:p>
            <a:pPr marL="0" indent="0">
              <a:buNone/>
            </a:pPr>
            <a:r>
              <a:rPr lang="en-GB" sz="2400" noProof="0" dirty="0"/>
              <a:t>	- Lower secondary school: 8th to 10th grade</a:t>
            </a:r>
          </a:p>
          <a:p>
            <a:r>
              <a:rPr lang="en-GB" noProof="0" dirty="0"/>
              <a:t>Upper secondary education: 3 years (age 16-21)</a:t>
            </a:r>
          </a:p>
          <a:p>
            <a:pPr marL="457200" lvl="1" indent="0">
              <a:buNone/>
            </a:pPr>
            <a:r>
              <a:rPr lang="en-GB" noProof="0" dirty="0"/>
              <a:t>- Higher education entrance qualifications - diploma</a:t>
            </a:r>
          </a:p>
          <a:p>
            <a:pPr marL="457200" lvl="1" indent="0">
              <a:buNone/>
            </a:pPr>
            <a:r>
              <a:rPr lang="en-GB" noProof="0" dirty="0"/>
              <a:t>- Vocational education – VET programmes, certificate of apprenticeship</a:t>
            </a:r>
          </a:p>
          <a:p>
            <a:pPr marL="457200" lvl="1" indent="0">
              <a:buNone/>
            </a:pPr>
            <a:r>
              <a:rPr lang="en-GB" noProof="0" dirty="0"/>
              <a:t>- Lower level qualification - certificate of competence</a:t>
            </a:r>
          </a:p>
        </p:txBody>
      </p:sp>
      <p:sp>
        <p:nvSpPr>
          <p:cNvPr id="4" name="Plassholder for lysbildenummer 3"/>
          <p:cNvSpPr>
            <a:spLocks noGrp="1"/>
          </p:cNvSpPr>
          <p:nvPr>
            <p:ph type="sldNum" sz="quarter" idx="10"/>
          </p:nvPr>
        </p:nvSpPr>
        <p:spPr/>
        <p:txBody>
          <a:bodyPr/>
          <a:lstStyle/>
          <a:p>
            <a:fld id="{494FE969-8473-471C-BED4-4798E7B5ECD9}" type="slidenum">
              <a:rPr lang="nb-NO" smtClean="0"/>
              <a:t>4</a:t>
            </a:fld>
            <a:endParaRPr lang="nb-NO"/>
          </a:p>
        </p:txBody>
      </p:sp>
    </p:spTree>
    <p:extLst>
      <p:ext uri="{BB962C8B-B14F-4D97-AF65-F5344CB8AC3E}">
        <p14:creationId xmlns:p14="http://schemas.microsoft.com/office/powerpoint/2010/main" val="2079623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r>
              <a:rPr lang="en-GB" noProof="0" dirty="0"/>
              <a:t>The Education Act (1)</a:t>
            </a:r>
          </a:p>
          <a:p>
            <a:pPr algn="l">
              <a:lnSpc>
                <a:spcPct val="110000"/>
              </a:lnSpc>
              <a:spcBef>
                <a:spcPts val="600"/>
              </a:spcBef>
              <a:buNone/>
            </a:pPr>
            <a:r>
              <a:rPr lang="en-GB" altLang="nb-NO" noProof="0" dirty="0"/>
              <a:t>The principle of adaptive education is provided for in the Education Act § 1-3.</a:t>
            </a:r>
            <a:br>
              <a:rPr lang="en-GB" altLang="nb-NO" noProof="0" dirty="0"/>
            </a:br>
            <a:r>
              <a:rPr lang="en-GB" altLang="nb-NO" noProof="0" dirty="0"/>
              <a:t>"Education shall be adapted to the abilities and assumptions of individual pupils, apprentices and trainees."</a:t>
            </a:r>
            <a:br>
              <a:rPr lang="en-GB" altLang="nb-NO" noProof="0" dirty="0"/>
            </a:br>
            <a:r>
              <a:rPr lang="en-GB" altLang="nb-NO" noProof="0" dirty="0"/>
              <a:t>adaptive education is not an aim but a means of learning. All pupils shall work with the subjects and face realistic challenges and requirements they can achieve, and that they can cope with on their own or with others. Pupils have different teaching conditions and different needs in working with the nationally established goals.</a:t>
            </a:r>
            <a:br>
              <a:rPr lang="en-GB" altLang="nb-NO" noProof="0" dirty="0"/>
            </a:br>
            <a:r>
              <a:rPr lang="en-GB" altLang="nb-NO" noProof="0" dirty="0"/>
              <a:t>Involves also variation in methods, subject matter and organization”.</a:t>
            </a:r>
            <a:endParaRPr lang="nb-NO" dirty="0"/>
          </a:p>
        </p:txBody>
      </p:sp>
      <p:sp>
        <p:nvSpPr>
          <p:cNvPr id="4" name="Plassholder for lysbildenummer 3"/>
          <p:cNvSpPr>
            <a:spLocks noGrp="1"/>
          </p:cNvSpPr>
          <p:nvPr>
            <p:ph type="sldNum" sz="quarter" idx="10"/>
          </p:nvPr>
        </p:nvSpPr>
        <p:spPr/>
        <p:txBody>
          <a:bodyPr/>
          <a:lstStyle/>
          <a:p>
            <a:fld id="{494FE969-8473-471C-BED4-4798E7B5ECD9}" type="slidenum">
              <a:rPr lang="nb-NO" smtClean="0"/>
              <a:t>5</a:t>
            </a:fld>
            <a:endParaRPr lang="nb-NO"/>
          </a:p>
        </p:txBody>
      </p:sp>
    </p:spTree>
    <p:extLst>
      <p:ext uri="{BB962C8B-B14F-4D97-AF65-F5344CB8AC3E}">
        <p14:creationId xmlns:p14="http://schemas.microsoft.com/office/powerpoint/2010/main" val="3420800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noProof="0" dirty="0"/>
              <a:t>The Education Act (2)</a:t>
            </a:r>
          </a:p>
          <a:p>
            <a:pPr>
              <a:spcBef>
                <a:spcPct val="0"/>
              </a:spcBef>
              <a:buNone/>
            </a:pPr>
            <a:r>
              <a:rPr lang="en-GB" altLang="nb-NO" b="1" noProof="0" dirty="0"/>
              <a:t>(§ 5-1) The right to special needs education. </a:t>
            </a:r>
          </a:p>
          <a:p>
            <a:pPr>
              <a:lnSpc>
                <a:spcPct val="110000"/>
              </a:lnSpc>
              <a:spcBef>
                <a:spcPts val="600"/>
              </a:spcBef>
            </a:pPr>
            <a:r>
              <a:rPr lang="en-GB" altLang="nb-NO" noProof="0" dirty="0"/>
              <a:t>Pupils who either do not or are unable to benefit satisfactorily from ordinary teaching or adaptive education have the right to special education.</a:t>
            </a:r>
          </a:p>
          <a:p>
            <a:pPr>
              <a:lnSpc>
                <a:spcPct val="110000"/>
              </a:lnSpc>
              <a:spcBef>
                <a:spcPts val="600"/>
              </a:spcBef>
            </a:pPr>
            <a:r>
              <a:rPr lang="en-GB" altLang="nb-NO" noProof="0" dirty="0"/>
              <a:t>In assessing what kind of instruction shall be provided, particular emphasis shall be placed on the pupil’s developmental prospects.</a:t>
            </a:r>
          </a:p>
          <a:p>
            <a:pPr>
              <a:lnSpc>
                <a:spcPct val="110000"/>
              </a:lnSpc>
              <a:spcBef>
                <a:spcPts val="600"/>
              </a:spcBef>
            </a:pPr>
            <a:r>
              <a:rPr lang="en-GB" altLang="nb-NO" noProof="0" dirty="0"/>
              <a:t>The content of the courses offered shall be such that the pupil receives adequate benefit from the instruction as a whole in relation to other pupils and in relation to educational objectives that are realistic for the pupil.</a:t>
            </a:r>
          </a:p>
          <a:p>
            <a:pPr>
              <a:lnSpc>
                <a:spcPct val="110000"/>
              </a:lnSpc>
              <a:spcBef>
                <a:spcPts val="600"/>
              </a:spcBef>
            </a:pPr>
            <a:r>
              <a:rPr lang="en-GB" altLang="nb-NO" noProof="0" dirty="0"/>
              <a:t>Pupils who receive special education shall have the same total number of teaching hours as other pupils.</a:t>
            </a:r>
            <a:endParaRPr lang="en-GB" noProof="0" dirty="0"/>
          </a:p>
        </p:txBody>
      </p:sp>
      <p:sp>
        <p:nvSpPr>
          <p:cNvPr id="4" name="Plassholder for lysbildenummer 3"/>
          <p:cNvSpPr>
            <a:spLocks noGrp="1"/>
          </p:cNvSpPr>
          <p:nvPr>
            <p:ph type="sldNum" sz="quarter" idx="10"/>
          </p:nvPr>
        </p:nvSpPr>
        <p:spPr/>
        <p:txBody>
          <a:bodyPr/>
          <a:lstStyle/>
          <a:p>
            <a:fld id="{494FE969-8473-471C-BED4-4798E7B5ECD9}" type="slidenum">
              <a:rPr lang="nb-NO" smtClean="0"/>
              <a:t>6</a:t>
            </a:fld>
            <a:endParaRPr lang="nb-NO"/>
          </a:p>
        </p:txBody>
      </p:sp>
    </p:spTree>
    <p:extLst>
      <p:ext uri="{BB962C8B-B14F-4D97-AF65-F5344CB8AC3E}">
        <p14:creationId xmlns:p14="http://schemas.microsoft.com/office/powerpoint/2010/main" val="2901490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r>
              <a:rPr lang="en-GB" noProof="0" dirty="0"/>
              <a:t>Inclusion of pupils with special needs</a:t>
            </a:r>
          </a:p>
          <a:p>
            <a:pPr marL="358775" lvl="2">
              <a:lnSpc>
                <a:spcPct val="100000"/>
              </a:lnSpc>
              <a:spcBef>
                <a:spcPts val="600"/>
              </a:spcBef>
              <a:spcAft>
                <a:spcPts val="600"/>
              </a:spcAft>
            </a:pPr>
            <a:r>
              <a:rPr lang="en-GB" altLang="nb-NO" sz="2400" noProof="0" dirty="0"/>
              <a:t>Education in school is to be adapted to the individual pupil’s abilities and capabilities.</a:t>
            </a:r>
          </a:p>
          <a:p>
            <a:pPr marL="358775" lvl="2">
              <a:lnSpc>
                <a:spcPct val="100000"/>
              </a:lnSpc>
              <a:spcBef>
                <a:spcPts val="600"/>
              </a:spcBef>
              <a:spcAft>
                <a:spcPts val="600"/>
              </a:spcAft>
            </a:pPr>
            <a:r>
              <a:rPr lang="en-GB" altLang="nb-NO" sz="2400" noProof="0" dirty="0"/>
              <a:t>Pupils who do not, or cannot, achieve a satisfactory learning yield from the ordinary teaching, has a right to special needs education.</a:t>
            </a:r>
          </a:p>
          <a:p>
            <a:pPr marL="358775" lvl="2">
              <a:lnSpc>
                <a:spcPct val="100000"/>
              </a:lnSpc>
              <a:spcBef>
                <a:spcPts val="600"/>
              </a:spcBef>
              <a:spcAft>
                <a:spcPts val="600"/>
              </a:spcAft>
            </a:pPr>
            <a:r>
              <a:rPr lang="en-GB" altLang="nb-NO" sz="2400" noProof="0" dirty="0"/>
              <a:t>Special needs education is as far as possible to be planned in collaboration with the pupil and parents.</a:t>
            </a:r>
            <a:endParaRPr lang="en-GB" noProof="0" dirty="0"/>
          </a:p>
          <a:p>
            <a:endParaRPr lang="nb-NO" dirty="0"/>
          </a:p>
        </p:txBody>
      </p:sp>
      <p:sp>
        <p:nvSpPr>
          <p:cNvPr id="4" name="Plassholder for lysbildenummer 3"/>
          <p:cNvSpPr>
            <a:spLocks noGrp="1"/>
          </p:cNvSpPr>
          <p:nvPr>
            <p:ph type="sldNum" sz="quarter" idx="10"/>
          </p:nvPr>
        </p:nvSpPr>
        <p:spPr/>
        <p:txBody>
          <a:bodyPr/>
          <a:lstStyle/>
          <a:p>
            <a:fld id="{494FE969-8473-471C-BED4-4798E7B5ECD9}" type="slidenum">
              <a:rPr lang="nb-NO" smtClean="0"/>
              <a:t>7</a:t>
            </a:fld>
            <a:endParaRPr lang="nb-NO"/>
          </a:p>
        </p:txBody>
      </p:sp>
    </p:spTree>
    <p:extLst>
      <p:ext uri="{BB962C8B-B14F-4D97-AF65-F5344CB8AC3E}">
        <p14:creationId xmlns:p14="http://schemas.microsoft.com/office/powerpoint/2010/main" val="4753215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r>
              <a:rPr lang="en-GB" noProof="0" dirty="0"/>
              <a:t>The Support System in Norway - PPT</a:t>
            </a:r>
          </a:p>
          <a:p>
            <a:pPr algn="l">
              <a:spcBef>
                <a:spcPct val="0"/>
              </a:spcBef>
              <a:buNone/>
            </a:pPr>
            <a:r>
              <a:rPr lang="en-GB" altLang="nb-NO" b="1" noProof="0" dirty="0"/>
              <a:t>§5-6 Educational and psychological counselling service:</a:t>
            </a:r>
          </a:p>
          <a:p>
            <a:pPr algn="l">
              <a:lnSpc>
                <a:spcPct val="100000"/>
              </a:lnSpc>
              <a:spcBef>
                <a:spcPts val="600"/>
              </a:spcBef>
              <a:spcAft>
                <a:spcPts val="600"/>
              </a:spcAft>
            </a:pPr>
            <a:r>
              <a:rPr lang="en-GB" altLang="nb-NO" noProof="0" dirty="0"/>
              <a:t>Each municipality and county authority in Norway shall provide an educational and psychological counselling service. The service in a municipality can be organized in cooperation with other municipalities or with the county authority.</a:t>
            </a:r>
          </a:p>
          <a:p>
            <a:pPr algn="l">
              <a:lnSpc>
                <a:spcPct val="100000"/>
              </a:lnSpc>
              <a:spcBef>
                <a:spcPts val="600"/>
              </a:spcBef>
              <a:spcAft>
                <a:spcPts val="600"/>
              </a:spcAft>
            </a:pPr>
            <a:r>
              <a:rPr lang="en-GB" altLang="nb-NO" noProof="0" dirty="0"/>
              <a:t>The service shall assist the school in work on organizational development and development of expertise in order to improve the adaptation of instruction for pupils with special needs. The educational and psychological counselling service shall ensure that expert assessments are prepared where this is required by the Act.</a:t>
            </a:r>
          </a:p>
        </p:txBody>
      </p:sp>
      <p:sp>
        <p:nvSpPr>
          <p:cNvPr id="4" name="Plassholder for lysbildenummer 3"/>
          <p:cNvSpPr>
            <a:spLocks noGrp="1"/>
          </p:cNvSpPr>
          <p:nvPr>
            <p:ph type="sldNum" sz="quarter" idx="10"/>
          </p:nvPr>
        </p:nvSpPr>
        <p:spPr/>
        <p:txBody>
          <a:bodyPr/>
          <a:lstStyle/>
          <a:p>
            <a:fld id="{494FE969-8473-471C-BED4-4798E7B5ECD9}" type="slidenum">
              <a:rPr lang="nb-NO" smtClean="0"/>
              <a:t>8</a:t>
            </a:fld>
            <a:endParaRPr lang="nb-NO"/>
          </a:p>
        </p:txBody>
      </p:sp>
    </p:spTree>
    <p:extLst>
      <p:ext uri="{BB962C8B-B14F-4D97-AF65-F5344CB8AC3E}">
        <p14:creationId xmlns:p14="http://schemas.microsoft.com/office/powerpoint/2010/main" val="593329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14325" y="704850"/>
            <a:ext cx="6140450" cy="3454400"/>
          </a:xfrm>
        </p:spPr>
      </p:sp>
      <p:sp>
        <p:nvSpPr>
          <p:cNvPr id="3" name="Plassholder for notater 2"/>
          <p:cNvSpPr>
            <a:spLocks noGrp="1"/>
          </p:cNvSpPr>
          <p:nvPr>
            <p:ph type="body" idx="1"/>
          </p:nvPr>
        </p:nvSpPr>
        <p:spPr>
          <a:xfrm>
            <a:off x="710407" y="4296406"/>
            <a:ext cx="5683250" cy="4658881"/>
          </a:xfrm>
        </p:spPr>
        <p:txBody>
          <a:bodyPr/>
          <a:lstStyle/>
          <a:p>
            <a:r>
              <a:rPr lang="en-GB" altLang="nb-NO" u="none" noProof="0" dirty="0">
                <a:solidFill>
                  <a:srgbClr val="0033CC"/>
                </a:solidFill>
              </a:rPr>
              <a:t>Important competence/ service offered from PPT:</a:t>
            </a:r>
            <a:endParaRPr lang="en-GB" u="none" noProof="0" dirty="0"/>
          </a:p>
          <a:p>
            <a:pPr marL="0" indent="0">
              <a:spcAft>
                <a:spcPts val="600"/>
              </a:spcAft>
              <a:buNone/>
              <a:defRPr/>
            </a:pPr>
            <a:r>
              <a:rPr lang="en-GB" b="1" u="none" noProof="0" dirty="0"/>
              <a:t>Consultation: </a:t>
            </a:r>
          </a:p>
          <a:p>
            <a:pPr>
              <a:defRPr/>
            </a:pPr>
            <a:r>
              <a:rPr lang="en-GB" u="none" noProof="0" dirty="0"/>
              <a:t>Collaborate with teachers, parents and administrators to find effective solutions to learning and behaviour problems</a:t>
            </a:r>
            <a:r>
              <a:rPr lang="en-GB" b="1" u="none" noProof="0" dirty="0"/>
              <a:t> </a:t>
            </a:r>
          </a:p>
          <a:p>
            <a:pPr marL="0" indent="0">
              <a:spcAft>
                <a:spcPts val="600"/>
              </a:spcAft>
              <a:buNone/>
              <a:defRPr/>
            </a:pPr>
            <a:r>
              <a:rPr lang="en-GB" b="1" u="none" noProof="0" dirty="0"/>
              <a:t>Evaluation:</a:t>
            </a:r>
          </a:p>
          <a:p>
            <a:pPr>
              <a:defRPr/>
            </a:pPr>
            <a:r>
              <a:rPr lang="en-GB" u="none" noProof="0" dirty="0"/>
              <a:t>Evaluate eligibility for special education services</a:t>
            </a:r>
          </a:p>
          <a:p>
            <a:pPr>
              <a:defRPr/>
            </a:pPr>
            <a:r>
              <a:rPr lang="en-GB" u="none" noProof="0" dirty="0"/>
              <a:t>Assess cognitive skills and aptitude for learning</a:t>
            </a:r>
            <a:endParaRPr lang="en-GB" b="1" u="none" noProof="0" dirty="0"/>
          </a:p>
          <a:p>
            <a:pPr marL="0" indent="0">
              <a:spcAft>
                <a:spcPts val="600"/>
              </a:spcAft>
              <a:buNone/>
              <a:defRPr/>
            </a:pPr>
            <a:r>
              <a:rPr lang="en-GB" b="1" u="none" noProof="0" dirty="0"/>
              <a:t>Intervention: </a:t>
            </a:r>
          </a:p>
          <a:p>
            <a:pPr>
              <a:defRPr/>
            </a:pPr>
            <a:r>
              <a:rPr lang="en-GB" u="none" noProof="0" dirty="0"/>
              <a:t>Provide training in social skills and anger management.</a:t>
            </a:r>
            <a:endParaRPr lang="en-GB" b="1" u="none" noProof="0" dirty="0"/>
          </a:p>
          <a:p>
            <a:pPr marL="0" indent="0">
              <a:spcAft>
                <a:spcPts val="600"/>
              </a:spcAft>
              <a:buNone/>
              <a:defRPr/>
            </a:pPr>
            <a:r>
              <a:rPr lang="en-GB" b="1" u="none" noProof="0" dirty="0"/>
              <a:t>Prevention: </a:t>
            </a:r>
          </a:p>
          <a:p>
            <a:pPr>
              <a:defRPr/>
            </a:pPr>
            <a:r>
              <a:rPr lang="en-GB" u="none" noProof="0" dirty="0"/>
              <a:t>Develop programmes, implement programmes and strategies to improve schools, to make schools safer and more effective learning environments</a:t>
            </a:r>
            <a:endParaRPr lang="en-GB" b="1" u="none" noProof="0" dirty="0"/>
          </a:p>
        </p:txBody>
      </p:sp>
      <p:sp>
        <p:nvSpPr>
          <p:cNvPr id="4" name="Plassholder for lysbildenummer 3"/>
          <p:cNvSpPr>
            <a:spLocks noGrp="1"/>
          </p:cNvSpPr>
          <p:nvPr>
            <p:ph type="sldNum" sz="quarter" idx="10"/>
          </p:nvPr>
        </p:nvSpPr>
        <p:spPr/>
        <p:txBody>
          <a:bodyPr/>
          <a:lstStyle/>
          <a:p>
            <a:fld id="{494FE969-8473-471C-BED4-4798E7B5ECD9}" type="slidenum">
              <a:rPr lang="nb-NO" smtClean="0"/>
              <a:t>9</a:t>
            </a:fld>
            <a:endParaRPr lang="nb-NO"/>
          </a:p>
        </p:txBody>
      </p:sp>
    </p:spTree>
    <p:extLst>
      <p:ext uri="{BB962C8B-B14F-4D97-AF65-F5344CB8AC3E}">
        <p14:creationId xmlns:p14="http://schemas.microsoft.com/office/powerpoint/2010/main" val="20549962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Pr>
        <a:gradFill flip="none" rotWithShape="1">
          <a:gsLst>
            <a:gs pos="0">
              <a:srgbClr val="164194"/>
            </a:gs>
            <a:gs pos="100000">
              <a:srgbClr val="00A1DE"/>
            </a:gs>
          </a:gsLst>
          <a:lin ang="1800000" scaled="0"/>
          <a:tileRect/>
        </a:grad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a:xfrm>
            <a:off x="1135719" y="2559049"/>
            <a:ext cx="9532281" cy="950913"/>
          </a:xfrm>
        </p:spPr>
        <p:txBody>
          <a:bodyPr anchor="b">
            <a:normAutofit/>
          </a:bodyPr>
          <a:lstStyle>
            <a:lvl1pPr algn="l">
              <a:defRPr sz="4800">
                <a:solidFill>
                  <a:schemeClr val="bg1"/>
                </a:solidFill>
                <a:latin typeface="Arial" panose="020B0604020202020204" pitchFamily="34" charset="0"/>
                <a:cs typeface="Arial" panose="020B0604020202020204" pitchFamily="34" charset="0"/>
              </a:defRPr>
            </a:lvl1pPr>
          </a:lstStyle>
          <a:p>
            <a:r>
              <a:rPr lang="nb-NO"/>
              <a:t>Klikk for å redigere tittelstil</a:t>
            </a:r>
            <a:endParaRPr lang="nb-NO" dirty="0"/>
          </a:p>
        </p:txBody>
      </p:sp>
      <p:sp>
        <p:nvSpPr>
          <p:cNvPr id="3" name="Undertittel 2"/>
          <p:cNvSpPr>
            <a:spLocks noGrp="1"/>
          </p:cNvSpPr>
          <p:nvPr>
            <p:ph type="subTitle" idx="1"/>
          </p:nvPr>
        </p:nvSpPr>
        <p:spPr>
          <a:xfrm>
            <a:off x="1135719" y="3657600"/>
            <a:ext cx="9532281" cy="1600200"/>
          </a:xfrm>
        </p:spPr>
        <p:txBody>
          <a:bodyPr>
            <a:normAutofit/>
          </a:bodyPr>
          <a:lstStyle>
            <a:lvl1pPr marL="0" indent="0" algn="l">
              <a:buNone/>
              <a:defRPr sz="28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4" name="Plassholder for dato 3"/>
          <p:cNvSpPr>
            <a:spLocks noGrp="1"/>
          </p:cNvSpPr>
          <p:nvPr>
            <p:ph type="dt" sz="half" idx="10"/>
          </p:nvPr>
        </p:nvSpPr>
        <p:spPr/>
        <p:txBody>
          <a:bodyPr/>
          <a:lstStyle/>
          <a:p>
            <a:fld id="{57FCFB93-8122-4E58-8055-2876D9D93362}" type="datetimeFigureOut">
              <a:rPr lang="nb-NO" smtClean="0"/>
              <a:t>08.08.2018</a:t>
            </a:fld>
            <a:endParaRPr lang="nb-NO" dirty="0"/>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BDBC61BD-881A-4F9F-B18A-1C7AC7FCFDC2}" type="slidenum">
              <a:rPr lang="nb-NO" smtClean="0"/>
              <a:t>‹#›</a:t>
            </a:fld>
            <a:endParaRPr lang="nb-NO"/>
          </a:p>
        </p:txBody>
      </p:sp>
      <p:pic>
        <p:nvPicPr>
          <p:cNvPr id="9" name="Bild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5719" y="974726"/>
            <a:ext cx="3114193" cy="900000"/>
          </a:xfrm>
          <a:prstGeom prst="rect">
            <a:avLst/>
          </a:prstGeom>
        </p:spPr>
      </p:pic>
    </p:spTree>
    <p:extLst>
      <p:ext uri="{BB962C8B-B14F-4D97-AF65-F5344CB8AC3E}">
        <p14:creationId xmlns:p14="http://schemas.microsoft.com/office/powerpoint/2010/main" val="1681683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a:xfrm>
            <a:off x="838200" y="779268"/>
            <a:ext cx="10515600" cy="911420"/>
          </a:xfrm>
        </p:spPr>
        <p:txBody>
          <a:bodyPr/>
          <a:lstStyle/>
          <a:p>
            <a:r>
              <a:rPr lang="nb-NO"/>
              <a:t>Klikk for å redigere tittelstil</a:t>
            </a:r>
          </a:p>
        </p:txBody>
      </p:sp>
      <p:sp>
        <p:nvSpPr>
          <p:cNvPr id="3" name="Plassholder for innhold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dato 3"/>
          <p:cNvSpPr>
            <a:spLocks noGrp="1"/>
          </p:cNvSpPr>
          <p:nvPr>
            <p:ph type="dt" sz="half" idx="10"/>
          </p:nvPr>
        </p:nvSpPr>
        <p:spPr/>
        <p:txBody>
          <a:bodyPr/>
          <a:lstStyle/>
          <a:p>
            <a:fld id="{57FCFB93-8122-4E58-8055-2876D9D93362}" type="datetimeFigureOut">
              <a:rPr lang="nb-NO" smtClean="0"/>
              <a:t>08.08.2018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BDBC61BD-881A-4F9F-B18A-1C7AC7FCFDC2}" type="slidenum">
              <a:rPr lang="nb-NO" smtClean="0"/>
              <a:t>‹#›</a:t>
            </a:fld>
            <a:endParaRPr lang="nb-NO"/>
          </a:p>
        </p:txBody>
      </p:sp>
      <p:sp>
        <p:nvSpPr>
          <p:cNvPr id="7" name="Rektangel 6"/>
          <p:cNvSpPr/>
          <p:nvPr userDrawn="1"/>
        </p:nvSpPr>
        <p:spPr>
          <a:xfrm>
            <a:off x="0" y="0"/>
            <a:ext cx="12192000" cy="144000"/>
          </a:xfrm>
          <a:prstGeom prst="rect">
            <a:avLst/>
          </a:prstGeom>
          <a:gradFill flip="none" rotWithShape="1">
            <a:gsLst>
              <a:gs pos="0">
                <a:srgbClr val="0070C0"/>
              </a:gs>
              <a:gs pos="100000">
                <a:srgbClr val="00B0F0"/>
              </a:gs>
            </a:gsLst>
            <a:lin ang="1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739990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831850" y="1709738"/>
            <a:ext cx="10515600" cy="2852737"/>
          </a:xfrm>
        </p:spPr>
        <p:txBody>
          <a:bodyPr anchor="b">
            <a:normAutofit/>
          </a:bodyPr>
          <a:lstStyle>
            <a:lvl1pPr>
              <a:defRPr sz="4800"/>
            </a:lvl1pPr>
          </a:lstStyle>
          <a:p>
            <a:r>
              <a:rPr lang="nb-NO" dirty="0"/>
              <a:t>Dette er </a:t>
            </a:r>
            <a:r>
              <a:rPr lang="nb-NO" dirty="0" err="1"/>
              <a:t>kapitteldeler</a:t>
            </a:r>
            <a:endParaRPr lang="nb-NO" dirty="0"/>
          </a:p>
        </p:txBody>
      </p:sp>
      <p:sp>
        <p:nvSpPr>
          <p:cNvPr id="3" name="Plassholder for tekst 2"/>
          <p:cNvSpPr>
            <a:spLocks noGrp="1"/>
          </p:cNvSpPr>
          <p:nvPr>
            <p:ph type="body" idx="1"/>
          </p:nvPr>
        </p:nvSpPr>
        <p:spPr>
          <a:xfrm>
            <a:off x="831850" y="4589463"/>
            <a:ext cx="10515600" cy="1500187"/>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57FCFB93-8122-4E58-8055-2876D9D93362}" type="datetimeFigureOut">
              <a:rPr lang="nb-NO" smtClean="0"/>
              <a:t>08.08.2018</a:t>
            </a:fld>
            <a:endParaRPr lang="nb-NO"/>
          </a:p>
        </p:txBody>
      </p:sp>
      <p:sp>
        <p:nvSpPr>
          <p:cNvPr id="5" name="Plassholder for bunntekst 4"/>
          <p:cNvSpPr>
            <a:spLocks noGrp="1"/>
          </p:cNvSpPr>
          <p:nvPr>
            <p:ph type="ftr" sz="quarter" idx="11"/>
          </p:nvPr>
        </p:nvSpPr>
        <p:spPr/>
        <p:txBody>
          <a:bodyPr/>
          <a:lstStyle/>
          <a:p>
            <a:endParaRPr lang="nb-NO" dirty="0"/>
          </a:p>
        </p:txBody>
      </p:sp>
      <p:sp>
        <p:nvSpPr>
          <p:cNvPr id="6" name="Plassholder for lysbildenummer 5"/>
          <p:cNvSpPr>
            <a:spLocks noGrp="1"/>
          </p:cNvSpPr>
          <p:nvPr>
            <p:ph type="sldNum" sz="quarter" idx="12"/>
          </p:nvPr>
        </p:nvSpPr>
        <p:spPr/>
        <p:txBody>
          <a:bodyPr/>
          <a:lstStyle/>
          <a:p>
            <a:fld id="{BDBC61BD-881A-4F9F-B18A-1C7AC7FCFDC2}" type="slidenum">
              <a:rPr lang="nb-NO" smtClean="0"/>
              <a:t>‹#›</a:t>
            </a:fld>
            <a:endParaRPr lang="nb-NO"/>
          </a:p>
        </p:txBody>
      </p:sp>
      <p:sp>
        <p:nvSpPr>
          <p:cNvPr id="8" name="Rektangel 7"/>
          <p:cNvSpPr/>
          <p:nvPr userDrawn="1"/>
        </p:nvSpPr>
        <p:spPr>
          <a:xfrm>
            <a:off x="0" y="0"/>
            <a:ext cx="12192000" cy="144000"/>
          </a:xfrm>
          <a:prstGeom prst="rect">
            <a:avLst/>
          </a:prstGeom>
          <a:gradFill flip="none" rotWithShape="1">
            <a:gsLst>
              <a:gs pos="0">
                <a:srgbClr val="0070C0"/>
              </a:gs>
              <a:gs pos="100000">
                <a:srgbClr val="00B0F0"/>
              </a:gs>
            </a:gsLst>
            <a:lin ang="1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903620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838200" y="922215"/>
            <a:ext cx="10515600" cy="768473"/>
          </a:xfrm>
        </p:spPr>
        <p:txBody>
          <a:bodyPr/>
          <a:lstStyle/>
          <a:p>
            <a:r>
              <a:rPr lang="nb-NO"/>
              <a:t>Klikk for å redigere tittelstil</a:t>
            </a:r>
          </a:p>
        </p:txBody>
      </p:sp>
      <p:sp>
        <p:nvSpPr>
          <p:cNvPr id="3" name="Plassholder for innhold 2"/>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7FCFB93-8122-4E58-8055-2876D9D93362}" type="datetimeFigureOut">
              <a:rPr lang="nb-NO" smtClean="0"/>
              <a:t>08.08.2018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BDBC61BD-881A-4F9F-B18A-1C7AC7FCFDC2}" type="slidenum">
              <a:rPr lang="nb-NO" smtClean="0"/>
              <a:t>‹#›</a:t>
            </a:fld>
            <a:endParaRPr lang="nb-NO"/>
          </a:p>
        </p:txBody>
      </p:sp>
      <p:sp>
        <p:nvSpPr>
          <p:cNvPr id="8" name="Rektangel 7"/>
          <p:cNvSpPr/>
          <p:nvPr userDrawn="1"/>
        </p:nvSpPr>
        <p:spPr>
          <a:xfrm>
            <a:off x="0" y="0"/>
            <a:ext cx="12192000" cy="144000"/>
          </a:xfrm>
          <a:prstGeom prst="rect">
            <a:avLst/>
          </a:prstGeom>
          <a:gradFill flip="none" rotWithShape="1">
            <a:gsLst>
              <a:gs pos="0">
                <a:srgbClr val="0070C0"/>
              </a:gs>
              <a:gs pos="100000">
                <a:srgbClr val="00B0F0"/>
              </a:gs>
            </a:gsLst>
            <a:lin ang="1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406652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57FCFB93-8122-4E58-8055-2876D9D93362}" type="datetimeFigureOut">
              <a:rPr lang="nb-NO" smtClean="0"/>
              <a:t>08.08.2018</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BDBC61BD-881A-4F9F-B18A-1C7AC7FCFDC2}" type="slidenum">
              <a:rPr lang="nb-NO" smtClean="0"/>
              <a:t>‹#›</a:t>
            </a:fld>
            <a:endParaRPr lang="nb-NO"/>
          </a:p>
        </p:txBody>
      </p:sp>
      <p:sp>
        <p:nvSpPr>
          <p:cNvPr id="5" name="Rektangel 4"/>
          <p:cNvSpPr/>
          <p:nvPr userDrawn="1"/>
        </p:nvSpPr>
        <p:spPr>
          <a:xfrm>
            <a:off x="0" y="0"/>
            <a:ext cx="12192000" cy="144000"/>
          </a:xfrm>
          <a:prstGeom prst="rect">
            <a:avLst/>
          </a:prstGeom>
          <a:gradFill flip="none" rotWithShape="1">
            <a:gsLst>
              <a:gs pos="0">
                <a:srgbClr val="0070C0"/>
              </a:gs>
              <a:gs pos="100000">
                <a:srgbClr val="00B0F0"/>
              </a:gs>
            </a:gsLst>
            <a:lin ang="1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1726609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987424"/>
            <a:ext cx="3932237" cy="1069975"/>
          </a:xfrm>
        </p:spPr>
        <p:txBody>
          <a:bodyPr anchor="b"/>
          <a:lstStyle>
            <a:lvl1pPr>
              <a:defRPr sz="3200"/>
            </a:lvl1pPr>
          </a:lstStyle>
          <a:p>
            <a:r>
              <a:rPr lang="nb-NO"/>
              <a:t>Klikk for å redigere tittelstil</a:t>
            </a:r>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57FCFB93-8122-4E58-8055-2876D9D93362}" type="datetimeFigureOut">
              <a:rPr lang="nb-NO" smtClean="0"/>
              <a:t>08.08.2018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BDBC61BD-881A-4F9F-B18A-1C7AC7FCFDC2}" type="slidenum">
              <a:rPr lang="nb-NO" smtClean="0"/>
              <a:t>‹#›</a:t>
            </a:fld>
            <a:endParaRPr lang="nb-NO"/>
          </a:p>
        </p:txBody>
      </p:sp>
      <p:sp>
        <p:nvSpPr>
          <p:cNvPr id="8" name="Rektangel 7"/>
          <p:cNvSpPr/>
          <p:nvPr userDrawn="1"/>
        </p:nvSpPr>
        <p:spPr>
          <a:xfrm>
            <a:off x="0" y="0"/>
            <a:ext cx="12192000" cy="144000"/>
          </a:xfrm>
          <a:prstGeom prst="rect">
            <a:avLst/>
          </a:prstGeom>
          <a:gradFill flip="none" rotWithShape="1">
            <a:gsLst>
              <a:gs pos="0">
                <a:srgbClr val="0070C0"/>
              </a:gs>
              <a:gs pos="100000">
                <a:srgbClr val="00B0F0"/>
              </a:gs>
            </a:gsLst>
            <a:lin ang="1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528266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987424"/>
            <a:ext cx="3932237" cy="1069975"/>
          </a:xfrm>
        </p:spPr>
        <p:txBody>
          <a:bodyPr anchor="b"/>
          <a:lstStyle>
            <a:lvl1pPr>
              <a:defRPr sz="3200"/>
            </a:lvl1pPr>
          </a:lstStyle>
          <a:p>
            <a:r>
              <a:rPr lang="nb-NO"/>
              <a:t>Klikk for å redigere tittelstil</a:t>
            </a:r>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57FCFB93-8122-4E58-8055-2876D9D93362}" type="datetimeFigureOut">
              <a:rPr lang="nb-NO" smtClean="0"/>
              <a:t>08.08.2018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BDBC61BD-881A-4F9F-B18A-1C7AC7FCFDC2}" type="slidenum">
              <a:rPr lang="nb-NO" smtClean="0"/>
              <a:t>‹#›</a:t>
            </a:fld>
            <a:endParaRPr lang="nb-NO"/>
          </a:p>
        </p:txBody>
      </p:sp>
      <p:sp>
        <p:nvSpPr>
          <p:cNvPr id="8" name="Rektangel 7"/>
          <p:cNvSpPr/>
          <p:nvPr userDrawn="1"/>
        </p:nvSpPr>
        <p:spPr>
          <a:xfrm>
            <a:off x="0" y="0"/>
            <a:ext cx="12192000" cy="144000"/>
          </a:xfrm>
          <a:prstGeom prst="rect">
            <a:avLst/>
          </a:prstGeom>
          <a:gradFill flip="none" rotWithShape="1">
            <a:gsLst>
              <a:gs pos="0">
                <a:srgbClr val="0070C0"/>
              </a:gs>
              <a:gs pos="100000">
                <a:srgbClr val="00B0F0"/>
              </a:gs>
            </a:gsLst>
            <a:lin ang="1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782503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765908"/>
            <a:ext cx="10515600" cy="92478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57FCFB93-8122-4E58-8055-2876D9D93362}" type="datetimeFigureOut">
              <a:rPr lang="nb-NO" smtClean="0"/>
              <a:pPr/>
              <a:t>08.08.2018</a:t>
            </a:fld>
            <a:endParaRPr lang="nb-NO" dirty="0"/>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nb-NO" dirty="0"/>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BDBC61BD-881A-4F9F-B18A-1C7AC7FCFDC2}" type="slidenum">
              <a:rPr lang="nb-NO" smtClean="0"/>
              <a:pPr/>
              <a:t>‹#›</a:t>
            </a:fld>
            <a:endParaRPr lang="nb-NO" dirty="0"/>
          </a:p>
        </p:txBody>
      </p:sp>
      <p:pic>
        <p:nvPicPr>
          <p:cNvPr id="8" name="Bilde 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341289" y="225908"/>
            <a:ext cx="1868511" cy="540000"/>
          </a:xfrm>
          <a:prstGeom prst="rect">
            <a:avLst/>
          </a:prstGeom>
        </p:spPr>
      </p:pic>
    </p:spTree>
    <p:extLst>
      <p:ext uri="{BB962C8B-B14F-4D97-AF65-F5344CB8AC3E}">
        <p14:creationId xmlns:p14="http://schemas.microsoft.com/office/powerpoint/2010/main" val="653844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 id="2147483656" r:id="rId6"/>
    <p:sldLayoutId id="2147483657" r:id="rId7"/>
  </p:sldLayoutIdLst>
  <p:txStyles>
    <p:titleStyle>
      <a:lvl1pPr algn="l" defTabSz="914400" rtl="0" eaLnBrk="1" latinLnBrk="0" hangingPunct="1">
        <a:lnSpc>
          <a:spcPct val="90000"/>
        </a:lnSpc>
        <a:spcBef>
          <a:spcPct val="0"/>
        </a:spcBef>
        <a:buNone/>
        <a:defRPr sz="3200" b="0" kern="1200">
          <a:solidFill>
            <a:srgbClr val="164194"/>
          </a:solidFill>
          <a:latin typeface="Arial" panose="020B0604020202020204" pitchFamily="34" charset="0"/>
          <a:ea typeface="+mj-ea"/>
          <a:cs typeface="Arial" panose="020B0604020202020204" pitchFamily="34" charset="0"/>
        </a:defRPr>
      </a:lvl1pPr>
    </p:titleStyle>
    <p:bodyStyle>
      <a:lvl1pPr marL="457200" indent="-457200" algn="l" defTabSz="914400" rtl="0" eaLnBrk="1" latinLnBrk="0" hangingPunct="1">
        <a:lnSpc>
          <a:spcPct val="90000"/>
        </a:lnSpc>
        <a:spcBef>
          <a:spcPts val="1000"/>
        </a:spcBef>
        <a:buClr>
          <a:srgbClr val="00B0F0"/>
        </a:buClr>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800100" indent="-342900" algn="l" defTabSz="914400" rtl="0" eaLnBrk="1" latinLnBrk="0" hangingPunct="1">
        <a:lnSpc>
          <a:spcPct val="90000"/>
        </a:lnSpc>
        <a:spcBef>
          <a:spcPts val="500"/>
        </a:spcBef>
        <a:buClr>
          <a:srgbClr val="00B0F0"/>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257300" indent="-342900" algn="l" defTabSz="914400" rtl="0" eaLnBrk="1" latinLnBrk="0" hangingPunct="1">
        <a:lnSpc>
          <a:spcPct val="90000"/>
        </a:lnSpc>
        <a:spcBef>
          <a:spcPts val="500"/>
        </a:spcBef>
        <a:buClr>
          <a:srgbClr val="00B0F0"/>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57350" indent="-285750" algn="l" defTabSz="914400" rtl="0" eaLnBrk="1" latinLnBrk="0" hangingPunct="1">
        <a:lnSpc>
          <a:spcPct val="90000"/>
        </a:lnSpc>
        <a:spcBef>
          <a:spcPts val="500"/>
        </a:spcBef>
        <a:buClr>
          <a:srgbClr val="00B0F0"/>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114550" indent="-285750" algn="l" defTabSz="914400" rtl="0" eaLnBrk="1" latinLnBrk="0" hangingPunct="1">
        <a:lnSpc>
          <a:spcPct val="90000"/>
        </a:lnSpc>
        <a:spcBef>
          <a:spcPts val="500"/>
        </a:spcBef>
        <a:buClr>
          <a:srgbClr val="00B0F0"/>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v.nrk.no/serie/supernytt/MSUB02013416/19-09-2016#t=2m29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youtube.com/watch?v=oqzFkFVk5fo"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135718" y="2035794"/>
            <a:ext cx="9532281" cy="1603877"/>
          </a:xfrm>
        </p:spPr>
        <p:txBody>
          <a:bodyPr>
            <a:normAutofit/>
          </a:bodyPr>
          <a:lstStyle/>
          <a:p>
            <a:r>
              <a:rPr lang="en-GB" noProof="0" dirty="0"/>
              <a:t>Effective Inclusive Education:</a:t>
            </a:r>
            <a:r>
              <a:rPr lang="en-GB" baseline="0" noProof="0" dirty="0"/>
              <a:t> </a:t>
            </a:r>
            <a:r>
              <a:rPr lang="en-GB" noProof="0" dirty="0"/>
              <a:t>Views from Norway </a:t>
            </a:r>
          </a:p>
        </p:txBody>
      </p:sp>
      <p:sp>
        <p:nvSpPr>
          <p:cNvPr id="3" name="Undertittel 2"/>
          <p:cNvSpPr>
            <a:spLocks noGrp="1"/>
          </p:cNvSpPr>
          <p:nvPr>
            <p:ph type="subTitle" idx="1"/>
          </p:nvPr>
        </p:nvSpPr>
        <p:spPr>
          <a:xfrm>
            <a:off x="1135718" y="3657600"/>
            <a:ext cx="9532281" cy="1600200"/>
          </a:xfrm>
        </p:spPr>
        <p:txBody>
          <a:bodyPr/>
          <a:lstStyle/>
          <a:p>
            <a:r>
              <a:rPr lang="en-GB" noProof="0" dirty="0"/>
              <a:t>Anne Lium Berger, project member European Agency</a:t>
            </a:r>
          </a:p>
        </p:txBody>
      </p:sp>
    </p:spTree>
    <p:extLst>
      <p:ext uri="{BB962C8B-B14F-4D97-AF65-F5344CB8AC3E}">
        <p14:creationId xmlns:p14="http://schemas.microsoft.com/office/powerpoint/2010/main" val="928512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hidden="1"/>
          <p:cNvSpPr>
            <a:spLocks noGrp="1"/>
          </p:cNvSpPr>
          <p:nvPr>
            <p:ph type="title" idx="4294967295"/>
          </p:nvPr>
        </p:nvSpPr>
        <p:spPr/>
        <p:txBody>
          <a:bodyPr/>
          <a:lstStyle/>
          <a:p>
            <a:r>
              <a:rPr lang="en-GB" noProof="0" dirty="0"/>
              <a:t>Special needs pedagogic solution wheel</a:t>
            </a:r>
          </a:p>
        </p:txBody>
      </p:sp>
      <p:grpSp>
        <p:nvGrpSpPr>
          <p:cNvPr id="13" name="Group 12" descr="The diagram illustrates a set of actions which make up the special needs pedagogic solution strategy. It begins from a school's concern and moves in a clock-wise motion towards the following consecutive actions: Collaborate with parents, Asessment and observation, Measures, Evaluations/effect of solution to school problems, New measures, School team, Pedagogic report (to document the work done), PPT, referral, Consultations with parents and teacher, Observations, Testing and assessmentm, Expert assessment, Collaborate with parent and school and finally, IEP." title="The special needs pedagogic solution strategy"/>
          <p:cNvGrpSpPr/>
          <p:nvPr/>
        </p:nvGrpSpPr>
        <p:grpSpPr>
          <a:xfrm>
            <a:off x="672977" y="334724"/>
            <a:ext cx="11519023" cy="5958003"/>
            <a:chOff x="672977" y="334724"/>
            <a:chExt cx="11519023" cy="5958003"/>
          </a:xfrm>
        </p:grpSpPr>
        <p:sp>
          <p:nvSpPr>
            <p:cNvPr id="3" name="Ellipse 2"/>
            <p:cNvSpPr/>
            <p:nvPr/>
          </p:nvSpPr>
          <p:spPr>
            <a:xfrm>
              <a:off x="4009333" y="1373981"/>
              <a:ext cx="4321175" cy="42481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nb-NO"/>
            </a:p>
          </p:txBody>
        </p:sp>
        <p:sp>
          <p:nvSpPr>
            <p:cNvPr id="5" name="Venstrebuet pil 4"/>
            <p:cNvSpPr/>
            <p:nvPr/>
          </p:nvSpPr>
          <p:spPr>
            <a:xfrm>
              <a:off x="6398519" y="2089943"/>
              <a:ext cx="1296988" cy="3024188"/>
            </a:xfrm>
            <a:prstGeom prst="curvedLef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defRPr/>
              </a:pPr>
              <a:endParaRPr lang="nb-NO">
                <a:solidFill>
                  <a:schemeClr val="tx1"/>
                </a:solidFill>
              </a:endParaRPr>
            </a:p>
          </p:txBody>
        </p:sp>
        <p:sp>
          <p:nvSpPr>
            <p:cNvPr id="6" name="Høyrebuet pil 5"/>
            <p:cNvSpPr/>
            <p:nvPr/>
          </p:nvSpPr>
          <p:spPr>
            <a:xfrm flipV="1">
              <a:off x="4676083" y="2082007"/>
              <a:ext cx="1296987" cy="3024187"/>
            </a:xfrm>
            <a:prstGeom prst="curvedRightArrow">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defRPr/>
              </a:pPr>
              <a:endParaRPr lang="nb-NO">
                <a:solidFill>
                  <a:schemeClr val="tx1"/>
                </a:solidFill>
              </a:endParaRPr>
            </a:p>
          </p:txBody>
        </p:sp>
        <p:sp>
          <p:nvSpPr>
            <p:cNvPr id="7" name="Pil ned 6"/>
            <p:cNvSpPr/>
            <p:nvPr/>
          </p:nvSpPr>
          <p:spPr>
            <a:xfrm>
              <a:off x="5852420" y="718344"/>
              <a:ext cx="379413" cy="576263"/>
            </a:xfrm>
            <a:prstGeom prst="down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8" name="Pil venstre 7"/>
            <p:cNvSpPr/>
            <p:nvPr/>
          </p:nvSpPr>
          <p:spPr>
            <a:xfrm>
              <a:off x="8265420" y="2331244"/>
              <a:ext cx="587375" cy="373063"/>
            </a:xfrm>
            <a:prstGeom prst="lef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9" name="Pil opp 8"/>
            <p:cNvSpPr/>
            <p:nvPr/>
          </p:nvSpPr>
          <p:spPr>
            <a:xfrm flipH="1">
              <a:off x="5997013" y="5732340"/>
              <a:ext cx="333375" cy="560387"/>
            </a:xfrm>
            <a:prstGeom prst="up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10" name="Pil høyre 9"/>
            <p:cNvSpPr/>
            <p:nvPr/>
          </p:nvSpPr>
          <p:spPr>
            <a:xfrm>
              <a:off x="3020320" y="3226594"/>
              <a:ext cx="576263" cy="447675"/>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22" name="Pil høyre 21"/>
            <p:cNvSpPr/>
            <p:nvPr/>
          </p:nvSpPr>
          <p:spPr>
            <a:xfrm>
              <a:off x="3236220" y="4380706"/>
              <a:ext cx="576263" cy="411162"/>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23" name="Pil høyre 22"/>
            <p:cNvSpPr/>
            <p:nvPr/>
          </p:nvSpPr>
          <p:spPr>
            <a:xfrm>
              <a:off x="3309244" y="2277268"/>
              <a:ext cx="503238" cy="427038"/>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24" name="Pil høyre 23"/>
            <p:cNvSpPr/>
            <p:nvPr/>
          </p:nvSpPr>
          <p:spPr>
            <a:xfrm>
              <a:off x="3672782" y="1467643"/>
              <a:ext cx="590550" cy="433388"/>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25" name="Pil venstre 24"/>
            <p:cNvSpPr/>
            <p:nvPr/>
          </p:nvSpPr>
          <p:spPr>
            <a:xfrm>
              <a:off x="6885883" y="1039018"/>
              <a:ext cx="623887" cy="431800"/>
            </a:xfrm>
            <a:prstGeom prst="lef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26" name="Pil venstre 25"/>
            <p:cNvSpPr/>
            <p:nvPr/>
          </p:nvSpPr>
          <p:spPr>
            <a:xfrm>
              <a:off x="7712970" y="1621631"/>
              <a:ext cx="576263" cy="360362"/>
            </a:xfrm>
            <a:prstGeom prst="lef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cxnSp>
          <p:nvCxnSpPr>
            <p:cNvPr id="29" name="Rett linje 28"/>
            <p:cNvCxnSpPr>
              <a:stCxn id="3" idx="0"/>
              <a:endCxn id="3" idx="4"/>
            </p:cNvCxnSpPr>
            <p:nvPr/>
          </p:nvCxnSpPr>
          <p:spPr>
            <a:xfrm>
              <a:off x="6169919" y="1373981"/>
              <a:ext cx="0" cy="42481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Rett linje 30" descr="The diagram illustrates a set of actions which make up the special needs pedagogic solution strategy. It begins from a school's concern and moves in a clock-wise motion towards the following consecutive actions: Collaborate with parents, Asessment and observation, Measures, Evaluations/effect of solution to school problems, New measures, School team, Pedagogic report (to document the work done), PPT, referral, Consultations with parents and teacher, Observations, Testing and assessmentm, Expert assessment, Collaborate with parent and school and finally, IEP."/>
            <p:cNvCxnSpPr>
              <a:stCxn id="3" idx="0"/>
            </p:cNvCxnSpPr>
            <p:nvPr/>
          </p:nvCxnSpPr>
          <p:spPr>
            <a:xfrm>
              <a:off x="6169920" y="1373981"/>
              <a:ext cx="41275" cy="4248150"/>
            </a:xfrm>
            <a:prstGeom prst="line">
              <a:avLst/>
            </a:prstGeom>
          </p:spPr>
          <p:style>
            <a:lnRef idx="1">
              <a:schemeClr val="accent1"/>
            </a:lnRef>
            <a:fillRef idx="0">
              <a:schemeClr val="accent1"/>
            </a:fillRef>
            <a:effectRef idx="0">
              <a:schemeClr val="accent1"/>
            </a:effectRef>
            <a:fontRef idx="minor">
              <a:schemeClr val="tx1"/>
            </a:fontRef>
          </p:style>
        </p:cxnSp>
        <p:sp>
          <p:nvSpPr>
            <p:cNvPr id="16401" name="TekstSylinder 35"/>
            <p:cNvSpPr txBox="1">
              <a:spLocks noChangeArrowheads="1"/>
            </p:cNvSpPr>
            <p:nvPr/>
          </p:nvSpPr>
          <p:spPr bwMode="auto">
            <a:xfrm>
              <a:off x="4895951" y="334724"/>
              <a:ext cx="23383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School’s concern</a:t>
              </a:r>
            </a:p>
          </p:txBody>
        </p:sp>
        <p:sp>
          <p:nvSpPr>
            <p:cNvPr id="16402" name="TekstSylinder 37"/>
            <p:cNvSpPr txBox="1">
              <a:spLocks noChangeArrowheads="1"/>
            </p:cNvSpPr>
            <p:nvPr/>
          </p:nvSpPr>
          <p:spPr bwMode="auto">
            <a:xfrm>
              <a:off x="7515326" y="996680"/>
              <a:ext cx="32527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Collaborate with parents</a:t>
              </a:r>
            </a:p>
          </p:txBody>
        </p:sp>
        <p:sp>
          <p:nvSpPr>
            <p:cNvPr id="16403" name="TekstSylinder 38"/>
            <p:cNvSpPr txBox="1">
              <a:spLocks noChangeArrowheads="1"/>
            </p:cNvSpPr>
            <p:nvPr/>
          </p:nvSpPr>
          <p:spPr bwMode="auto">
            <a:xfrm>
              <a:off x="7949060" y="1614764"/>
              <a:ext cx="37823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Asessment and observation</a:t>
              </a:r>
            </a:p>
          </p:txBody>
        </p:sp>
        <p:sp>
          <p:nvSpPr>
            <p:cNvPr id="16404" name="TekstSylinder 39"/>
            <p:cNvSpPr txBox="1">
              <a:spLocks noChangeArrowheads="1"/>
            </p:cNvSpPr>
            <p:nvPr/>
          </p:nvSpPr>
          <p:spPr bwMode="auto">
            <a:xfrm>
              <a:off x="8567528" y="2317731"/>
              <a:ext cx="22356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Measures</a:t>
              </a:r>
            </a:p>
          </p:txBody>
        </p:sp>
        <p:sp>
          <p:nvSpPr>
            <p:cNvPr id="41" name="Pil venstre 40"/>
            <p:cNvSpPr/>
            <p:nvPr/>
          </p:nvSpPr>
          <p:spPr>
            <a:xfrm>
              <a:off x="8530533" y="3190081"/>
              <a:ext cx="611187" cy="373062"/>
            </a:xfrm>
            <a:prstGeom prst="lef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16406" name="TekstSylinder 41"/>
            <p:cNvSpPr txBox="1">
              <a:spLocks noChangeArrowheads="1"/>
            </p:cNvSpPr>
            <p:nvPr/>
          </p:nvSpPr>
          <p:spPr bwMode="auto">
            <a:xfrm>
              <a:off x="9128126" y="3048794"/>
              <a:ext cx="306387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Evaluation/ effect of solution to school problems</a:t>
              </a:r>
            </a:p>
          </p:txBody>
        </p:sp>
        <p:sp>
          <p:nvSpPr>
            <p:cNvPr id="43" name="Pil venstre 42"/>
            <p:cNvSpPr/>
            <p:nvPr/>
          </p:nvSpPr>
          <p:spPr>
            <a:xfrm>
              <a:off x="8501958" y="4214019"/>
              <a:ext cx="566737" cy="373063"/>
            </a:xfrm>
            <a:prstGeom prst="lef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16408" name="TekstSylinder 43"/>
            <p:cNvSpPr txBox="1">
              <a:spLocks noChangeArrowheads="1"/>
            </p:cNvSpPr>
            <p:nvPr/>
          </p:nvSpPr>
          <p:spPr bwMode="auto">
            <a:xfrm>
              <a:off x="8785326" y="4188910"/>
              <a:ext cx="26988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New measures</a:t>
              </a:r>
            </a:p>
          </p:txBody>
        </p:sp>
        <p:sp>
          <p:nvSpPr>
            <p:cNvPr id="45" name="Pil venstre 44"/>
            <p:cNvSpPr/>
            <p:nvPr/>
          </p:nvSpPr>
          <p:spPr>
            <a:xfrm>
              <a:off x="7860607" y="5071268"/>
              <a:ext cx="565150" cy="374650"/>
            </a:xfrm>
            <a:prstGeom prst="lef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16410" name="TekstSylinder 45"/>
            <p:cNvSpPr txBox="1">
              <a:spLocks noChangeArrowheads="1"/>
            </p:cNvSpPr>
            <p:nvPr/>
          </p:nvSpPr>
          <p:spPr bwMode="auto">
            <a:xfrm>
              <a:off x="7924971" y="5106694"/>
              <a:ext cx="29001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School team </a:t>
              </a:r>
            </a:p>
          </p:txBody>
        </p:sp>
        <p:sp>
          <p:nvSpPr>
            <p:cNvPr id="47" name="Pil opp 46"/>
            <p:cNvSpPr/>
            <p:nvPr/>
          </p:nvSpPr>
          <p:spPr>
            <a:xfrm flipH="1">
              <a:off x="7222901" y="5461793"/>
              <a:ext cx="334963" cy="414337"/>
            </a:xfrm>
            <a:prstGeom prst="up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49" name="Pil høyre 48"/>
            <p:cNvSpPr/>
            <p:nvPr/>
          </p:nvSpPr>
          <p:spPr>
            <a:xfrm>
              <a:off x="4061720" y="5247481"/>
              <a:ext cx="574675" cy="411162"/>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16415" name="TekstSylinder 50"/>
            <p:cNvSpPr txBox="1">
              <a:spLocks noChangeArrowheads="1"/>
            </p:cNvSpPr>
            <p:nvPr/>
          </p:nvSpPr>
          <p:spPr bwMode="auto">
            <a:xfrm>
              <a:off x="1214091" y="4380429"/>
              <a:ext cx="23404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Observations</a:t>
              </a:r>
            </a:p>
          </p:txBody>
        </p:sp>
        <p:sp>
          <p:nvSpPr>
            <p:cNvPr id="16417" name="TekstSylinder 53"/>
            <p:cNvSpPr txBox="1">
              <a:spLocks noChangeArrowheads="1"/>
            </p:cNvSpPr>
            <p:nvPr/>
          </p:nvSpPr>
          <p:spPr bwMode="auto">
            <a:xfrm>
              <a:off x="672977" y="2288292"/>
              <a:ext cx="31119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Expert asessment</a:t>
              </a:r>
            </a:p>
          </p:txBody>
        </p:sp>
        <p:sp>
          <p:nvSpPr>
            <p:cNvPr id="16418" name="TekstSylinder 54"/>
            <p:cNvSpPr txBox="1">
              <a:spLocks noChangeArrowheads="1"/>
            </p:cNvSpPr>
            <p:nvPr/>
          </p:nvSpPr>
          <p:spPr bwMode="auto">
            <a:xfrm>
              <a:off x="941106" y="1357759"/>
              <a:ext cx="27430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Collaborate with parent and school</a:t>
              </a:r>
            </a:p>
          </p:txBody>
        </p:sp>
        <p:sp>
          <p:nvSpPr>
            <p:cNvPr id="56" name="Pil høyre 55"/>
            <p:cNvSpPr/>
            <p:nvPr/>
          </p:nvSpPr>
          <p:spPr>
            <a:xfrm>
              <a:off x="4510982" y="969168"/>
              <a:ext cx="590550" cy="433388"/>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defRPr/>
              </a:pPr>
              <a:endParaRPr lang="nb-NO"/>
            </a:p>
          </p:txBody>
        </p:sp>
        <p:sp>
          <p:nvSpPr>
            <p:cNvPr id="16420" name="TekstSylinder 56"/>
            <p:cNvSpPr txBox="1">
              <a:spLocks noChangeArrowheads="1"/>
            </p:cNvSpPr>
            <p:nvPr/>
          </p:nvSpPr>
          <p:spPr bwMode="auto">
            <a:xfrm>
              <a:off x="3638030" y="1004649"/>
              <a:ext cx="9366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IEP</a:t>
              </a:r>
            </a:p>
          </p:txBody>
        </p:sp>
        <p:sp>
          <p:nvSpPr>
            <p:cNvPr id="16421" name="TekstSylinder 58"/>
            <p:cNvSpPr txBox="1">
              <a:spLocks noChangeArrowheads="1"/>
            </p:cNvSpPr>
            <p:nvPr/>
          </p:nvSpPr>
          <p:spPr bwMode="auto">
            <a:xfrm>
              <a:off x="5190433" y="2870994"/>
              <a:ext cx="21367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nb-NO" sz="1800" dirty="0"/>
                <a:t>Special needs pedagogic solution wheel</a:t>
              </a:r>
            </a:p>
          </p:txBody>
        </p:sp>
        <p:sp>
          <p:nvSpPr>
            <p:cNvPr id="16423" name="TekstSylinder 15"/>
            <p:cNvSpPr txBox="1">
              <a:spLocks noChangeArrowheads="1"/>
            </p:cNvSpPr>
            <p:nvPr/>
          </p:nvSpPr>
          <p:spPr bwMode="auto">
            <a:xfrm>
              <a:off x="6471545" y="3607594"/>
              <a:ext cx="7985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EA</a:t>
              </a:r>
            </a:p>
            <a:p>
              <a:pPr algn="ctr" eaLnBrk="1" hangingPunct="1">
                <a:spcBef>
                  <a:spcPct val="0"/>
                </a:spcBef>
                <a:buFontTx/>
                <a:buNone/>
              </a:pPr>
              <a:r>
                <a:rPr lang="nb-NO" altLang="nb-NO" sz="1800" dirty="0"/>
                <a:t>§ 3.1</a:t>
              </a:r>
            </a:p>
          </p:txBody>
        </p:sp>
        <p:sp>
          <p:nvSpPr>
            <p:cNvPr id="16424" name="TekstSylinder 16"/>
            <p:cNvSpPr txBox="1">
              <a:spLocks noChangeArrowheads="1"/>
            </p:cNvSpPr>
            <p:nvPr/>
          </p:nvSpPr>
          <p:spPr bwMode="auto">
            <a:xfrm>
              <a:off x="5145983" y="3586956"/>
              <a:ext cx="7508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EA</a:t>
              </a:r>
            </a:p>
            <a:p>
              <a:pPr algn="ctr" eaLnBrk="1" hangingPunct="1">
                <a:spcBef>
                  <a:spcPct val="0"/>
                </a:spcBef>
                <a:buFontTx/>
                <a:buNone/>
              </a:pPr>
              <a:r>
                <a:rPr lang="nb-NO" altLang="nb-NO" sz="1800" dirty="0"/>
                <a:t>§ 5.1</a:t>
              </a:r>
            </a:p>
          </p:txBody>
        </p:sp>
      </p:grpSp>
      <p:sp>
        <p:nvSpPr>
          <p:cNvPr id="16416" name="TekstSylinder 51"/>
          <p:cNvSpPr txBox="1">
            <a:spLocks noChangeArrowheads="1"/>
          </p:cNvSpPr>
          <p:nvPr/>
        </p:nvSpPr>
        <p:spPr bwMode="auto">
          <a:xfrm>
            <a:off x="232911" y="3188256"/>
            <a:ext cx="27937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Testing and assessment </a:t>
            </a:r>
          </a:p>
        </p:txBody>
      </p:sp>
      <p:sp>
        <p:nvSpPr>
          <p:cNvPr id="16412" name="TekstSylinder 47"/>
          <p:cNvSpPr txBox="1">
            <a:spLocks noChangeArrowheads="1"/>
          </p:cNvSpPr>
          <p:nvPr/>
        </p:nvSpPr>
        <p:spPr bwMode="auto">
          <a:xfrm>
            <a:off x="6936345" y="5915087"/>
            <a:ext cx="243870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Pedagogic report, to document the work which has been done</a:t>
            </a:r>
          </a:p>
        </p:txBody>
      </p:sp>
      <p:sp>
        <p:nvSpPr>
          <p:cNvPr id="16386" name="Plassholder for bunntekst 1"/>
          <p:cNvSpPr>
            <a:spLocks noGrp="1"/>
          </p:cNvSpPr>
          <p:nvPr>
            <p:ph type="ftr" sz="quarter" idx="11"/>
          </p:nvPr>
        </p:nvSpPr>
        <p:spPr>
          <a:xfrm>
            <a:off x="5000727" y="6209000"/>
            <a:ext cx="2233612" cy="476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PPT, referral</a:t>
            </a:r>
          </a:p>
        </p:txBody>
      </p:sp>
      <p:sp>
        <p:nvSpPr>
          <p:cNvPr id="16414" name="TekstSylinder 49"/>
          <p:cNvSpPr txBox="1">
            <a:spLocks noChangeArrowheads="1"/>
          </p:cNvSpPr>
          <p:nvPr/>
        </p:nvSpPr>
        <p:spPr bwMode="auto">
          <a:xfrm>
            <a:off x="357533" y="5236130"/>
            <a:ext cx="383115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dirty="0"/>
              <a:t>Consultation with parents and teacher</a:t>
            </a:r>
          </a:p>
        </p:txBody>
      </p:sp>
      <p:sp>
        <p:nvSpPr>
          <p:cNvPr id="16422" name="TekstSylinder 59"/>
          <p:cNvSpPr txBox="1">
            <a:spLocks noChangeArrowheads="1"/>
          </p:cNvSpPr>
          <p:nvPr/>
        </p:nvSpPr>
        <p:spPr bwMode="auto">
          <a:xfrm>
            <a:off x="9685113" y="6500584"/>
            <a:ext cx="25896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Arial" panose="020B0604020202020204" pitchFamily="34" charset="0"/>
              </a:defRPr>
            </a:lvl1pPr>
            <a:lvl2pPr marL="742950" indent="-285750" algn="l" eaLnBrk="0" hangingPunct="0">
              <a:spcBef>
                <a:spcPct val="20000"/>
              </a:spcBef>
              <a:buChar char="–"/>
              <a:defRPr sz="2800">
                <a:solidFill>
                  <a:schemeClr val="tx1"/>
                </a:solidFill>
                <a:latin typeface="Arial" panose="020B0604020202020204" pitchFamily="34" charset="0"/>
              </a:defRPr>
            </a:lvl2pPr>
            <a:lvl3pPr marL="1143000" indent="-228600" algn="l" eaLnBrk="0" hangingPunct="0">
              <a:spcBef>
                <a:spcPct val="20000"/>
              </a:spcBef>
              <a:buChar char="•"/>
              <a:defRPr sz="2400">
                <a:solidFill>
                  <a:schemeClr val="tx1"/>
                </a:solidFill>
                <a:latin typeface="Arial" panose="020B0604020202020204" pitchFamily="34" charset="0"/>
              </a:defRPr>
            </a:lvl3pPr>
            <a:lvl4pPr marL="1600200" indent="-228600" algn="l" eaLnBrk="0" hangingPunct="0">
              <a:spcBef>
                <a:spcPct val="20000"/>
              </a:spcBef>
              <a:buChar char="–"/>
              <a:defRPr sz="2000">
                <a:solidFill>
                  <a:schemeClr val="tx1"/>
                </a:solidFill>
                <a:latin typeface="Arial" panose="020B0604020202020204" pitchFamily="34" charset="0"/>
              </a:defRPr>
            </a:lvl4pPr>
            <a:lvl5pPr marL="2057400" indent="-228600" algn="l"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nb-NO" altLang="nb-NO" sz="1800" i="1" dirty="0"/>
              <a:t>Walther Frøyen, Oslo</a:t>
            </a:r>
          </a:p>
        </p:txBody>
      </p:sp>
    </p:spTree>
    <p:extLst>
      <p:ext uri="{BB962C8B-B14F-4D97-AF65-F5344CB8AC3E}">
        <p14:creationId xmlns:p14="http://schemas.microsoft.com/office/powerpoint/2010/main" val="674940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a:t>Inclusion and priority/ challenge areas in Norway</a:t>
            </a:r>
          </a:p>
        </p:txBody>
      </p:sp>
      <p:sp>
        <p:nvSpPr>
          <p:cNvPr id="3" name="Plassholder for innhold 2"/>
          <p:cNvSpPr>
            <a:spLocks noGrp="1"/>
          </p:cNvSpPr>
          <p:nvPr>
            <p:ph idx="1"/>
          </p:nvPr>
        </p:nvSpPr>
        <p:spPr>
          <a:xfrm>
            <a:off x="838200" y="1825624"/>
            <a:ext cx="10515600" cy="4694445"/>
          </a:xfrm>
        </p:spPr>
        <p:txBody>
          <a:bodyPr>
            <a:normAutofit/>
          </a:bodyPr>
          <a:lstStyle/>
          <a:p>
            <a:r>
              <a:rPr lang="en-GB" noProof="0" dirty="0"/>
              <a:t>Quality of adaptive education – versus special needs education</a:t>
            </a:r>
          </a:p>
          <a:p>
            <a:pPr marL="342900" lvl="1" indent="0">
              <a:buNone/>
            </a:pPr>
            <a:r>
              <a:rPr lang="en-GB" noProof="0" dirty="0"/>
              <a:t>- 8 % receive special needs education. 70 % are boys.</a:t>
            </a:r>
          </a:p>
          <a:p>
            <a:pPr marL="342900" lvl="1" indent="0">
              <a:buNone/>
            </a:pPr>
            <a:r>
              <a:rPr lang="en-GB" noProof="0" dirty="0"/>
              <a:t>- The amount is three times higher in 10th grade than in 1st grade.</a:t>
            </a:r>
          </a:p>
          <a:p>
            <a:r>
              <a:rPr lang="en-GB" noProof="0" dirty="0"/>
              <a:t>Early intervention. Action in early years and as soon as the challenge occurs. No more wait and see!</a:t>
            </a:r>
          </a:p>
          <a:p>
            <a:r>
              <a:rPr lang="en-GB" noProof="0" dirty="0"/>
              <a:t>High drop out rate. 17 % do not graduate.</a:t>
            </a:r>
          </a:p>
          <a:p>
            <a:r>
              <a:rPr lang="en-GB" noProof="0" dirty="0"/>
              <a:t>Inclusion and how to make a safe school environment – prevent bulling.</a:t>
            </a:r>
          </a:p>
          <a:p>
            <a:r>
              <a:rPr lang="en-GB" noProof="0" dirty="0"/>
              <a:t>School leadership!!!</a:t>
            </a:r>
          </a:p>
        </p:txBody>
      </p:sp>
    </p:spTree>
    <p:extLst>
      <p:ext uri="{BB962C8B-B14F-4D97-AF65-F5344CB8AC3E}">
        <p14:creationId xmlns:p14="http://schemas.microsoft.com/office/powerpoint/2010/main" val="2472611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a:t>Mæla school - example of good inclusive practice</a:t>
            </a:r>
          </a:p>
        </p:txBody>
      </p:sp>
      <p:sp>
        <p:nvSpPr>
          <p:cNvPr id="3" name="Plassholder for innhold 2"/>
          <p:cNvSpPr>
            <a:spLocks noGrp="1"/>
          </p:cNvSpPr>
          <p:nvPr>
            <p:ph idx="1"/>
          </p:nvPr>
        </p:nvSpPr>
        <p:spPr>
          <a:xfrm>
            <a:off x="838200" y="1825625"/>
            <a:ext cx="10515600" cy="4787210"/>
          </a:xfrm>
        </p:spPr>
        <p:txBody>
          <a:bodyPr>
            <a:normAutofit fontScale="85000" lnSpcReduction="20000"/>
          </a:bodyPr>
          <a:lstStyle/>
          <a:p>
            <a:r>
              <a:rPr lang="en-GB" noProof="0" dirty="0"/>
              <a:t>Mæla ungdomsskole is located in the town Skien, in Telemark in the South of Norway</a:t>
            </a:r>
          </a:p>
          <a:p>
            <a:r>
              <a:rPr lang="en-GB" noProof="0" dirty="0"/>
              <a:t>Over the last years this school has made great changes with regard to their teaching, organization, results and inclusion. </a:t>
            </a:r>
          </a:p>
          <a:p>
            <a:r>
              <a:rPr lang="en-GB" noProof="0" dirty="0"/>
              <a:t>The school has within few years evolved from being a traditional middle school with extensive use of traditional special education and generally poor learning outcomes, to become an innovative and inclusive school that meet students with good customized training, and that provide good learning results. </a:t>
            </a:r>
          </a:p>
          <a:p>
            <a:r>
              <a:rPr lang="en-GB" noProof="0" dirty="0"/>
              <a:t>The main factors of this work has been long-term work regarding the teachers perspectives, attitudes and knowledge of pupils and teaching and learning, clear and unified leadership and a clear strategy to create a school with a strong collective culture.</a:t>
            </a:r>
          </a:p>
          <a:p>
            <a:r>
              <a:rPr lang="en-GB" noProof="0" dirty="0"/>
              <a:t>The development process at the school has been driven and guided by the schools own management.</a:t>
            </a:r>
          </a:p>
        </p:txBody>
      </p:sp>
    </p:spTree>
    <p:extLst>
      <p:ext uri="{BB962C8B-B14F-4D97-AF65-F5344CB8AC3E}">
        <p14:creationId xmlns:p14="http://schemas.microsoft.com/office/powerpoint/2010/main" val="435206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a:t>Mæla school (1)</a:t>
            </a:r>
          </a:p>
        </p:txBody>
      </p:sp>
      <p:sp>
        <p:nvSpPr>
          <p:cNvPr id="3" name="Plassholder for innhold 2"/>
          <p:cNvSpPr>
            <a:spLocks noGrp="1"/>
          </p:cNvSpPr>
          <p:nvPr>
            <p:ph idx="1"/>
          </p:nvPr>
        </p:nvSpPr>
        <p:spPr>
          <a:xfrm>
            <a:off x="838200" y="1825624"/>
            <a:ext cx="10515600" cy="4853471"/>
          </a:xfrm>
        </p:spPr>
        <p:txBody>
          <a:bodyPr>
            <a:normAutofit fontScale="77500" lnSpcReduction="20000"/>
          </a:bodyPr>
          <a:lstStyle/>
          <a:p>
            <a:r>
              <a:rPr lang="en-GB" noProof="0" dirty="0"/>
              <a:t>The school management describe the start of the development work as an intensive work with teachers’ perspectives, attitudes and knowledge on pupils, teaching and learning. </a:t>
            </a:r>
          </a:p>
          <a:p>
            <a:r>
              <a:rPr lang="en-GB" noProof="0" dirty="0"/>
              <a:t>A common understanding and platform for what kind of school they wanted to develop was established jointly. </a:t>
            </a:r>
          </a:p>
          <a:p>
            <a:r>
              <a:rPr lang="en-GB" noProof="0" dirty="0"/>
              <a:t>Cooperation with parents and local Educational Psychological-service about the need of special needs education </a:t>
            </a:r>
          </a:p>
          <a:p>
            <a:r>
              <a:rPr lang="en-GB" noProof="0" dirty="0"/>
              <a:t>Eventually, the school was organized with a fixed team of teachers at every stage and this team followed students during 8th, 9th and 10th grade.</a:t>
            </a:r>
          </a:p>
          <a:p>
            <a:r>
              <a:rPr lang="en-GB" noProof="0" dirty="0"/>
              <a:t>Core subjects such as Norwegian, mathematics and English were placed in the timetable in a way that all students that are on the same stage have these subjects simultaneously. </a:t>
            </a:r>
          </a:p>
          <a:p>
            <a:r>
              <a:rPr lang="en-GB" noProof="0" dirty="0"/>
              <a:t>The school and its teaching have structures and a clear focus on what promotes student learning.</a:t>
            </a:r>
          </a:p>
          <a:p>
            <a:r>
              <a:rPr lang="en-GB" noProof="0" dirty="0"/>
              <a:t>Building strong teams of teachers at each step rather than using a lot of resources on traditional special education. </a:t>
            </a:r>
          </a:p>
        </p:txBody>
      </p:sp>
    </p:spTree>
    <p:extLst>
      <p:ext uri="{BB962C8B-B14F-4D97-AF65-F5344CB8AC3E}">
        <p14:creationId xmlns:p14="http://schemas.microsoft.com/office/powerpoint/2010/main" val="2765135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a:t>Mæla school (2)</a:t>
            </a:r>
          </a:p>
        </p:txBody>
      </p:sp>
      <p:sp>
        <p:nvSpPr>
          <p:cNvPr id="3" name="Plassholder for innhold 2"/>
          <p:cNvSpPr>
            <a:spLocks noGrp="1"/>
          </p:cNvSpPr>
          <p:nvPr>
            <p:ph idx="1"/>
          </p:nvPr>
        </p:nvSpPr>
        <p:spPr/>
        <p:txBody>
          <a:bodyPr>
            <a:normAutofit lnSpcReduction="10000"/>
          </a:bodyPr>
          <a:lstStyle/>
          <a:p>
            <a:r>
              <a:rPr lang="en-GB" noProof="0" dirty="0"/>
              <a:t>The teaching is not based on use of books in a traditional way. Each team make their own teaching material based on the curriculum. </a:t>
            </a:r>
          </a:p>
          <a:p>
            <a:r>
              <a:rPr lang="en-GB" noProof="0" dirty="0"/>
              <a:t>Every week teachers have 1.5 hour collaborative work used for educational development.</a:t>
            </a:r>
          </a:p>
          <a:p>
            <a:r>
              <a:rPr lang="en-GB" noProof="0" dirty="0"/>
              <a:t>The school has a clear and strong culture for cooperation both within and across the stages, and the management is very clear concerning both educational and administrative management.</a:t>
            </a:r>
          </a:p>
          <a:p>
            <a:r>
              <a:rPr lang="en-GB" noProof="0" dirty="0"/>
              <a:t>All employees understand the task equally and that it has had such a strong and consistent open collaboration culture.</a:t>
            </a:r>
          </a:p>
        </p:txBody>
      </p:sp>
    </p:spTree>
    <p:extLst>
      <p:ext uri="{BB962C8B-B14F-4D97-AF65-F5344CB8AC3E}">
        <p14:creationId xmlns:p14="http://schemas.microsoft.com/office/powerpoint/2010/main" val="3252111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a:t>Inclusion: how far can we go?</a:t>
            </a:r>
          </a:p>
        </p:txBody>
      </p:sp>
      <p:sp>
        <p:nvSpPr>
          <p:cNvPr id="3" name="Plassholder for innhold 2"/>
          <p:cNvSpPr>
            <a:spLocks noGrp="1"/>
          </p:cNvSpPr>
          <p:nvPr>
            <p:ph idx="1"/>
          </p:nvPr>
        </p:nvSpPr>
        <p:spPr>
          <a:xfrm>
            <a:off x="838200" y="2932530"/>
            <a:ext cx="10515600" cy="3577127"/>
          </a:xfrm>
        </p:spPr>
        <p:txBody>
          <a:bodyPr/>
          <a:lstStyle/>
          <a:p>
            <a:pPr>
              <a:lnSpc>
                <a:spcPct val="100000"/>
              </a:lnSpc>
              <a:spcBef>
                <a:spcPts val="1200"/>
              </a:spcBef>
              <a:spcAft>
                <a:spcPts val="1200"/>
              </a:spcAft>
            </a:pPr>
            <a:r>
              <a:rPr lang="en-GB" noProof="0" dirty="0">
                <a:hlinkClick r:id="rId3"/>
              </a:rPr>
              <a:t>Robot i klasserommet</a:t>
            </a:r>
            <a:endParaRPr lang="en-GB" noProof="0" dirty="0"/>
          </a:p>
          <a:p>
            <a:pPr>
              <a:lnSpc>
                <a:spcPct val="100000"/>
              </a:lnSpc>
              <a:spcBef>
                <a:spcPts val="1200"/>
              </a:spcBef>
              <a:spcAft>
                <a:spcPts val="1200"/>
              </a:spcAft>
            </a:pPr>
            <a:r>
              <a:rPr lang="en-GB" noProof="0" dirty="0">
                <a:hlinkClick r:id="rId4"/>
              </a:rPr>
              <a:t>No Isolation - How it works - YouTube</a:t>
            </a:r>
            <a:endParaRPr lang="en-GB" noProof="0" dirty="0"/>
          </a:p>
        </p:txBody>
      </p:sp>
    </p:spTree>
    <p:extLst>
      <p:ext uri="{BB962C8B-B14F-4D97-AF65-F5344CB8AC3E}">
        <p14:creationId xmlns:p14="http://schemas.microsoft.com/office/powerpoint/2010/main" val="1891658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a:t>Tromsø</a:t>
            </a:r>
          </a:p>
        </p:txBody>
      </p:sp>
      <p:pic>
        <p:nvPicPr>
          <p:cNvPr id="4" name="Plassholder for innhold 3" descr="Aerial photo of Tromsø"/>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70023" y="1548064"/>
            <a:ext cx="9994230" cy="5053262"/>
          </a:xfrm>
        </p:spPr>
      </p:pic>
    </p:spTree>
    <p:extLst>
      <p:ext uri="{BB962C8B-B14F-4D97-AF65-F5344CB8AC3E}">
        <p14:creationId xmlns:p14="http://schemas.microsoft.com/office/powerpoint/2010/main" val="1521639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857495"/>
            <a:ext cx="9087338" cy="900000"/>
          </a:xfrm>
        </p:spPr>
        <p:txBody>
          <a:bodyPr>
            <a:normAutofit/>
          </a:bodyPr>
          <a:lstStyle/>
          <a:p>
            <a:r>
              <a:rPr lang="en-GB" noProof="0" dirty="0"/>
              <a:t>Norwegian school system (1) </a:t>
            </a:r>
          </a:p>
        </p:txBody>
      </p:sp>
      <p:sp>
        <p:nvSpPr>
          <p:cNvPr id="3" name="Plassholder for innhold 2"/>
          <p:cNvSpPr>
            <a:spLocks noGrp="1"/>
          </p:cNvSpPr>
          <p:nvPr>
            <p:ph idx="1"/>
          </p:nvPr>
        </p:nvSpPr>
        <p:spPr>
          <a:xfrm>
            <a:off x="838200" y="1757496"/>
            <a:ext cx="10515600" cy="4594318"/>
          </a:xfrm>
        </p:spPr>
        <p:txBody>
          <a:bodyPr>
            <a:normAutofit/>
          </a:bodyPr>
          <a:lstStyle/>
          <a:p>
            <a:pPr>
              <a:lnSpc>
                <a:spcPct val="100000"/>
              </a:lnSpc>
              <a:spcBef>
                <a:spcPts val="1200"/>
              </a:spcBef>
              <a:spcAft>
                <a:spcPts val="1200"/>
              </a:spcAft>
            </a:pPr>
            <a:r>
              <a:rPr lang="en-GB" noProof="0" dirty="0"/>
              <a:t>Education for all is a basic precept of Norwegian educational policy.</a:t>
            </a:r>
          </a:p>
          <a:p>
            <a:pPr>
              <a:lnSpc>
                <a:spcPct val="100000"/>
              </a:lnSpc>
              <a:spcBef>
                <a:spcPts val="1200"/>
              </a:spcBef>
              <a:spcAft>
                <a:spcPts val="1200"/>
              </a:spcAft>
            </a:pPr>
            <a:r>
              <a:rPr lang="en-GB" noProof="0" dirty="0"/>
              <a:t>The school system is based on equity, involving equal educational opportunities for all children.</a:t>
            </a:r>
          </a:p>
          <a:p>
            <a:pPr>
              <a:lnSpc>
                <a:spcPct val="100000"/>
              </a:lnSpc>
              <a:spcBef>
                <a:spcPts val="1200"/>
              </a:spcBef>
              <a:spcAft>
                <a:spcPts val="1200"/>
              </a:spcAft>
            </a:pPr>
            <a:r>
              <a:rPr lang="en-GB" noProof="0" dirty="0"/>
              <a:t>Regardless of gender, place of living or learning ability.</a:t>
            </a:r>
          </a:p>
          <a:p>
            <a:pPr>
              <a:lnSpc>
                <a:spcPct val="100000"/>
              </a:lnSpc>
              <a:spcBef>
                <a:spcPts val="1200"/>
              </a:spcBef>
              <a:spcAft>
                <a:spcPts val="1200"/>
              </a:spcAft>
            </a:pPr>
            <a:r>
              <a:rPr lang="en-GB" noProof="0" dirty="0"/>
              <a:t>Principle of equity and adaptive education for all pupils based on the same National Curriculum.</a:t>
            </a:r>
          </a:p>
        </p:txBody>
      </p:sp>
    </p:spTree>
    <p:extLst>
      <p:ext uri="{BB962C8B-B14F-4D97-AF65-F5344CB8AC3E}">
        <p14:creationId xmlns:p14="http://schemas.microsoft.com/office/powerpoint/2010/main" val="2223319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a:t>Norwegian school system (2)</a:t>
            </a:r>
          </a:p>
        </p:txBody>
      </p:sp>
      <p:sp>
        <p:nvSpPr>
          <p:cNvPr id="3" name="Plassholder for innhold 2"/>
          <p:cNvSpPr>
            <a:spLocks noGrp="1"/>
          </p:cNvSpPr>
          <p:nvPr>
            <p:ph idx="1"/>
          </p:nvPr>
        </p:nvSpPr>
        <p:spPr/>
        <p:txBody>
          <a:bodyPr>
            <a:normAutofit/>
          </a:bodyPr>
          <a:lstStyle/>
          <a:p>
            <a:r>
              <a:rPr lang="en-GB" noProof="0" dirty="0"/>
              <a:t>Early years education: Children between one and five may attend pre-school day care centres. This is a voluntary service. </a:t>
            </a:r>
          </a:p>
          <a:p>
            <a:r>
              <a:rPr lang="en-GB" noProof="0" dirty="0"/>
              <a:t>Compulsory education: Start at age 6</a:t>
            </a:r>
          </a:p>
          <a:p>
            <a:pPr marL="0" indent="0">
              <a:buNone/>
            </a:pPr>
            <a:r>
              <a:rPr lang="en-GB" noProof="0" dirty="0"/>
              <a:t> 	- </a:t>
            </a:r>
            <a:r>
              <a:rPr lang="en-GB" sz="2400" noProof="0" dirty="0"/>
              <a:t>Primary school: 1st to 7th grade</a:t>
            </a:r>
          </a:p>
          <a:p>
            <a:pPr marL="0" indent="0">
              <a:buNone/>
            </a:pPr>
            <a:r>
              <a:rPr lang="en-GB" sz="2400" noProof="0" dirty="0"/>
              <a:t>	- Lower secondary school: 8th to 10th grade</a:t>
            </a:r>
          </a:p>
          <a:p>
            <a:r>
              <a:rPr lang="en-GB" noProof="0" dirty="0"/>
              <a:t>Upper secondary education: 3 years (age 16-21)</a:t>
            </a:r>
          </a:p>
          <a:p>
            <a:pPr marL="457200" lvl="1" indent="0">
              <a:buNone/>
            </a:pPr>
            <a:r>
              <a:rPr lang="en-GB" noProof="0" dirty="0"/>
              <a:t>- Higher education entrance qualifications - diploma</a:t>
            </a:r>
          </a:p>
          <a:p>
            <a:pPr marL="457200" lvl="1" indent="0">
              <a:buNone/>
            </a:pPr>
            <a:r>
              <a:rPr lang="en-GB" noProof="0" dirty="0"/>
              <a:t>- Vocational education – VET programmes, certificate of apprenticeship</a:t>
            </a:r>
          </a:p>
          <a:p>
            <a:pPr marL="457200" lvl="1" indent="0">
              <a:buNone/>
            </a:pPr>
            <a:r>
              <a:rPr lang="en-GB" noProof="0" dirty="0"/>
              <a:t>- Lower level qualification - certificate of competence</a:t>
            </a:r>
          </a:p>
        </p:txBody>
      </p:sp>
    </p:spTree>
    <p:extLst>
      <p:ext uri="{BB962C8B-B14F-4D97-AF65-F5344CB8AC3E}">
        <p14:creationId xmlns:p14="http://schemas.microsoft.com/office/powerpoint/2010/main" val="241450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a:t>The Education Act (1)</a:t>
            </a:r>
          </a:p>
        </p:txBody>
      </p:sp>
      <p:sp>
        <p:nvSpPr>
          <p:cNvPr id="3" name="Plassholder for innhold 2"/>
          <p:cNvSpPr>
            <a:spLocks noGrp="1"/>
          </p:cNvSpPr>
          <p:nvPr>
            <p:ph idx="1"/>
          </p:nvPr>
        </p:nvSpPr>
        <p:spPr/>
        <p:txBody>
          <a:bodyPr>
            <a:normAutofit fontScale="92500" lnSpcReduction="20000"/>
          </a:bodyPr>
          <a:lstStyle/>
          <a:p>
            <a:pPr>
              <a:lnSpc>
                <a:spcPct val="110000"/>
              </a:lnSpc>
              <a:spcBef>
                <a:spcPts val="600"/>
              </a:spcBef>
              <a:buNone/>
            </a:pPr>
            <a:r>
              <a:rPr lang="en-GB" altLang="nb-NO" noProof="0" dirty="0"/>
              <a:t>The principle of adaptive education is provided for in the Education Act § 1-3.</a:t>
            </a:r>
            <a:br>
              <a:rPr lang="en-GB" altLang="nb-NO" noProof="0" dirty="0"/>
            </a:br>
            <a:r>
              <a:rPr lang="en-GB" altLang="nb-NO" noProof="0" dirty="0"/>
              <a:t>“Education shall be adapted to the abilities and assumptions of individual pupils, apprentices and trainees."</a:t>
            </a:r>
            <a:br>
              <a:rPr lang="en-GB" altLang="nb-NO" noProof="0" dirty="0"/>
            </a:br>
            <a:r>
              <a:rPr lang="en-GB" altLang="nb-NO" noProof="0" dirty="0"/>
              <a:t>adaptive education is not an aim but a means of learning. All pupils shall work with the subjects and face realistic challenges and requirements they can achieve, and that they can cope with on their own or with others. Pupils have different teaching conditions and different needs in working with the nationally established goals.</a:t>
            </a:r>
            <a:br>
              <a:rPr lang="en-GB" altLang="nb-NO" noProof="0" dirty="0"/>
            </a:br>
            <a:r>
              <a:rPr lang="en-GB" altLang="nb-NO" noProof="0" dirty="0"/>
              <a:t>Involves also variation in methods, subject matter and organization”.</a:t>
            </a:r>
            <a:endParaRPr lang="en-GB" noProof="0" dirty="0"/>
          </a:p>
        </p:txBody>
      </p:sp>
    </p:spTree>
    <p:extLst>
      <p:ext uri="{BB962C8B-B14F-4D97-AF65-F5344CB8AC3E}">
        <p14:creationId xmlns:p14="http://schemas.microsoft.com/office/powerpoint/2010/main" val="384059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a:t>The Education Act (2)</a:t>
            </a:r>
          </a:p>
        </p:txBody>
      </p:sp>
      <p:sp>
        <p:nvSpPr>
          <p:cNvPr id="3" name="Plassholder for innhold 2"/>
          <p:cNvSpPr>
            <a:spLocks noGrp="1"/>
          </p:cNvSpPr>
          <p:nvPr>
            <p:ph idx="1"/>
          </p:nvPr>
        </p:nvSpPr>
        <p:spPr/>
        <p:txBody>
          <a:bodyPr>
            <a:normAutofit fontScale="85000" lnSpcReduction="20000"/>
          </a:bodyPr>
          <a:lstStyle/>
          <a:p>
            <a:pPr>
              <a:spcBef>
                <a:spcPct val="0"/>
              </a:spcBef>
              <a:buNone/>
            </a:pPr>
            <a:r>
              <a:rPr lang="en-GB" altLang="nb-NO" b="1" noProof="0" dirty="0"/>
              <a:t>(§ 5-1) The right to special needs education. </a:t>
            </a:r>
          </a:p>
          <a:p>
            <a:pPr>
              <a:lnSpc>
                <a:spcPct val="110000"/>
              </a:lnSpc>
              <a:spcBef>
                <a:spcPts val="600"/>
              </a:spcBef>
            </a:pPr>
            <a:r>
              <a:rPr lang="en-GB" altLang="nb-NO" noProof="0" dirty="0"/>
              <a:t>Pupils who either do not or are unable to benefit satisfactorily from ordinary teaching or adaptive education have the right to special education.</a:t>
            </a:r>
          </a:p>
          <a:p>
            <a:pPr>
              <a:lnSpc>
                <a:spcPct val="110000"/>
              </a:lnSpc>
              <a:spcBef>
                <a:spcPts val="600"/>
              </a:spcBef>
            </a:pPr>
            <a:r>
              <a:rPr lang="en-GB" altLang="nb-NO" noProof="0" dirty="0"/>
              <a:t>In assessing what kind of instruction shall be provided, particular emphasis shall be placed on the pupil’s developmental prospects.</a:t>
            </a:r>
          </a:p>
          <a:p>
            <a:pPr>
              <a:lnSpc>
                <a:spcPct val="110000"/>
              </a:lnSpc>
              <a:spcBef>
                <a:spcPts val="600"/>
              </a:spcBef>
            </a:pPr>
            <a:r>
              <a:rPr lang="en-GB" altLang="nb-NO" noProof="0" dirty="0"/>
              <a:t>The content of the courses offered shall be such that the pupil receives adequate benefit from the instruction as a whole in relation to other pupils and in relation to educational objectives that are realistic for the pupil.</a:t>
            </a:r>
          </a:p>
          <a:p>
            <a:pPr>
              <a:lnSpc>
                <a:spcPct val="110000"/>
              </a:lnSpc>
              <a:spcBef>
                <a:spcPts val="600"/>
              </a:spcBef>
            </a:pPr>
            <a:r>
              <a:rPr lang="en-GB" altLang="nb-NO" noProof="0" dirty="0"/>
              <a:t>Pupils who receive special education shall have the same total number of teaching hours as other pupils. </a:t>
            </a:r>
            <a:endParaRPr lang="en-GB" noProof="0" dirty="0"/>
          </a:p>
        </p:txBody>
      </p:sp>
    </p:spTree>
    <p:extLst>
      <p:ext uri="{BB962C8B-B14F-4D97-AF65-F5344CB8AC3E}">
        <p14:creationId xmlns:p14="http://schemas.microsoft.com/office/powerpoint/2010/main" val="269478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733800" y="2092909"/>
            <a:ext cx="8518357" cy="911420"/>
          </a:xfrm>
        </p:spPr>
        <p:txBody>
          <a:bodyPr/>
          <a:lstStyle/>
          <a:p>
            <a:r>
              <a:rPr lang="en-GB" noProof="0" dirty="0"/>
              <a:t>Inclusion of pupils with special needs</a:t>
            </a:r>
          </a:p>
        </p:txBody>
      </p:sp>
      <p:sp>
        <p:nvSpPr>
          <p:cNvPr id="3" name="Plassholder for innhold 2"/>
          <p:cNvSpPr>
            <a:spLocks noGrp="1"/>
          </p:cNvSpPr>
          <p:nvPr>
            <p:ph idx="1"/>
          </p:nvPr>
        </p:nvSpPr>
        <p:spPr>
          <a:xfrm>
            <a:off x="3561347" y="3028392"/>
            <a:ext cx="8229600" cy="3415951"/>
          </a:xfrm>
        </p:spPr>
        <p:txBody>
          <a:bodyPr>
            <a:normAutofit/>
          </a:bodyPr>
          <a:lstStyle/>
          <a:p>
            <a:pPr marL="358775" lvl="2">
              <a:lnSpc>
                <a:spcPct val="100000"/>
              </a:lnSpc>
              <a:spcBef>
                <a:spcPts val="600"/>
              </a:spcBef>
              <a:spcAft>
                <a:spcPts val="600"/>
              </a:spcAft>
            </a:pPr>
            <a:r>
              <a:rPr lang="en-GB" altLang="nb-NO" sz="2400" noProof="0" dirty="0"/>
              <a:t>Education in school is to be adapted to the individual pupil’s abilities and capabilities.</a:t>
            </a:r>
          </a:p>
          <a:p>
            <a:pPr marL="358775" lvl="2">
              <a:lnSpc>
                <a:spcPct val="100000"/>
              </a:lnSpc>
              <a:spcBef>
                <a:spcPts val="600"/>
              </a:spcBef>
              <a:spcAft>
                <a:spcPts val="600"/>
              </a:spcAft>
            </a:pPr>
            <a:r>
              <a:rPr lang="en-GB" altLang="nb-NO" sz="2400" noProof="0" dirty="0"/>
              <a:t>Pupils who do not, or cannot, achieve a satisfactory learning yield from the ordinary teaching, has a right to special needs education.</a:t>
            </a:r>
          </a:p>
          <a:p>
            <a:pPr marL="358775" lvl="2">
              <a:lnSpc>
                <a:spcPct val="100000"/>
              </a:lnSpc>
              <a:spcBef>
                <a:spcPts val="600"/>
              </a:spcBef>
              <a:spcAft>
                <a:spcPts val="600"/>
              </a:spcAft>
            </a:pPr>
            <a:r>
              <a:rPr lang="en-GB" altLang="nb-NO" sz="2400" noProof="0" dirty="0"/>
              <a:t>Special needs education is as far as possible to be planned in collaboration with the pupil and parents.</a:t>
            </a:r>
            <a:endParaRPr lang="en-GB" noProof="0" dirty="0"/>
          </a:p>
        </p:txBody>
      </p:sp>
      <p:pic>
        <p:nvPicPr>
          <p:cNvPr id="4" name="Picture 5" descr="Image of children in a classro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631" y="1010733"/>
            <a:ext cx="3320716" cy="2723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8651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noProof="0" dirty="0"/>
              <a:t>The Support System in Norway - PPT</a:t>
            </a:r>
          </a:p>
        </p:txBody>
      </p:sp>
      <p:sp>
        <p:nvSpPr>
          <p:cNvPr id="3" name="Plassholder for innhold 2"/>
          <p:cNvSpPr>
            <a:spLocks noGrp="1"/>
          </p:cNvSpPr>
          <p:nvPr>
            <p:ph idx="1"/>
          </p:nvPr>
        </p:nvSpPr>
        <p:spPr>
          <a:xfrm>
            <a:off x="838200" y="1825624"/>
            <a:ext cx="10515600" cy="4734201"/>
          </a:xfrm>
        </p:spPr>
        <p:txBody>
          <a:bodyPr>
            <a:normAutofit lnSpcReduction="10000"/>
          </a:bodyPr>
          <a:lstStyle/>
          <a:p>
            <a:pPr algn="ctr">
              <a:spcBef>
                <a:spcPct val="0"/>
              </a:spcBef>
              <a:buNone/>
            </a:pPr>
            <a:r>
              <a:rPr lang="en-GB" altLang="nb-NO" b="1" noProof="0" dirty="0"/>
              <a:t>§5-6 Educational and psychological counselling service:</a:t>
            </a:r>
          </a:p>
          <a:p>
            <a:pPr>
              <a:lnSpc>
                <a:spcPct val="100000"/>
              </a:lnSpc>
              <a:spcBef>
                <a:spcPts val="600"/>
              </a:spcBef>
              <a:spcAft>
                <a:spcPts val="600"/>
              </a:spcAft>
            </a:pPr>
            <a:r>
              <a:rPr lang="en-GB" altLang="nb-NO" noProof="0" dirty="0"/>
              <a:t>Each municipality and county authority in Norway shall provide an educational and psychological counselling service. The service in a municipality can be organized in cooperation with other municipalities or with the county authority.</a:t>
            </a:r>
          </a:p>
          <a:p>
            <a:pPr>
              <a:lnSpc>
                <a:spcPct val="100000"/>
              </a:lnSpc>
              <a:spcBef>
                <a:spcPts val="600"/>
              </a:spcBef>
              <a:spcAft>
                <a:spcPts val="600"/>
              </a:spcAft>
            </a:pPr>
            <a:r>
              <a:rPr lang="en-GB" altLang="nb-NO" noProof="0" dirty="0"/>
              <a:t>The service shall assist the school in work on organizational development and development of expertise in order to improve the adaptation of instruction for pupils with special needs. The educational and psychological counselling service shall ensure that expert assessments are prepared where this is required by the Act.</a:t>
            </a:r>
          </a:p>
        </p:txBody>
      </p:sp>
    </p:spTree>
    <p:extLst>
      <p:ext uri="{BB962C8B-B14F-4D97-AF65-F5344CB8AC3E}">
        <p14:creationId xmlns:p14="http://schemas.microsoft.com/office/powerpoint/2010/main" val="783439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GB" altLang="nb-NO" noProof="0" dirty="0">
                <a:solidFill>
                  <a:srgbClr val="0033CC"/>
                </a:solidFill>
              </a:rPr>
              <a:t>Important competence/ service offered from PPT:</a:t>
            </a:r>
            <a:endParaRPr lang="en-GB" noProof="0" dirty="0"/>
          </a:p>
        </p:txBody>
      </p:sp>
      <p:sp>
        <p:nvSpPr>
          <p:cNvPr id="3" name="Plassholder for innhold 2"/>
          <p:cNvSpPr>
            <a:spLocks noGrp="1"/>
          </p:cNvSpPr>
          <p:nvPr>
            <p:ph idx="1"/>
          </p:nvPr>
        </p:nvSpPr>
        <p:spPr/>
        <p:txBody>
          <a:bodyPr>
            <a:normAutofit fontScale="85000" lnSpcReduction="20000"/>
          </a:bodyPr>
          <a:lstStyle/>
          <a:p>
            <a:pPr marL="0" indent="0">
              <a:spcAft>
                <a:spcPts val="600"/>
              </a:spcAft>
              <a:buNone/>
              <a:defRPr/>
            </a:pPr>
            <a:r>
              <a:rPr lang="en-GB" b="1" noProof="0" dirty="0"/>
              <a:t>Consultation: </a:t>
            </a:r>
          </a:p>
          <a:p>
            <a:pPr>
              <a:defRPr/>
            </a:pPr>
            <a:r>
              <a:rPr lang="en-GB" noProof="0" dirty="0"/>
              <a:t>Collaborate with teachers, parents and administrators to find effective solutions to learning and behaviour problems</a:t>
            </a:r>
            <a:r>
              <a:rPr lang="en-GB" b="1" u="sng" noProof="0" dirty="0"/>
              <a:t> </a:t>
            </a:r>
          </a:p>
          <a:p>
            <a:pPr marL="0" indent="0">
              <a:spcAft>
                <a:spcPts val="600"/>
              </a:spcAft>
              <a:buNone/>
              <a:defRPr/>
            </a:pPr>
            <a:r>
              <a:rPr lang="en-GB" b="1" noProof="0" dirty="0"/>
              <a:t>Evaluation:</a:t>
            </a:r>
          </a:p>
          <a:p>
            <a:pPr>
              <a:defRPr/>
            </a:pPr>
            <a:r>
              <a:rPr lang="en-GB" noProof="0" dirty="0"/>
              <a:t>Evaluate eligibility for special education services</a:t>
            </a:r>
          </a:p>
          <a:p>
            <a:pPr>
              <a:defRPr/>
            </a:pPr>
            <a:r>
              <a:rPr lang="en-GB" noProof="0" dirty="0"/>
              <a:t>Assess cognitive skills and aptitude for learning</a:t>
            </a:r>
            <a:endParaRPr lang="en-GB" b="1" u="sng" noProof="0" dirty="0"/>
          </a:p>
          <a:p>
            <a:pPr marL="0" indent="0">
              <a:spcAft>
                <a:spcPts val="600"/>
              </a:spcAft>
              <a:buNone/>
              <a:defRPr/>
            </a:pPr>
            <a:r>
              <a:rPr lang="en-GB" b="1" noProof="0" dirty="0"/>
              <a:t>Intervention: </a:t>
            </a:r>
          </a:p>
          <a:p>
            <a:pPr>
              <a:defRPr/>
            </a:pPr>
            <a:r>
              <a:rPr lang="en-GB" noProof="0" dirty="0"/>
              <a:t>Provide training in social skills and anger management.</a:t>
            </a:r>
            <a:endParaRPr lang="en-GB" b="1" u="sng" noProof="0" dirty="0"/>
          </a:p>
          <a:p>
            <a:pPr marL="0" indent="0">
              <a:spcAft>
                <a:spcPts val="600"/>
              </a:spcAft>
              <a:buNone/>
              <a:defRPr/>
            </a:pPr>
            <a:r>
              <a:rPr lang="en-GB" b="1" noProof="0" dirty="0"/>
              <a:t>Prevention: </a:t>
            </a:r>
          </a:p>
          <a:p>
            <a:pPr>
              <a:defRPr/>
            </a:pPr>
            <a:r>
              <a:rPr lang="en-GB" noProof="0" dirty="0"/>
              <a:t>Develop programmes, implement programmes and strategies to improve schools, to make schools safer and more effective learning environments</a:t>
            </a:r>
            <a:endParaRPr lang="en-GB" b="1" u="sng" noProof="0" dirty="0"/>
          </a:p>
        </p:txBody>
      </p:sp>
    </p:spTree>
    <p:extLst>
      <p:ext uri="{BB962C8B-B14F-4D97-AF65-F5344CB8AC3E}">
        <p14:creationId xmlns:p14="http://schemas.microsoft.com/office/powerpoint/2010/main" val="98055027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y 2016" id="{C80F5730-CC9B-4C5E-AF94-E378EE4CC283}" vid="{F628FA0C-1B54-4467-A680-EC17D5A80C6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ny mal 2016</Template>
  <TotalTime>77</TotalTime>
  <Words>2182</Words>
  <Application>Microsoft Office PowerPoint</Application>
  <PresentationFormat>Widescreen</PresentationFormat>
  <Paragraphs>209</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Office-tema</vt:lpstr>
      <vt:lpstr>Effective Inclusive Education: Views from Norway </vt:lpstr>
      <vt:lpstr>Tromsø</vt:lpstr>
      <vt:lpstr>Norwegian school system (1) </vt:lpstr>
      <vt:lpstr>Norwegian school system (2)</vt:lpstr>
      <vt:lpstr>The Education Act (1)</vt:lpstr>
      <vt:lpstr>The Education Act (2)</vt:lpstr>
      <vt:lpstr>Inclusion of pupils with special needs</vt:lpstr>
      <vt:lpstr>The Support System in Norway - PPT</vt:lpstr>
      <vt:lpstr>Important competence/ service offered from PPT:</vt:lpstr>
      <vt:lpstr>Special needs pedagogic solution wheel</vt:lpstr>
      <vt:lpstr>Inclusion and priority/ challenge areas in Norway</vt:lpstr>
      <vt:lpstr>Mæla school - example of good inclusive practice</vt:lpstr>
      <vt:lpstr>Mæla school (1)</vt:lpstr>
      <vt:lpstr>Mæla school (2)</vt:lpstr>
      <vt:lpstr>Inclusion: how far can we go?</vt:lpstr>
    </vt:vector>
  </TitlesOfParts>
  <Company>Troms fylkeskommune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Inclusive Education</dc:title>
  <dc:subject>Raising the Achievement of all Learners in Inclusive Education</dc:subject>
  <dc:creator>Norway</dc:creator>
  <cp:revision>49</cp:revision>
  <cp:lastPrinted>2016-10-03T17:45:31Z</cp:lastPrinted>
  <dcterms:created xsi:type="dcterms:W3CDTF">2016-09-29T08:28:54Z</dcterms:created>
  <dcterms:modified xsi:type="dcterms:W3CDTF">2018-08-08T14:45:27Z</dcterms:modified>
</cp:coreProperties>
</file>