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handoutMasterIdLst>
    <p:handoutMasterId r:id="rId22"/>
  </p:handoutMasterIdLst>
  <p:sldIdLst>
    <p:sldId id="262" r:id="rId2"/>
    <p:sldId id="259" r:id="rId3"/>
    <p:sldId id="276" r:id="rId4"/>
    <p:sldId id="265" r:id="rId5"/>
    <p:sldId id="266" r:id="rId6"/>
    <p:sldId id="267" r:id="rId7"/>
    <p:sldId id="268" r:id="rId8"/>
    <p:sldId id="269" r:id="rId9"/>
    <p:sldId id="270" r:id="rId10"/>
    <p:sldId id="271" r:id="rId11"/>
    <p:sldId id="272" r:id="rId12"/>
    <p:sldId id="273" r:id="rId13"/>
    <p:sldId id="274" r:id="rId14"/>
    <p:sldId id="275" r:id="rId15"/>
    <p:sldId id="277" r:id="rId16"/>
    <p:sldId id="278" r:id="rId17"/>
    <p:sldId id="279" r:id="rId18"/>
    <p:sldId id="280" r:id="rId19"/>
    <p:sldId id="281" r:id="rId20"/>
  </p:sldIdLst>
  <p:sldSz cx="12244388" cy="6838950"/>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15:clr>
            <a:srgbClr val="A4A3A4"/>
          </p15:clr>
        </p15:guide>
        <p15:guide id="2" pos="319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1C43"/>
    <a:srgbClr val="12194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9" autoAdjust="0"/>
    <p:restoredTop sz="86347" autoAdjust="0"/>
  </p:normalViewPr>
  <p:slideViewPr>
    <p:cSldViewPr snapToGrid="0" snapToObjects="1">
      <p:cViewPr varScale="1">
        <p:scale>
          <a:sx n="102" d="100"/>
          <a:sy n="102" d="100"/>
        </p:scale>
        <p:origin x="462" y="108"/>
      </p:cViewPr>
      <p:guideLst>
        <p:guide orient="horz"/>
        <p:guide pos="3192"/>
      </p:guideLst>
    </p:cSldViewPr>
  </p:slideViewPr>
  <p:outlineViewPr>
    <p:cViewPr>
      <p:scale>
        <a:sx n="33" d="100"/>
        <a:sy n="33" d="100"/>
      </p:scale>
      <p:origin x="0" y="-3636"/>
    </p:cViewPr>
  </p:outlineViewPr>
  <p:notesTextViewPr>
    <p:cViewPr>
      <p:scale>
        <a:sx n="100" d="100"/>
        <a:sy n="100" d="100"/>
      </p:scale>
      <p:origin x="0" y="0"/>
    </p:cViewPr>
  </p:notesTextViewPr>
  <p:sorterViewPr>
    <p:cViewPr>
      <p:scale>
        <a:sx n="154" d="100"/>
        <a:sy n="154" d="100"/>
      </p:scale>
      <p:origin x="0" y="0"/>
    </p:cViewPr>
  </p:sorterViewPr>
  <p:notesViewPr>
    <p:cSldViewPr snapToGrid="0" snapToObjects="1">
      <p:cViewPr varScale="1">
        <p:scale>
          <a:sx n="90" d="100"/>
          <a:sy n="90" d="100"/>
        </p:scale>
        <p:origin x="427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F69744-5CB7-F347-801B-F9971479CE59}" type="datetimeFigureOut">
              <a:rPr lang="en-US" smtClean="0"/>
              <a:t>8/8/2018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684CDD2-A756-8840-BED3-1A8FE8831A25}" type="slidenum">
              <a:rPr lang="en-US" smtClean="0"/>
              <a:t>‹#›</a:t>
            </a:fld>
            <a:endParaRPr lang="en-US" dirty="0"/>
          </a:p>
        </p:txBody>
      </p:sp>
    </p:spTree>
    <p:extLst>
      <p:ext uri="{BB962C8B-B14F-4D97-AF65-F5344CB8AC3E}">
        <p14:creationId xmlns:p14="http://schemas.microsoft.com/office/powerpoint/2010/main" val="517031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GB" noProof="0"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7C0A4F12-6058-0144-B533-C3C8910AFECC}" type="datetimeFigureOut">
              <a:rPr lang="en-GB" noProof="0" smtClean="0"/>
              <a:pPr>
                <a:defRPr/>
              </a:pPr>
              <a:t>8/8/2018</a:t>
            </a:fld>
            <a:endParaRPr lang="en-GB" noProof="0" dirty="0"/>
          </a:p>
        </p:txBody>
      </p:sp>
      <p:sp>
        <p:nvSpPr>
          <p:cNvPr id="4" name="Slide Image Placeholder 3"/>
          <p:cNvSpPr>
            <a:spLocks noGrp="1" noRot="1" noChangeAspect="1"/>
          </p:cNvSpPr>
          <p:nvPr>
            <p:ph type="sldImg" idx="2"/>
          </p:nvPr>
        </p:nvSpPr>
        <p:spPr>
          <a:xfrm>
            <a:off x="360363" y="685800"/>
            <a:ext cx="6137275" cy="342900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GB" noProof="0"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63272C5D-4604-184E-A73E-1DFDFBDAD8B3}" type="slidenum">
              <a:rPr lang="en-GB" noProof="0" smtClean="0"/>
              <a:pPr>
                <a:defRPr/>
              </a:pPr>
              <a:t>‹#›</a:t>
            </a:fld>
            <a:endParaRPr lang="en-GB" noProof="0" dirty="0"/>
          </a:p>
        </p:txBody>
      </p:sp>
    </p:spTree>
    <p:extLst>
      <p:ext uri="{BB962C8B-B14F-4D97-AF65-F5344CB8AC3E}">
        <p14:creationId xmlns:p14="http://schemas.microsoft.com/office/powerpoint/2010/main" val="333903085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noProof="0" dirty="0"/>
              <a:t>PSYCHOLOGICAL AND EDUCATIONAL</a:t>
            </a:r>
            <a:r>
              <a:rPr lang="en-GB" sz="1200" baseline="0" noProof="0" dirty="0"/>
              <a:t> </a:t>
            </a:r>
            <a:r>
              <a:rPr lang="en-GB" sz="1200" noProof="0" dirty="0"/>
              <a:t>PARTNERSHIP TO PROMOTE INCLUSION AND</a:t>
            </a:r>
            <a:r>
              <a:rPr lang="en-GB" sz="1200" baseline="0" noProof="0" dirty="0"/>
              <a:t> </a:t>
            </a:r>
            <a:r>
              <a:rPr lang="en-GB" sz="1200" noProof="0" dirty="0"/>
              <a:t>WELL-BEING AT SCHOOL</a:t>
            </a:r>
          </a:p>
          <a:p>
            <a:r>
              <a:rPr lang="en-GB" noProof="0" dirty="0"/>
              <a:t>Rosa Maria Martino</a:t>
            </a:r>
          </a:p>
          <a:p>
            <a:r>
              <a:rPr lang="en-GB" i="0" noProof="0" dirty="0"/>
              <a:t>School psychologist and psychotherapist</a:t>
            </a:r>
          </a:p>
          <a:p>
            <a:r>
              <a:rPr lang="en-GB" i="0" noProof="0" dirty="0"/>
              <a:t>Rome, 28-29-30 November 2016</a:t>
            </a:r>
          </a:p>
        </p:txBody>
      </p:sp>
      <p:sp>
        <p:nvSpPr>
          <p:cNvPr id="4" name="Slide Number Placeholder 3"/>
          <p:cNvSpPr>
            <a:spLocks noGrp="1"/>
          </p:cNvSpPr>
          <p:nvPr>
            <p:ph type="sldNum" sz="quarter" idx="10"/>
          </p:nvPr>
        </p:nvSpPr>
        <p:spPr/>
        <p:txBody>
          <a:bodyPr/>
          <a:lstStyle/>
          <a:p>
            <a:pPr>
              <a:defRPr/>
            </a:pPr>
            <a:fld id="{63272C5D-4604-184E-A73E-1DFDFBDAD8B3}" type="slidenum">
              <a:rPr lang="en-US" smtClean="0"/>
              <a:pPr>
                <a:defRPr/>
              </a:pPr>
              <a:t>1</a:t>
            </a:fld>
            <a:endParaRPr lang="en-US" dirty="0"/>
          </a:p>
        </p:txBody>
      </p:sp>
    </p:spTree>
    <p:extLst>
      <p:ext uri="{BB962C8B-B14F-4D97-AF65-F5344CB8AC3E}">
        <p14:creationId xmlns:p14="http://schemas.microsoft.com/office/powerpoint/2010/main" val="6802436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Three different dimensions</a:t>
            </a:r>
          </a:p>
          <a:p>
            <a:pPr>
              <a:spcBef>
                <a:spcPts val="1800"/>
              </a:spcBef>
              <a:spcAft>
                <a:spcPts val="1800"/>
              </a:spcAft>
            </a:pPr>
            <a:r>
              <a:rPr lang="en-GB" noProof="0" dirty="0"/>
              <a:t>In a SHARED LEADERSHIP APPROACH that aims to strengthen the motivation and </a:t>
            </a:r>
          </a:p>
          <a:p>
            <a:pPr marL="457200" indent="-457200">
              <a:spcBef>
                <a:spcPts val="1800"/>
              </a:spcBef>
              <a:spcAft>
                <a:spcPts val="1800"/>
              </a:spcAft>
              <a:buFont typeface="Arial" panose="020B0604020202020204" pitchFamily="34" charset="0"/>
              <a:buChar char="•"/>
            </a:pPr>
            <a:r>
              <a:rPr lang="en-GB" noProof="0" dirty="0"/>
              <a:t>create an atmosphere of positive interdependence </a:t>
            </a:r>
          </a:p>
          <a:p>
            <a:pPr marL="457200" indent="-457200">
              <a:spcBef>
                <a:spcPts val="1800"/>
              </a:spcBef>
              <a:spcAft>
                <a:spcPts val="1800"/>
              </a:spcAft>
              <a:buFont typeface="Arial" panose="020B0604020202020204" pitchFamily="34" charset="0"/>
              <a:buChar char="•"/>
            </a:pPr>
            <a:r>
              <a:rPr lang="en-GB" noProof="0" dirty="0"/>
              <a:t>in a context that applies democracy as a value and as a method.</a:t>
            </a:r>
          </a:p>
        </p:txBody>
      </p:sp>
      <p:sp>
        <p:nvSpPr>
          <p:cNvPr id="4" name="Slide Number Placeholder 3"/>
          <p:cNvSpPr>
            <a:spLocks noGrp="1"/>
          </p:cNvSpPr>
          <p:nvPr>
            <p:ph type="sldNum" sz="quarter" idx="10"/>
          </p:nvPr>
        </p:nvSpPr>
        <p:spPr/>
        <p:txBody>
          <a:bodyPr/>
          <a:lstStyle/>
          <a:p>
            <a:pPr>
              <a:defRPr/>
            </a:pPr>
            <a:fld id="{63272C5D-4604-184E-A73E-1DFDFBDAD8B3}" type="slidenum">
              <a:rPr lang="en-GB" noProof="0" smtClean="0"/>
              <a:pPr>
                <a:defRPr/>
              </a:pPr>
              <a:t>10</a:t>
            </a:fld>
            <a:endParaRPr lang="en-GB" noProof="0" dirty="0"/>
          </a:p>
        </p:txBody>
      </p:sp>
    </p:spTree>
    <p:extLst>
      <p:ext uri="{BB962C8B-B14F-4D97-AF65-F5344CB8AC3E}">
        <p14:creationId xmlns:p14="http://schemas.microsoft.com/office/powerpoint/2010/main" val="709741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The possible answers</a:t>
            </a:r>
          </a:p>
          <a:p>
            <a:r>
              <a:rPr lang="en-GB" b="1" noProof="0" dirty="0"/>
              <a:t>CONTEXTS</a:t>
            </a:r>
          </a:p>
          <a:p>
            <a:r>
              <a:rPr lang="en-GB" b="1" noProof="0" dirty="0"/>
              <a:t>Class / Didactic: </a:t>
            </a:r>
            <a:r>
              <a:rPr lang="en-GB" noProof="0" dirty="0"/>
              <a:t>Cooperative Learning, Peer Tutoring, Learning by doing</a:t>
            </a:r>
          </a:p>
          <a:p>
            <a:r>
              <a:rPr lang="en-GB" b="1" noProof="0" dirty="0"/>
              <a:t>School  / Organisation: </a:t>
            </a:r>
            <a:r>
              <a:rPr lang="en-GB" noProof="0" dirty="0"/>
              <a:t>Distributed Leadership, Department (inclusion and others), the Operative Working Group on Disability</a:t>
            </a:r>
          </a:p>
          <a:p>
            <a:r>
              <a:rPr lang="en-GB" noProof="0" dirty="0"/>
              <a:t>(GLHO), the Working Group for Inclusion (GLI)</a:t>
            </a:r>
          </a:p>
          <a:p>
            <a:r>
              <a:rPr lang="en-GB" b="1" noProof="0" dirty="0"/>
              <a:t>Family / Co-responsibility</a:t>
            </a:r>
            <a:r>
              <a:rPr lang="en-GB" noProof="0" dirty="0"/>
              <a:t>: Family involvement</a:t>
            </a:r>
          </a:p>
          <a:p>
            <a:r>
              <a:rPr lang="en-GB" b="1" noProof="0" dirty="0"/>
              <a:t>Community</a:t>
            </a:r>
            <a:r>
              <a:rPr lang="en-GB" noProof="0" dirty="0"/>
              <a:t>: School-work alternation</a:t>
            </a:r>
          </a:p>
        </p:txBody>
      </p:sp>
      <p:sp>
        <p:nvSpPr>
          <p:cNvPr id="4" name="Slide Number Placeholder 3"/>
          <p:cNvSpPr>
            <a:spLocks noGrp="1"/>
          </p:cNvSpPr>
          <p:nvPr>
            <p:ph type="sldNum" sz="quarter" idx="10"/>
          </p:nvPr>
        </p:nvSpPr>
        <p:spPr/>
        <p:txBody>
          <a:bodyPr/>
          <a:lstStyle/>
          <a:p>
            <a:pPr>
              <a:defRPr/>
            </a:pPr>
            <a:fld id="{63272C5D-4604-184E-A73E-1DFDFBDAD8B3}" type="slidenum">
              <a:rPr lang="en-GB" noProof="0" smtClean="0"/>
              <a:pPr>
                <a:defRPr/>
              </a:pPr>
              <a:t>11</a:t>
            </a:fld>
            <a:endParaRPr lang="en-GB" noProof="0" dirty="0"/>
          </a:p>
        </p:txBody>
      </p:sp>
    </p:spTree>
    <p:extLst>
      <p:ext uri="{BB962C8B-B14F-4D97-AF65-F5344CB8AC3E}">
        <p14:creationId xmlns:p14="http://schemas.microsoft.com/office/powerpoint/2010/main" val="3200449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 noProof="0" dirty="0"/>
              <a:t>Answers: the quality of life</a:t>
            </a:r>
          </a:p>
          <a:p>
            <a:r>
              <a:rPr lang="en-GB" noProof="0" dirty="0"/>
              <a:t>Psycho-educational and social partnership with a deep attention on relationships between </a:t>
            </a:r>
          </a:p>
          <a:p>
            <a:pPr marL="457200" indent="-457200">
              <a:buFont typeface="Arial" panose="020B0604020202020204" pitchFamily="34" charset="0"/>
              <a:buChar char="•"/>
            </a:pPr>
            <a:r>
              <a:rPr lang="en-GB" noProof="0" dirty="0"/>
              <a:t>COMMUNITY </a:t>
            </a:r>
          </a:p>
          <a:p>
            <a:pPr marL="457200" indent="-457200">
              <a:buFont typeface="Arial" panose="020B0604020202020204" pitchFamily="34" charset="0"/>
              <a:buChar char="•"/>
            </a:pPr>
            <a:r>
              <a:rPr lang="en-GB" noProof="0" dirty="0"/>
              <a:t>LEADERSHIP </a:t>
            </a:r>
          </a:p>
          <a:p>
            <a:pPr marL="457200" indent="-457200">
              <a:buFont typeface="Arial" panose="020B0604020202020204" pitchFamily="34" charset="0"/>
              <a:buChar char="•"/>
            </a:pPr>
            <a:r>
              <a:rPr lang="en-GB" noProof="0" dirty="0"/>
              <a:t>TEACHING - LEARNING PROCESS</a:t>
            </a:r>
          </a:p>
          <a:p>
            <a:pPr>
              <a:spcBef>
                <a:spcPts val="2400"/>
              </a:spcBef>
            </a:pPr>
            <a:r>
              <a:rPr lang="en-GB" b="1" noProof="0" dirty="0"/>
              <a:t>STAFF = Naturally distributed leadership, mutual responsibility</a:t>
            </a:r>
            <a:endParaRPr lang="en-GB" noProof="0" dirty="0"/>
          </a:p>
        </p:txBody>
      </p:sp>
      <p:sp>
        <p:nvSpPr>
          <p:cNvPr id="4" name="Slide Number Placeholder 3"/>
          <p:cNvSpPr>
            <a:spLocks noGrp="1"/>
          </p:cNvSpPr>
          <p:nvPr>
            <p:ph type="sldNum" sz="quarter" idx="10"/>
          </p:nvPr>
        </p:nvSpPr>
        <p:spPr/>
        <p:txBody>
          <a:bodyPr/>
          <a:lstStyle/>
          <a:p>
            <a:pPr>
              <a:defRPr/>
            </a:pPr>
            <a:fld id="{63272C5D-4604-184E-A73E-1DFDFBDAD8B3}" type="slidenum">
              <a:rPr lang="en-GB" noProof="0" smtClean="0"/>
              <a:pPr>
                <a:defRPr/>
              </a:pPr>
              <a:t>12</a:t>
            </a:fld>
            <a:endParaRPr lang="en-GB" noProof="0" dirty="0"/>
          </a:p>
        </p:txBody>
      </p:sp>
    </p:spTree>
    <p:extLst>
      <p:ext uri="{BB962C8B-B14F-4D97-AF65-F5344CB8AC3E}">
        <p14:creationId xmlns:p14="http://schemas.microsoft.com/office/powerpoint/2010/main" val="33648051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The quality of life</a:t>
            </a:r>
          </a:p>
          <a:p>
            <a:r>
              <a:rPr lang="en-GB" noProof="0" dirty="0"/>
              <a:t>Through this perspective:</a:t>
            </a:r>
          </a:p>
          <a:p>
            <a:pPr marL="457200" indent="-457200">
              <a:buFont typeface="Arial" panose="020B0604020202020204" pitchFamily="34" charset="0"/>
              <a:buChar char="•"/>
            </a:pPr>
            <a:r>
              <a:rPr lang="en-GB" noProof="0" dirty="0"/>
              <a:t>Students</a:t>
            </a:r>
          </a:p>
          <a:p>
            <a:pPr marL="457200" indent="-457200">
              <a:buFont typeface="Arial" panose="020B0604020202020204" pitchFamily="34" charset="0"/>
              <a:buChar char="•"/>
            </a:pPr>
            <a:r>
              <a:rPr lang="en-GB" noProof="0" dirty="0"/>
              <a:t>Parents</a:t>
            </a:r>
          </a:p>
          <a:p>
            <a:pPr marL="457200" indent="-457200">
              <a:buFont typeface="Arial" panose="020B0604020202020204" pitchFamily="34" charset="0"/>
              <a:buChar char="•"/>
            </a:pPr>
            <a:r>
              <a:rPr lang="en-GB" noProof="0" dirty="0"/>
              <a:t>Educational operators inside/outside the school</a:t>
            </a:r>
          </a:p>
          <a:p>
            <a:pPr marL="457200" indent="-457200">
              <a:buFont typeface="Arial" panose="020B0604020202020204" pitchFamily="34" charset="0"/>
              <a:buChar char="•"/>
            </a:pPr>
            <a:r>
              <a:rPr lang="en-GB" noProof="0" dirty="0"/>
              <a:t>Headmaster</a:t>
            </a:r>
          </a:p>
          <a:p>
            <a:r>
              <a:rPr lang="en-GB" noProof="0" dirty="0"/>
              <a:t>Feel ACCEPTED, APPRECIATED, RESPECTED, ESTEEMED</a:t>
            </a:r>
          </a:p>
          <a:p>
            <a:r>
              <a:rPr lang="en-GB" b="1" noProof="0" dirty="0"/>
              <a:t>DEMOCRACY </a:t>
            </a:r>
            <a:r>
              <a:rPr lang="en-GB" noProof="0" dirty="0"/>
              <a:t>is proposed as a VALUE and is perceived as a METHOD!</a:t>
            </a:r>
          </a:p>
        </p:txBody>
      </p:sp>
      <p:sp>
        <p:nvSpPr>
          <p:cNvPr id="4" name="Slide Number Placeholder 3"/>
          <p:cNvSpPr>
            <a:spLocks noGrp="1"/>
          </p:cNvSpPr>
          <p:nvPr>
            <p:ph type="sldNum" sz="quarter" idx="10"/>
          </p:nvPr>
        </p:nvSpPr>
        <p:spPr/>
        <p:txBody>
          <a:bodyPr/>
          <a:lstStyle/>
          <a:p>
            <a:pPr>
              <a:defRPr/>
            </a:pPr>
            <a:fld id="{63272C5D-4604-184E-A73E-1DFDFBDAD8B3}" type="slidenum">
              <a:rPr lang="en-GB" noProof="0" smtClean="0"/>
              <a:pPr>
                <a:defRPr/>
              </a:pPr>
              <a:t>13</a:t>
            </a:fld>
            <a:endParaRPr lang="en-GB" noProof="0" dirty="0"/>
          </a:p>
        </p:txBody>
      </p:sp>
    </p:spTree>
    <p:extLst>
      <p:ext uri="{BB962C8B-B14F-4D97-AF65-F5344CB8AC3E}">
        <p14:creationId xmlns:p14="http://schemas.microsoft.com/office/powerpoint/2010/main" val="1714458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The quality of life at school (1)</a:t>
            </a:r>
          </a:p>
          <a:p>
            <a:pPr marL="457200" indent="-457200">
              <a:buFont typeface="Arial" panose="020B0604020202020204" pitchFamily="34" charset="0"/>
              <a:buChar char="•"/>
            </a:pPr>
            <a:r>
              <a:rPr lang="en-GB" noProof="0" dirty="0"/>
              <a:t>Such an approach, centred on health, focuses on the potential of each and starting from the INDIVIDUAL strengths, aims to promote the well-being and the quality of life through the creation of a </a:t>
            </a:r>
            <a:r>
              <a:rPr lang="en-GB" b="1" noProof="0" dirty="0"/>
              <a:t>COMMON LANGUAGE</a:t>
            </a:r>
            <a:endParaRPr lang="en-GB" noProof="0" dirty="0"/>
          </a:p>
        </p:txBody>
      </p:sp>
      <p:sp>
        <p:nvSpPr>
          <p:cNvPr id="4" name="Slide Number Placeholder 3"/>
          <p:cNvSpPr>
            <a:spLocks noGrp="1"/>
          </p:cNvSpPr>
          <p:nvPr>
            <p:ph type="sldNum" sz="quarter" idx="10"/>
          </p:nvPr>
        </p:nvSpPr>
        <p:spPr/>
        <p:txBody>
          <a:bodyPr/>
          <a:lstStyle/>
          <a:p>
            <a:pPr>
              <a:defRPr/>
            </a:pPr>
            <a:fld id="{63272C5D-4604-184E-A73E-1DFDFBDAD8B3}" type="slidenum">
              <a:rPr lang="en-GB" noProof="0" smtClean="0"/>
              <a:pPr>
                <a:defRPr/>
              </a:pPr>
              <a:t>14</a:t>
            </a:fld>
            <a:endParaRPr lang="en-GB" noProof="0" dirty="0"/>
          </a:p>
        </p:txBody>
      </p:sp>
    </p:spTree>
    <p:extLst>
      <p:ext uri="{BB962C8B-B14F-4D97-AF65-F5344CB8AC3E}">
        <p14:creationId xmlns:p14="http://schemas.microsoft.com/office/powerpoint/2010/main" val="30173673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The quality of life at school (2)</a:t>
            </a:r>
          </a:p>
          <a:p>
            <a:pPr marL="457200" indent="-457200">
              <a:buFont typeface="Arial" panose="020B0604020202020204" pitchFamily="34" charset="0"/>
              <a:buChar char="•"/>
            </a:pPr>
            <a:r>
              <a:rPr lang="en-GB" noProof="0" dirty="0"/>
              <a:t>OUR AIM IS TO SPREAD A COMMON LANGUAGE THROUGH “GOOD PRACTICES” AND “CORRECT BEHAVIOUR” for the well-being at school AND FULL INVOLVEMENT OF ALL</a:t>
            </a:r>
          </a:p>
          <a:p>
            <a:pPr marL="457200" indent="-457200">
              <a:buFont typeface="Arial" panose="020B0604020202020204" pitchFamily="34" charset="0"/>
              <a:buChar char="•"/>
            </a:pPr>
            <a:r>
              <a:rPr lang="en-GB" b="1" noProof="0" dirty="0"/>
              <a:t>THE SCHOOL HEADMASTER</a:t>
            </a:r>
            <a:r>
              <a:rPr lang="en-GB" noProof="0" dirty="0"/>
              <a:t>, as a legal representative of the school, IS A SUPERVISOR AND A COACH focused on recruiting, hiring, developing, Evaluating THE WHOLE SCHOLASTIC COMMUNITY</a:t>
            </a:r>
          </a:p>
        </p:txBody>
      </p:sp>
      <p:sp>
        <p:nvSpPr>
          <p:cNvPr id="4" name="Slide Number Placeholder 3"/>
          <p:cNvSpPr>
            <a:spLocks noGrp="1"/>
          </p:cNvSpPr>
          <p:nvPr>
            <p:ph type="sldNum" sz="quarter" idx="10"/>
          </p:nvPr>
        </p:nvSpPr>
        <p:spPr/>
        <p:txBody>
          <a:bodyPr/>
          <a:lstStyle/>
          <a:p>
            <a:pPr>
              <a:defRPr/>
            </a:pPr>
            <a:fld id="{63272C5D-4604-184E-A73E-1DFDFBDAD8B3}" type="slidenum">
              <a:rPr lang="en-GB" noProof="0" smtClean="0"/>
              <a:pPr>
                <a:defRPr/>
              </a:pPr>
              <a:t>15</a:t>
            </a:fld>
            <a:endParaRPr lang="en-GB" noProof="0" dirty="0"/>
          </a:p>
        </p:txBody>
      </p:sp>
    </p:spTree>
    <p:extLst>
      <p:ext uri="{BB962C8B-B14F-4D97-AF65-F5344CB8AC3E}">
        <p14:creationId xmlns:p14="http://schemas.microsoft.com/office/powerpoint/2010/main" val="31249703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i="0" noProof="0" dirty="0"/>
              <a:t>Leadership for learning</a:t>
            </a:r>
          </a:p>
          <a:p>
            <a:pPr algn="l"/>
            <a:r>
              <a:rPr lang="en-GB" b="1" noProof="0" dirty="0"/>
              <a:t>Instructional Leadership + Transformational Leadership</a:t>
            </a:r>
          </a:p>
          <a:p>
            <a:pPr algn="l">
              <a:spcBef>
                <a:spcPts val="8400"/>
              </a:spcBef>
            </a:pPr>
            <a:r>
              <a:rPr lang="en-GB" b="1" noProof="0" dirty="0"/>
              <a:t>LEADERSHIP FOR LEARNING </a:t>
            </a:r>
          </a:p>
          <a:p>
            <a:pPr algn="l"/>
            <a:r>
              <a:rPr lang="en-GB" sz="1100" noProof="0" dirty="0"/>
              <a:t>(Hallinger, 2011; Leithwood, Harris, Hopking, 2008)</a:t>
            </a:r>
          </a:p>
        </p:txBody>
      </p:sp>
      <p:sp>
        <p:nvSpPr>
          <p:cNvPr id="4" name="Slide Number Placeholder 3"/>
          <p:cNvSpPr>
            <a:spLocks noGrp="1"/>
          </p:cNvSpPr>
          <p:nvPr>
            <p:ph type="sldNum" sz="quarter" idx="10"/>
          </p:nvPr>
        </p:nvSpPr>
        <p:spPr/>
        <p:txBody>
          <a:bodyPr/>
          <a:lstStyle/>
          <a:p>
            <a:pPr>
              <a:defRPr/>
            </a:pPr>
            <a:fld id="{63272C5D-4604-184E-A73E-1DFDFBDAD8B3}" type="slidenum">
              <a:rPr lang="en-GB" noProof="0" smtClean="0"/>
              <a:pPr>
                <a:defRPr/>
              </a:pPr>
              <a:t>16</a:t>
            </a:fld>
            <a:endParaRPr lang="en-GB" noProof="0" dirty="0"/>
          </a:p>
        </p:txBody>
      </p:sp>
    </p:spTree>
    <p:extLst>
      <p:ext uri="{BB962C8B-B14F-4D97-AF65-F5344CB8AC3E}">
        <p14:creationId xmlns:p14="http://schemas.microsoft.com/office/powerpoint/2010/main" val="24279832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Inclusive school</a:t>
            </a:r>
          </a:p>
          <a:p>
            <a:pPr marL="457200" indent="-457200">
              <a:buFont typeface="Arial" panose="020B0604020202020204" pitchFamily="34" charset="0"/>
              <a:buChar char="•"/>
            </a:pPr>
            <a:r>
              <a:rPr lang="en-GB" noProof="0" dirty="0"/>
              <a:t>Instructional leadership is learning focused, learning for both students and adults, and learning which is measured by IMPROVEMENT in instruction for all students, INSIGHT MOTIVATION for the workforce and BETTER QUALITY of SCHOLASTIC LIFE.</a:t>
            </a:r>
          </a:p>
          <a:p>
            <a:pPr marL="457200" indent="-457200">
              <a:buFont typeface="Arial" panose="020B0604020202020204" pitchFamily="34" charset="0"/>
              <a:buChar char="•"/>
            </a:pPr>
            <a:r>
              <a:rPr lang="en-GB" noProof="0" dirty="0"/>
              <a:t>A culture of PUBLIC PRACTICE and REFLECTIVE PRACTICE is essential for effective instructional leadership and the improvement of instructional practice.</a:t>
            </a:r>
          </a:p>
          <a:p>
            <a:pPr marL="457200" indent="-457200">
              <a:buFont typeface="Arial" panose="020B0604020202020204" pitchFamily="34" charset="0"/>
              <a:buChar char="•"/>
            </a:pPr>
            <a:r>
              <a:rPr lang="en-GB" noProof="0" dirty="0"/>
              <a:t>Instructional leadership addresses the cultural, linguistic, socio-economic and learning diversity in the school community.</a:t>
            </a:r>
          </a:p>
        </p:txBody>
      </p:sp>
      <p:sp>
        <p:nvSpPr>
          <p:cNvPr id="4" name="Slide Number Placeholder 3"/>
          <p:cNvSpPr>
            <a:spLocks noGrp="1"/>
          </p:cNvSpPr>
          <p:nvPr>
            <p:ph type="sldNum" sz="quarter" idx="10"/>
          </p:nvPr>
        </p:nvSpPr>
        <p:spPr/>
        <p:txBody>
          <a:bodyPr/>
          <a:lstStyle/>
          <a:p>
            <a:pPr>
              <a:defRPr/>
            </a:pPr>
            <a:fld id="{63272C5D-4604-184E-A73E-1DFDFBDAD8B3}" type="slidenum">
              <a:rPr lang="en-GB" noProof="0" smtClean="0"/>
              <a:pPr>
                <a:defRPr/>
              </a:pPr>
              <a:t>17</a:t>
            </a:fld>
            <a:endParaRPr lang="en-GB" noProof="0" dirty="0"/>
          </a:p>
        </p:txBody>
      </p:sp>
    </p:spTree>
    <p:extLst>
      <p:ext uri="{BB962C8B-B14F-4D97-AF65-F5344CB8AC3E}">
        <p14:creationId xmlns:p14="http://schemas.microsoft.com/office/powerpoint/2010/main" val="40948923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A new approach focused on well-being</a:t>
            </a:r>
          </a:p>
          <a:p>
            <a:pPr marL="342900" indent="-342900">
              <a:buFont typeface="Arial" panose="020B0604020202020204" pitchFamily="34" charset="0"/>
              <a:buChar char="•"/>
            </a:pPr>
            <a:r>
              <a:rPr lang="en-GB" sz="2400" noProof="0" dirty="0"/>
              <a:t>A biopsychosocial model to promote prevention and wealth focused on Roger's view of the fully functioning person and on ICF Model</a:t>
            </a:r>
          </a:p>
          <a:p>
            <a:pPr marL="342900" indent="-342900">
              <a:buFont typeface="Arial" panose="020B0604020202020204" pitchFamily="34" charset="0"/>
              <a:buChar char="•"/>
            </a:pPr>
            <a:r>
              <a:rPr lang="en-GB" sz="2400" b="1" noProof="0" dirty="0"/>
              <a:t>The six key dimensions of psychological well-being </a:t>
            </a:r>
            <a:r>
              <a:rPr lang="en-GB" sz="2400" noProof="0" dirty="0"/>
              <a:t>(RYFF, 1966)</a:t>
            </a:r>
          </a:p>
          <a:p>
            <a:pPr marL="1200150" lvl="1" indent="-457200">
              <a:buFont typeface="+mj-lt"/>
              <a:buAutoNum type="arabicPeriod"/>
            </a:pPr>
            <a:r>
              <a:rPr lang="en-GB" sz="2400" noProof="0" dirty="0"/>
              <a:t>Autonomy</a:t>
            </a:r>
          </a:p>
          <a:p>
            <a:pPr marL="1200150" lvl="1" indent="-457200">
              <a:buFont typeface="+mj-lt"/>
              <a:buAutoNum type="arabicPeriod"/>
            </a:pPr>
            <a:r>
              <a:rPr lang="en-GB" sz="2400" noProof="0" dirty="0"/>
              <a:t>Environmental mastery</a:t>
            </a:r>
          </a:p>
          <a:p>
            <a:pPr marL="1200150" lvl="1" indent="-457200">
              <a:buFont typeface="+mj-lt"/>
              <a:buAutoNum type="arabicPeriod"/>
            </a:pPr>
            <a:r>
              <a:rPr lang="en-GB" sz="2400" noProof="0" dirty="0"/>
              <a:t>Personal growth</a:t>
            </a:r>
          </a:p>
          <a:p>
            <a:pPr marL="1200150" lvl="1" indent="-457200">
              <a:buFont typeface="+mj-lt"/>
              <a:buAutoNum type="arabicPeriod"/>
            </a:pPr>
            <a:r>
              <a:rPr lang="en-GB" sz="2400" noProof="0" dirty="0"/>
              <a:t>Positive relationships</a:t>
            </a:r>
          </a:p>
          <a:p>
            <a:pPr marL="1200150" lvl="1" indent="-457200">
              <a:buFont typeface="+mj-lt"/>
              <a:buAutoNum type="arabicPeriod"/>
            </a:pPr>
            <a:r>
              <a:rPr lang="en-GB" sz="2400" noProof="0" dirty="0"/>
              <a:t>Self-acceptance</a:t>
            </a:r>
          </a:p>
          <a:p>
            <a:pPr marL="1200150" lvl="1" indent="-457200">
              <a:buFont typeface="+mj-lt"/>
              <a:buAutoNum type="arabicPeriod"/>
            </a:pPr>
            <a:r>
              <a:rPr lang="en-GB" sz="2400" noProof="0" dirty="0"/>
              <a:t>Purpose in life</a:t>
            </a:r>
          </a:p>
        </p:txBody>
      </p:sp>
      <p:sp>
        <p:nvSpPr>
          <p:cNvPr id="4" name="Slide Number Placeholder 3"/>
          <p:cNvSpPr>
            <a:spLocks noGrp="1"/>
          </p:cNvSpPr>
          <p:nvPr>
            <p:ph type="sldNum" sz="quarter" idx="10"/>
          </p:nvPr>
        </p:nvSpPr>
        <p:spPr/>
        <p:txBody>
          <a:bodyPr/>
          <a:lstStyle/>
          <a:p>
            <a:pPr>
              <a:defRPr/>
            </a:pPr>
            <a:fld id="{63272C5D-4604-184E-A73E-1DFDFBDAD8B3}" type="slidenum">
              <a:rPr lang="en-GB" noProof="0" smtClean="0"/>
              <a:pPr>
                <a:defRPr/>
              </a:pPr>
              <a:t>18</a:t>
            </a:fld>
            <a:endParaRPr lang="en-GB" noProof="0" dirty="0"/>
          </a:p>
        </p:txBody>
      </p:sp>
    </p:spTree>
    <p:extLst>
      <p:ext uri="{BB962C8B-B14F-4D97-AF65-F5344CB8AC3E}">
        <p14:creationId xmlns:p14="http://schemas.microsoft.com/office/powerpoint/2010/main" val="26118090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b="1" i="0" noProof="0" dirty="0"/>
              <a:t>Thanks for your attention</a:t>
            </a:r>
            <a:endParaRPr lang="en-GB" i="0" noProof="0" dirty="0"/>
          </a:p>
        </p:txBody>
      </p:sp>
      <p:sp>
        <p:nvSpPr>
          <p:cNvPr id="4" name="Slide Number Placeholder 3"/>
          <p:cNvSpPr>
            <a:spLocks noGrp="1"/>
          </p:cNvSpPr>
          <p:nvPr>
            <p:ph type="sldNum" sz="quarter" idx="10"/>
          </p:nvPr>
        </p:nvSpPr>
        <p:spPr/>
        <p:txBody>
          <a:bodyPr/>
          <a:lstStyle/>
          <a:p>
            <a:pPr>
              <a:defRPr/>
            </a:pPr>
            <a:fld id="{63272C5D-4604-184E-A73E-1DFDFBDAD8B3}" type="slidenum">
              <a:rPr lang="en-GB" smtClean="0"/>
              <a:pPr>
                <a:defRPr/>
              </a:pPr>
              <a:t>19</a:t>
            </a:fld>
            <a:endParaRPr lang="en-GB" dirty="0"/>
          </a:p>
        </p:txBody>
      </p:sp>
    </p:spTree>
    <p:extLst>
      <p:ext uri="{BB962C8B-B14F-4D97-AF65-F5344CB8AC3E}">
        <p14:creationId xmlns:p14="http://schemas.microsoft.com/office/powerpoint/2010/main" val="158260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The essential function of the school (1)</a:t>
            </a:r>
          </a:p>
          <a:p>
            <a:pPr marL="457200" indent="-457200">
              <a:spcBef>
                <a:spcPts val="1200"/>
              </a:spcBef>
              <a:spcAft>
                <a:spcPts val="1200"/>
              </a:spcAft>
              <a:buFont typeface="Arial" panose="020B0604020202020204" pitchFamily="34" charset="0"/>
              <a:buChar char="•"/>
            </a:pPr>
            <a:r>
              <a:rPr lang="en-GB" noProof="0" dirty="0"/>
              <a:t>In an ideal school, to include means: to create an educational system capable of ensuring the right to education for all.</a:t>
            </a:r>
          </a:p>
          <a:p>
            <a:pPr marL="457200" indent="-457200">
              <a:spcBef>
                <a:spcPts val="1200"/>
              </a:spcBef>
              <a:spcAft>
                <a:spcPts val="1200"/>
              </a:spcAft>
              <a:buFont typeface="Arial" panose="020B0604020202020204" pitchFamily="34" charset="0"/>
              <a:buChar char="•"/>
            </a:pPr>
            <a:r>
              <a:rPr lang="en-GB" noProof="0" dirty="0"/>
              <a:t>Educational system should be based on this inclusive approach to meet </a:t>
            </a:r>
            <a:r>
              <a:rPr lang="en-GB" b="1" noProof="0" dirty="0"/>
              <a:t>every kind of educational need.</a:t>
            </a:r>
            <a:endParaRPr lang="en-GB" noProof="0" dirty="0"/>
          </a:p>
        </p:txBody>
      </p:sp>
      <p:sp>
        <p:nvSpPr>
          <p:cNvPr id="4" name="Slide Number Placeholder 3"/>
          <p:cNvSpPr>
            <a:spLocks noGrp="1"/>
          </p:cNvSpPr>
          <p:nvPr>
            <p:ph type="sldNum" sz="quarter" idx="10"/>
          </p:nvPr>
        </p:nvSpPr>
        <p:spPr/>
        <p:txBody>
          <a:bodyPr/>
          <a:lstStyle/>
          <a:p>
            <a:pPr>
              <a:defRPr/>
            </a:pPr>
            <a:fld id="{63272C5D-4604-184E-A73E-1DFDFBDAD8B3}" type="slidenum">
              <a:rPr lang="en-US" smtClean="0"/>
              <a:pPr>
                <a:defRPr/>
              </a:pPr>
              <a:t>2</a:t>
            </a:fld>
            <a:endParaRPr lang="en-US" dirty="0"/>
          </a:p>
        </p:txBody>
      </p:sp>
    </p:spTree>
    <p:extLst>
      <p:ext uri="{BB962C8B-B14F-4D97-AF65-F5344CB8AC3E}">
        <p14:creationId xmlns:p14="http://schemas.microsoft.com/office/powerpoint/2010/main" val="1767526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The essential function of the school (2)</a:t>
            </a:r>
          </a:p>
          <a:p>
            <a:pPr>
              <a:spcBef>
                <a:spcPts val="1800"/>
              </a:spcBef>
              <a:spcAft>
                <a:spcPts val="1200"/>
              </a:spcAft>
            </a:pPr>
            <a:r>
              <a:rPr lang="en-GB" noProof="0" dirty="0"/>
              <a:t>How to make the “real” “ideal”?</a:t>
            </a:r>
          </a:p>
          <a:p>
            <a:pPr>
              <a:spcBef>
                <a:spcPts val="1800"/>
              </a:spcBef>
              <a:spcAft>
                <a:spcPts val="1200"/>
              </a:spcAft>
            </a:pPr>
            <a:r>
              <a:rPr lang="en-GB" noProof="0" dirty="0"/>
              <a:t>• Analysing the specific problem</a:t>
            </a:r>
          </a:p>
          <a:p>
            <a:pPr>
              <a:spcBef>
                <a:spcPts val="1800"/>
              </a:spcBef>
              <a:spcAft>
                <a:spcPts val="1200"/>
              </a:spcAft>
            </a:pPr>
            <a:r>
              <a:rPr lang="en-GB" noProof="0" dirty="0"/>
              <a:t>• Considering the specific situation</a:t>
            </a:r>
          </a:p>
          <a:p>
            <a:pPr>
              <a:spcBef>
                <a:spcPts val="1800"/>
              </a:spcBef>
              <a:spcAft>
                <a:spcPts val="1200"/>
              </a:spcAft>
            </a:pPr>
            <a:r>
              <a:rPr lang="en-GB" b="1" noProof="0" dirty="0"/>
              <a:t>SOLUTIONS </a:t>
            </a:r>
            <a:r>
              <a:rPr lang="en-GB" noProof="0" dirty="0"/>
              <a:t>will be provided based on its potential</a:t>
            </a:r>
          </a:p>
        </p:txBody>
      </p:sp>
      <p:sp>
        <p:nvSpPr>
          <p:cNvPr id="4" name="Slide Number Placeholder 3"/>
          <p:cNvSpPr>
            <a:spLocks noGrp="1"/>
          </p:cNvSpPr>
          <p:nvPr>
            <p:ph type="sldNum" sz="quarter" idx="10"/>
          </p:nvPr>
        </p:nvSpPr>
        <p:spPr/>
        <p:txBody>
          <a:bodyPr/>
          <a:lstStyle/>
          <a:p>
            <a:pPr>
              <a:defRPr/>
            </a:pPr>
            <a:fld id="{63272C5D-4604-184E-A73E-1DFDFBDAD8B3}" type="slidenum">
              <a:rPr lang="en-GB" noProof="0" smtClean="0"/>
              <a:pPr>
                <a:defRPr/>
              </a:pPr>
              <a:t>3</a:t>
            </a:fld>
            <a:endParaRPr lang="en-GB" noProof="0" dirty="0"/>
          </a:p>
        </p:txBody>
      </p:sp>
    </p:spTree>
    <p:extLst>
      <p:ext uri="{BB962C8B-B14F-4D97-AF65-F5344CB8AC3E}">
        <p14:creationId xmlns:p14="http://schemas.microsoft.com/office/powerpoint/2010/main" val="2027927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The environment (1)</a:t>
            </a:r>
          </a:p>
          <a:p>
            <a:r>
              <a:rPr lang="en-GB" noProof="0" dirty="0"/>
              <a:t>In a real context, this means an intervention which considers DIFFERENT SUBJECTS WITH DIFFERENT NEEDS AND REQUESTS:</a:t>
            </a:r>
          </a:p>
          <a:p>
            <a:pPr marL="457200" indent="-457200">
              <a:buFont typeface="Arial" panose="020B0604020202020204" pitchFamily="34" charset="0"/>
              <a:buChar char="•"/>
            </a:pPr>
            <a:r>
              <a:rPr lang="en-GB" noProof="0" dirty="0"/>
              <a:t>Students</a:t>
            </a:r>
          </a:p>
          <a:p>
            <a:pPr marL="457200" indent="-457200">
              <a:buFont typeface="Arial" panose="020B0604020202020204" pitchFamily="34" charset="0"/>
              <a:buChar char="•"/>
            </a:pPr>
            <a:r>
              <a:rPr lang="en-GB" noProof="0" dirty="0"/>
              <a:t>Families</a:t>
            </a:r>
          </a:p>
          <a:p>
            <a:pPr marL="457200" indent="-457200">
              <a:buFont typeface="Arial" panose="020B0604020202020204" pitchFamily="34" charset="0"/>
              <a:buChar char="•"/>
            </a:pPr>
            <a:r>
              <a:rPr lang="en-GB" noProof="0" dirty="0"/>
              <a:t>Teachers</a:t>
            </a:r>
          </a:p>
          <a:p>
            <a:pPr marL="457200" indent="-457200">
              <a:buFont typeface="Arial" panose="020B0604020202020204" pitchFamily="34" charset="0"/>
              <a:buChar char="•"/>
            </a:pPr>
            <a:r>
              <a:rPr lang="en-GB" noProof="0" dirty="0"/>
              <a:t>Headmaster</a:t>
            </a:r>
          </a:p>
          <a:p>
            <a:pPr marL="457200" indent="-457200">
              <a:buFont typeface="Arial" panose="020B0604020202020204" pitchFamily="34" charset="0"/>
              <a:buChar char="•"/>
            </a:pPr>
            <a:r>
              <a:rPr lang="en-GB" noProof="0" dirty="0"/>
              <a:t>Other School Professionals</a:t>
            </a:r>
          </a:p>
          <a:p>
            <a:pPr marL="457200" indent="-457200">
              <a:buFont typeface="Arial" panose="020B0604020202020204" pitchFamily="34" charset="0"/>
              <a:buChar char="•"/>
            </a:pPr>
            <a:r>
              <a:rPr lang="en-GB" noProof="0" dirty="0"/>
              <a:t>Extra Professionals</a:t>
            </a:r>
          </a:p>
        </p:txBody>
      </p:sp>
      <p:sp>
        <p:nvSpPr>
          <p:cNvPr id="4" name="Slide Number Placeholder 3"/>
          <p:cNvSpPr>
            <a:spLocks noGrp="1"/>
          </p:cNvSpPr>
          <p:nvPr>
            <p:ph type="sldNum" sz="quarter" idx="10"/>
          </p:nvPr>
        </p:nvSpPr>
        <p:spPr/>
        <p:txBody>
          <a:bodyPr/>
          <a:lstStyle/>
          <a:p>
            <a:pPr>
              <a:defRPr/>
            </a:pPr>
            <a:fld id="{63272C5D-4604-184E-A73E-1DFDFBDAD8B3}" type="slidenum">
              <a:rPr lang="en-GB" noProof="0" smtClean="0"/>
              <a:pPr>
                <a:defRPr/>
              </a:pPr>
              <a:t>4</a:t>
            </a:fld>
            <a:endParaRPr lang="en-GB" noProof="0" dirty="0"/>
          </a:p>
        </p:txBody>
      </p:sp>
    </p:spTree>
    <p:extLst>
      <p:ext uri="{BB962C8B-B14F-4D97-AF65-F5344CB8AC3E}">
        <p14:creationId xmlns:p14="http://schemas.microsoft.com/office/powerpoint/2010/main" val="1912632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The analysis of the environment</a:t>
            </a:r>
          </a:p>
          <a:p>
            <a:r>
              <a:rPr lang="en-GB" noProof="0" dirty="0"/>
              <a:t>How to manage this complexity?</a:t>
            </a:r>
          </a:p>
          <a:p>
            <a:r>
              <a:rPr lang="en-GB" noProof="0" dirty="0"/>
              <a:t>Schools can manage it by building a </a:t>
            </a:r>
            <a:r>
              <a:rPr lang="en-GB" b="1" i="1" noProof="0" dirty="0"/>
              <a:t>FUNCTIONAL ORGANIZATION </a:t>
            </a:r>
            <a:r>
              <a:rPr lang="en-GB" noProof="0" dirty="0"/>
              <a:t>of each component of the system:</a:t>
            </a:r>
          </a:p>
          <a:p>
            <a:r>
              <a:rPr lang="en-GB" noProof="0" dirty="0"/>
              <a:t>• People (i.e. students, teachers,…)</a:t>
            </a:r>
          </a:p>
          <a:p>
            <a:r>
              <a:rPr lang="en-GB" noProof="0" dirty="0"/>
              <a:t>• Environment</a:t>
            </a:r>
          </a:p>
          <a:p>
            <a:r>
              <a:rPr lang="en-GB" noProof="0" dirty="0"/>
              <a:t>• Relationships</a:t>
            </a:r>
          </a:p>
        </p:txBody>
      </p:sp>
      <p:sp>
        <p:nvSpPr>
          <p:cNvPr id="4" name="Slide Number Placeholder 3"/>
          <p:cNvSpPr>
            <a:spLocks noGrp="1"/>
          </p:cNvSpPr>
          <p:nvPr>
            <p:ph type="sldNum" sz="quarter" idx="10"/>
          </p:nvPr>
        </p:nvSpPr>
        <p:spPr/>
        <p:txBody>
          <a:bodyPr/>
          <a:lstStyle/>
          <a:p>
            <a:pPr>
              <a:defRPr/>
            </a:pPr>
            <a:fld id="{63272C5D-4604-184E-A73E-1DFDFBDAD8B3}" type="slidenum">
              <a:rPr lang="en-GB" noProof="0" smtClean="0"/>
              <a:pPr>
                <a:defRPr/>
              </a:pPr>
              <a:t>5</a:t>
            </a:fld>
            <a:endParaRPr lang="en-GB" noProof="0" dirty="0"/>
          </a:p>
        </p:txBody>
      </p:sp>
    </p:spTree>
    <p:extLst>
      <p:ext uri="{BB962C8B-B14F-4D97-AF65-F5344CB8AC3E}">
        <p14:creationId xmlns:p14="http://schemas.microsoft.com/office/powerpoint/2010/main" val="724705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noProof="0" dirty="0"/>
              <a:t>The gap between the real school and the ideal school (1)</a:t>
            </a:r>
            <a:endParaRPr lang="en-GB" noProof="0" dirty="0"/>
          </a:p>
          <a:p>
            <a:r>
              <a:rPr lang="en-GB" noProof="0" dirty="0"/>
              <a:t>Considering our specific situation, complexity derives from:</a:t>
            </a:r>
          </a:p>
          <a:p>
            <a:r>
              <a:rPr lang="en-GB" noProof="0" dirty="0"/>
              <a:t>• High number of students with disabilities</a:t>
            </a:r>
          </a:p>
          <a:p>
            <a:r>
              <a:rPr lang="en-GB" noProof="0" dirty="0"/>
              <a:t>• High number of students with severe disabilities (Autism, mental</a:t>
            </a:r>
          </a:p>
          <a:p>
            <a:r>
              <a:rPr lang="en-GB" noProof="0" dirty="0"/>
              <a:t>diseases, genetic diseases, etc.)</a:t>
            </a:r>
          </a:p>
          <a:p>
            <a:r>
              <a:rPr lang="en-GB" noProof="0" dirty="0"/>
              <a:t>• High number of students with Specific Learning Disorders</a:t>
            </a:r>
          </a:p>
          <a:p>
            <a:r>
              <a:rPr lang="en-GB" noProof="0" dirty="0"/>
              <a:t>• High number of students with no certified disabilities</a:t>
            </a:r>
          </a:p>
        </p:txBody>
      </p:sp>
      <p:sp>
        <p:nvSpPr>
          <p:cNvPr id="4" name="Slide Number Placeholder 3"/>
          <p:cNvSpPr>
            <a:spLocks noGrp="1"/>
          </p:cNvSpPr>
          <p:nvPr>
            <p:ph type="sldNum" sz="quarter" idx="10"/>
          </p:nvPr>
        </p:nvSpPr>
        <p:spPr/>
        <p:txBody>
          <a:bodyPr/>
          <a:lstStyle/>
          <a:p>
            <a:pPr>
              <a:defRPr/>
            </a:pPr>
            <a:fld id="{63272C5D-4604-184E-A73E-1DFDFBDAD8B3}" type="slidenum">
              <a:rPr lang="en-GB" noProof="0" smtClean="0"/>
              <a:pPr>
                <a:defRPr/>
              </a:pPr>
              <a:t>6</a:t>
            </a:fld>
            <a:endParaRPr lang="en-GB" noProof="0" dirty="0"/>
          </a:p>
        </p:txBody>
      </p:sp>
    </p:spTree>
    <p:extLst>
      <p:ext uri="{BB962C8B-B14F-4D97-AF65-F5344CB8AC3E}">
        <p14:creationId xmlns:p14="http://schemas.microsoft.com/office/powerpoint/2010/main" val="2092924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noProof="0" dirty="0"/>
              <a:t>The gap between the real school and the ideal school (2)</a:t>
            </a:r>
            <a:endParaRPr lang="en-GB" noProof="0" dirty="0"/>
          </a:p>
          <a:p>
            <a:pPr>
              <a:spcBef>
                <a:spcPts val="1800"/>
              </a:spcBef>
              <a:spcAft>
                <a:spcPts val="1800"/>
              </a:spcAft>
            </a:pPr>
            <a:r>
              <a:rPr lang="en-GB" b="1" i="1" noProof="0" dirty="0"/>
              <a:t>HOW TO BALANCE THIS COMPLEXITY TO CREATE WELLBEING?</a:t>
            </a:r>
          </a:p>
          <a:p>
            <a:pPr>
              <a:spcBef>
                <a:spcPts val="1800"/>
              </a:spcBef>
              <a:spcAft>
                <a:spcPts val="1800"/>
              </a:spcAft>
            </a:pPr>
            <a:r>
              <a:rPr lang="en-GB" noProof="0" dirty="0"/>
              <a:t>It’s necessary to create psycho-educative and social partnerships</a:t>
            </a:r>
          </a:p>
          <a:p>
            <a:pPr>
              <a:lnSpc>
                <a:spcPct val="200000"/>
              </a:lnSpc>
              <a:spcBef>
                <a:spcPts val="6600"/>
              </a:spcBef>
              <a:spcAft>
                <a:spcPts val="1800"/>
              </a:spcAft>
            </a:pPr>
            <a:r>
              <a:rPr lang="en-GB" b="1" noProof="0" dirty="0"/>
              <a:t>And a common educative language</a:t>
            </a:r>
            <a:endParaRPr lang="en-GB" noProof="0" dirty="0"/>
          </a:p>
        </p:txBody>
      </p:sp>
      <p:sp>
        <p:nvSpPr>
          <p:cNvPr id="4" name="Slide Number Placeholder 3"/>
          <p:cNvSpPr>
            <a:spLocks noGrp="1"/>
          </p:cNvSpPr>
          <p:nvPr>
            <p:ph type="sldNum" sz="quarter" idx="10"/>
          </p:nvPr>
        </p:nvSpPr>
        <p:spPr/>
        <p:txBody>
          <a:bodyPr/>
          <a:lstStyle/>
          <a:p>
            <a:pPr>
              <a:defRPr/>
            </a:pPr>
            <a:fld id="{63272C5D-4604-184E-A73E-1DFDFBDAD8B3}" type="slidenum">
              <a:rPr lang="en-GB" noProof="0" smtClean="0"/>
              <a:pPr>
                <a:defRPr/>
              </a:pPr>
              <a:t>7</a:t>
            </a:fld>
            <a:endParaRPr lang="en-GB" noProof="0" dirty="0"/>
          </a:p>
        </p:txBody>
      </p:sp>
    </p:spTree>
    <p:extLst>
      <p:ext uri="{BB962C8B-B14F-4D97-AF65-F5344CB8AC3E}">
        <p14:creationId xmlns:p14="http://schemas.microsoft.com/office/powerpoint/2010/main" val="2876321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The environment (2)</a:t>
            </a:r>
          </a:p>
          <a:p>
            <a:pPr marL="457200" indent="-457200">
              <a:buFont typeface="Arial" panose="020B0604020202020204" pitchFamily="34" charset="0"/>
              <a:buChar char="•"/>
            </a:pPr>
            <a:r>
              <a:rPr lang="en-GB" noProof="0" dirty="0"/>
              <a:t>The ideal school             </a:t>
            </a:r>
          </a:p>
          <a:p>
            <a:pPr marL="457200" indent="-457200">
              <a:buFont typeface="Arial" panose="020B0604020202020204" pitchFamily="34" charset="0"/>
              <a:buChar char="•"/>
            </a:pPr>
            <a:r>
              <a:rPr lang="en-GB" noProof="0" dirty="0"/>
              <a:t>The real school</a:t>
            </a:r>
          </a:p>
          <a:p>
            <a:r>
              <a:rPr lang="en-GB" noProof="0" dirty="0"/>
              <a:t>This complex system, made by many actors and different situations, generates a gap between the </a:t>
            </a:r>
            <a:r>
              <a:rPr lang="en-GB" b="1" i="1" noProof="0" dirty="0"/>
              <a:t>ideal </a:t>
            </a:r>
            <a:r>
              <a:rPr lang="en-GB" noProof="0" dirty="0"/>
              <a:t>and the </a:t>
            </a:r>
            <a:r>
              <a:rPr lang="en-GB" b="1" i="1" noProof="0" dirty="0"/>
              <a:t>real</a:t>
            </a:r>
            <a:endParaRPr lang="en-GB" noProof="0" dirty="0"/>
          </a:p>
        </p:txBody>
      </p:sp>
      <p:sp>
        <p:nvSpPr>
          <p:cNvPr id="4" name="Slide Number Placeholder 3"/>
          <p:cNvSpPr>
            <a:spLocks noGrp="1"/>
          </p:cNvSpPr>
          <p:nvPr>
            <p:ph type="sldNum" sz="quarter" idx="10"/>
          </p:nvPr>
        </p:nvSpPr>
        <p:spPr/>
        <p:txBody>
          <a:bodyPr/>
          <a:lstStyle/>
          <a:p>
            <a:pPr>
              <a:defRPr/>
            </a:pPr>
            <a:fld id="{63272C5D-4604-184E-A73E-1DFDFBDAD8B3}" type="slidenum">
              <a:rPr lang="en-GB" noProof="0" smtClean="0"/>
              <a:pPr>
                <a:defRPr/>
              </a:pPr>
              <a:t>8</a:t>
            </a:fld>
            <a:endParaRPr lang="en-GB" noProof="0" dirty="0"/>
          </a:p>
        </p:txBody>
      </p:sp>
    </p:spTree>
    <p:extLst>
      <p:ext uri="{BB962C8B-B14F-4D97-AF65-F5344CB8AC3E}">
        <p14:creationId xmlns:p14="http://schemas.microsoft.com/office/powerpoint/2010/main" val="2010850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0" noProof="0" dirty="0"/>
              <a:t>The functional response from school</a:t>
            </a:r>
          </a:p>
          <a:p>
            <a:r>
              <a:rPr lang="en-GB" noProof="0" dirty="0"/>
              <a:t>Through the creation of psychoeducational and social alliances, among</a:t>
            </a:r>
          </a:p>
          <a:p>
            <a:r>
              <a:rPr lang="en-GB" noProof="0" dirty="0"/>
              <a:t>three constant, current, synergic dimensions:</a:t>
            </a:r>
          </a:p>
          <a:p>
            <a:r>
              <a:rPr lang="en-GB" noProof="0" dirty="0"/>
              <a:t>• Contexts</a:t>
            </a:r>
          </a:p>
          <a:p>
            <a:r>
              <a:rPr lang="en-GB" noProof="0" dirty="0"/>
              <a:t>• Actions</a:t>
            </a:r>
          </a:p>
          <a:p>
            <a:r>
              <a:rPr lang="en-GB" noProof="0" dirty="0"/>
              <a:t>• Experiences</a:t>
            </a:r>
          </a:p>
        </p:txBody>
      </p:sp>
      <p:sp>
        <p:nvSpPr>
          <p:cNvPr id="4" name="Slide Number Placeholder 3"/>
          <p:cNvSpPr>
            <a:spLocks noGrp="1"/>
          </p:cNvSpPr>
          <p:nvPr>
            <p:ph type="sldNum" sz="quarter" idx="10"/>
          </p:nvPr>
        </p:nvSpPr>
        <p:spPr/>
        <p:txBody>
          <a:bodyPr/>
          <a:lstStyle/>
          <a:p>
            <a:pPr>
              <a:defRPr/>
            </a:pPr>
            <a:fld id="{63272C5D-4604-184E-A73E-1DFDFBDAD8B3}" type="slidenum">
              <a:rPr lang="en-GB" noProof="0" smtClean="0"/>
              <a:pPr>
                <a:defRPr/>
              </a:pPr>
              <a:t>9</a:t>
            </a:fld>
            <a:endParaRPr lang="en-GB" noProof="0" dirty="0"/>
          </a:p>
        </p:txBody>
      </p:sp>
    </p:spTree>
    <p:extLst>
      <p:ext uri="{BB962C8B-B14F-4D97-AF65-F5344CB8AC3E}">
        <p14:creationId xmlns:p14="http://schemas.microsoft.com/office/powerpoint/2010/main" val="229749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4" name="Picture Placeholder 3"/>
          <p:cNvSpPr>
            <a:spLocks noGrp="1"/>
          </p:cNvSpPr>
          <p:nvPr>
            <p:ph type="pic" sz="quarter" idx="10" hasCustomPrompt="1"/>
          </p:nvPr>
        </p:nvSpPr>
        <p:spPr>
          <a:xfrm>
            <a:off x="863600" y="50800"/>
            <a:ext cx="3086100" cy="1295400"/>
          </a:xfrm>
        </p:spPr>
        <p:txBody>
          <a:bodyPr/>
          <a:lstStyle>
            <a:lvl1pPr>
              <a:defRPr sz="1800" baseline="0">
                <a:solidFill>
                  <a:srgbClr val="1E1C43"/>
                </a:solidFill>
              </a:defRPr>
            </a:lvl1pPr>
          </a:lstStyle>
          <a:p>
            <a:r>
              <a:rPr lang="en-GB" noProof="0" dirty="0"/>
              <a:t>Click icon to insert project logo</a:t>
            </a:r>
          </a:p>
        </p:txBody>
      </p:sp>
      <p:sp>
        <p:nvSpPr>
          <p:cNvPr id="5" name="Title Placeholder 1"/>
          <p:cNvSpPr>
            <a:spLocks noGrp="1"/>
          </p:cNvSpPr>
          <p:nvPr>
            <p:ph type="title" hasCustomPrompt="1"/>
          </p:nvPr>
        </p:nvSpPr>
        <p:spPr bwMode="auto">
          <a:xfrm>
            <a:off x="863600" y="1939179"/>
            <a:ext cx="10553700" cy="1430241"/>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5400"/>
            </a:lvl1pPr>
          </a:lstStyle>
          <a:p>
            <a:pPr lvl="0"/>
            <a:r>
              <a:rPr lang="en-GB" noProof="0" dirty="0"/>
              <a:t>Click to add title</a:t>
            </a:r>
          </a:p>
        </p:txBody>
      </p:sp>
      <p:sp>
        <p:nvSpPr>
          <p:cNvPr id="9" name="Subtitle 2"/>
          <p:cNvSpPr>
            <a:spLocks noGrp="1"/>
          </p:cNvSpPr>
          <p:nvPr>
            <p:ph type="subTitle" idx="1" hasCustomPrompt="1"/>
          </p:nvPr>
        </p:nvSpPr>
        <p:spPr>
          <a:xfrm>
            <a:off x="880228" y="3550491"/>
            <a:ext cx="10537071" cy="1747732"/>
          </a:xfrm>
        </p:spPr>
        <p:txBody>
          <a:bodyPr/>
          <a:lstStyle>
            <a:lvl1pPr marL="0" marR="0" indent="0" algn="l" defTabSz="457200" rtl="0" eaLnBrk="1" fontAlgn="base" latinLnBrk="0" hangingPunct="1">
              <a:lnSpc>
                <a:spcPct val="120000"/>
              </a:lnSpc>
              <a:spcBef>
                <a:spcPct val="20000"/>
              </a:spcBef>
              <a:spcAft>
                <a:spcPct val="0"/>
              </a:spcAft>
              <a:buClrTx/>
              <a:buSzTx/>
              <a:buFont typeface="Arial" charset="0"/>
              <a:buNone/>
              <a:tabLst>
                <a:tab pos="0" algn="l"/>
              </a:tabLst>
              <a:defRPr sz="2800"/>
            </a:lvl1pPr>
          </a:lstStyle>
          <a:p>
            <a:r>
              <a:rPr lang="en-GB" sz="2400" noProof="0" dirty="0">
                <a:solidFill>
                  <a:schemeClr val="bg1"/>
                </a:solidFill>
              </a:rPr>
              <a:t>Click to insert presenter’s name </a:t>
            </a:r>
            <a:br>
              <a:rPr lang="en-GB" sz="2400" noProof="0" dirty="0">
                <a:solidFill>
                  <a:schemeClr val="bg1"/>
                </a:solidFill>
              </a:rPr>
            </a:br>
            <a:r>
              <a:rPr lang="en-GB" sz="2400" noProof="0" dirty="0">
                <a:solidFill>
                  <a:schemeClr val="bg1"/>
                </a:solidFill>
              </a:rPr>
              <a:t>and email address</a:t>
            </a:r>
          </a:p>
        </p:txBody>
      </p:sp>
    </p:spTree>
    <p:extLst>
      <p:ext uri="{BB962C8B-B14F-4D97-AF65-F5344CB8AC3E}">
        <p14:creationId xmlns:p14="http://schemas.microsoft.com/office/powerpoint/2010/main" val="66045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s/Overview">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GB" noProof="0" dirty="0"/>
              <a:t>Overview of presentation</a:t>
            </a:r>
          </a:p>
        </p:txBody>
      </p:sp>
      <p:sp>
        <p:nvSpPr>
          <p:cNvPr id="3" name="Content Placeholder 2"/>
          <p:cNvSpPr>
            <a:spLocks noGrp="1"/>
          </p:cNvSpPr>
          <p:nvPr>
            <p:ph idx="1" hasCustomPrompt="1"/>
          </p:nvPr>
        </p:nvSpPr>
        <p:spPr>
          <a:xfrm>
            <a:off x="389015" y="1495899"/>
            <a:ext cx="11481293" cy="4739801"/>
          </a:xfrm>
        </p:spPr>
        <p:txBody>
          <a:bodyPr/>
          <a:lstStyle>
            <a:lvl1pPr marL="457200" marR="0" indent="-457200" algn="l" defTabSz="457200" rtl="0" eaLnBrk="0" fontAlgn="base" latinLnBrk="0" hangingPunct="0">
              <a:lnSpc>
                <a:spcPct val="120000"/>
              </a:lnSpc>
              <a:spcBef>
                <a:spcPct val="20000"/>
              </a:spcBef>
              <a:spcAft>
                <a:spcPct val="0"/>
              </a:spcAft>
              <a:buClrTx/>
              <a:buSzTx/>
              <a:buFont typeface="Arial"/>
              <a:buChar char="•"/>
              <a:tabLst>
                <a:tab pos="90488" algn="l"/>
              </a:tabLst>
              <a:defRPr sz="2800">
                <a:solidFill>
                  <a:srgbClr val="121948"/>
                </a:solidFill>
              </a:defRPr>
            </a:lvl1pPr>
            <a:lvl2pPr>
              <a:lnSpc>
                <a:spcPct val="120000"/>
              </a:lnSpc>
              <a:defRPr sz="2400">
                <a:solidFill>
                  <a:srgbClr val="121948"/>
                </a:solidFill>
              </a:defRPr>
            </a:lvl2pPr>
            <a:lvl3pPr>
              <a:lnSpc>
                <a:spcPct val="120000"/>
              </a:lnSpc>
              <a:defRPr sz="2200">
                <a:solidFill>
                  <a:srgbClr val="121948"/>
                </a:solidFill>
              </a:defRPr>
            </a:lvl3pPr>
            <a:lvl4pPr>
              <a:lnSpc>
                <a:spcPct val="120000"/>
              </a:lnSpc>
              <a:defRPr sz="2200">
                <a:solidFill>
                  <a:srgbClr val="121948"/>
                </a:solidFill>
              </a:defRPr>
            </a:lvl4pPr>
            <a:lvl5pPr>
              <a:lnSpc>
                <a:spcPct val="120000"/>
              </a:lnSpc>
              <a:defRPr sz="2200">
                <a:solidFill>
                  <a:srgbClr val="121948"/>
                </a:solidFill>
              </a:defRPr>
            </a:lvl5pPr>
          </a:lstStyle>
          <a:p>
            <a:pPr lvl="0"/>
            <a:r>
              <a:rPr lang="en-GB" noProof="0" dirty="0"/>
              <a:t>Click to edit text</a:t>
            </a:r>
          </a:p>
          <a:p>
            <a:pPr lvl="0"/>
            <a:endParaRPr lang="en-GB" noProof="0" dirty="0"/>
          </a:p>
        </p:txBody>
      </p:sp>
    </p:spTree>
    <p:extLst>
      <p:ext uri="{BB962C8B-B14F-4D97-AF65-F5344CB8AC3E}">
        <p14:creationId xmlns:p14="http://schemas.microsoft.com/office/powerpoint/2010/main" val="3251219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Main Presenta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3" name="Content Placeholder 2"/>
          <p:cNvSpPr>
            <a:spLocks noGrp="1"/>
          </p:cNvSpPr>
          <p:nvPr>
            <p:ph idx="1" hasCustomPrompt="1"/>
          </p:nvPr>
        </p:nvSpPr>
        <p:spPr>
          <a:xfrm>
            <a:off x="363615" y="1483199"/>
            <a:ext cx="11493993" cy="4777901"/>
          </a:xfrm>
        </p:spPr>
        <p:txBody>
          <a:bodyPr/>
          <a:lstStyle>
            <a:lvl1pPr marL="0" marR="0" indent="0" algn="l" defTabSz="457200" rtl="0" eaLnBrk="0" fontAlgn="base" latinLnBrk="0" hangingPunct="0">
              <a:lnSpc>
                <a:spcPct val="120000"/>
              </a:lnSpc>
              <a:spcBef>
                <a:spcPct val="20000"/>
              </a:spcBef>
              <a:spcAft>
                <a:spcPct val="0"/>
              </a:spcAft>
              <a:buClrTx/>
              <a:buSzTx/>
              <a:buFont typeface="Arial" charset="0"/>
              <a:buNone/>
              <a:tabLst>
                <a:tab pos="90488" algn="l"/>
              </a:tabLst>
              <a:defRPr sz="2800">
                <a:solidFill>
                  <a:srgbClr val="121948"/>
                </a:solidFill>
              </a:defRPr>
            </a:lvl1pPr>
            <a:lvl2pPr>
              <a:lnSpc>
                <a:spcPct val="120000"/>
              </a:lnSpc>
              <a:defRPr sz="2800">
                <a:solidFill>
                  <a:srgbClr val="121948"/>
                </a:solidFill>
              </a:defRPr>
            </a:lvl2pPr>
            <a:lvl3pPr>
              <a:lnSpc>
                <a:spcPct val="120000"/>
              </a:lnSpc>
              <a:defRPr sz="2800">
                <a:solidFill>
                  <a:srgbClr val="121948"/>
                </a:solidFill>
              </a:defRPr>
            </a:lvl3pPr>
            <a:lvl4pPr>
              <a:lnSpc>
                <a:spcPct val="120000"/>
              </a:lnSpc>
              <a:defRPr sz="2800">
                <a:solidFill>
                  <a:srgbClr val="121948"/>
                </a:solidFill>
              </a:defRPr>
            </a:lvl4pPr>
            <a:lvl5pPr>
              <a:lnSpc>
                <a:spcPct val="120000"/>
              </a:lnSpc>
              <a:defRPr sz="2800">
                <a:solidFill>
                  <a:srgbClr val="121948"/>
                </a:solidFill>
              </a:defRPr>
            </a:lvl5p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Tree>
    <p:extLst>
      <p:ext uri="{BB962C8B-B14F-4D97-AF65-F5344CB8AC3E}">
        <p14:creationId xmlns:p14="http://schemas.microsoft.com/office/powerpoint/2010/main" val="3800236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3" name="Content Placeholder 2"/>
          <p:cNvSpPr>
            <a:spLocks noGrp="1"/>
          </p:cNvSpPr>
          <p:nvPr>
            <p:ph idx="1" hasCustomPrompt="1"/>
          </p:nvPr>
        </p:nvSpPr>
        <p:spPr>
          <a:xfrm>
            <a:off x="363615" y="1495899"/>
            <a:ext cx="5630785" cy="4752501"/>
          </a:xfrm>
        </p:spPr>
        <p:txBody>
          <a:bodyPr/>
          <a:lstStyle>
            <a:lvl1pPr marL="0" marR="0" indent="0" algn="l" defTabSz="457200" rtl="0" eaLnBrk="0" fontAlgn="base" latinLnBrk="0" hangingPunct="0">
              <a:lnSpc>
                <a:spcPct val="120000"/>
              </a:lnSpc>
              <a:spcBef>
                <a:spcPct val="20000"/>
              </a:spcBef>
              <a:spcAft>
                <a:spcPct val="0"/>
              </a:spcAft>
              <a:buClrTx/>
              <a:buSzTx/>
              <a:buFont typeface="Arial" charset="0"/>
              <a:buNone/>
              <a:tabLst>
                <a:tab pos="90488" algn="l"/>
              </a:tabLst>
              <a:defRPr sz="2800">
                <a:solidFill>
                  <a:srgbClr val="121948"/>
                </a:solidFill>
              </a:defRPr>
            </a:lvl1pPr>
            <a:lvl2pPr>
              <a:lnSpc>
                <a:spcPct val="120000"/>
              </a:lnSpc>
              <a:defRPr sz="2800">
                <a:solidFill>
                  <a:srgbClr val="121948"/>
                </a:solidFill>
              </a:defRPr>
            </a:lvl2pPr>
            <a:lvl3pPr>
              <a:lnSpc>
                <a:spcPct val="120000"/>
              </a:lnSpc>
              <a:defRPr sz="2800">
                <a:solidFill>
                  <a:srgbClr val="121948"/>
                </a:solidFill>
              </a:defRPr>
            </a:lvl3pPr>
            <a:lvl4pPr>
              <a:lnSpc>
                <a:spcPct val="120000"/>
              </a:lnSpc>
              <a:defRPr sz="2800">
                <a:solidFill>
                  <a:srgbClr val="121948"/>
                </a:solidFill>
              </a:defRPr>
            </a:lvl4pPr>
            <a:lvl5pPr>
              <a:lnSpc>
                <a:spcPct val="120000"/>
              </a:lnSpc>
              <a:defRPr sz="2400">
                <a:solidFill>
                  <a:srgbClr val="121948"/>
                </a:solidFill>
              </a:defRPr>
            </a:lvl5p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p:txBody>
      </p:sp>
      <p:sp>
        <p:nvSpPr>
          <p:cNvPr id="4" name="Content Placeholder 2"/>
          <p:cNvSpPr>
            <a:spLocks noGrp="1"/>
          </p:cNvSpPr>
          <p:nvPr>
            <p:ph idx="10" hasCustomPrompt="1"/>
          </p:nvPr>
        </p:nvSpPr>
        <p:spPr>
          <a:xfrm>
            <a:off x="6214123" y="1508599"/>
            <a:ext cx="5630785" cy="4739801"/>
          </a:xfrm>
        </p:spPr>
        <p:txBody>
          <a:bodyPr/>
          <a:lstStyle>
            <a:lvl1pPr marL="0" marR="0" indent="0" algn="l" defTabSz="457200" rtl="0" eaLnBrk="0" fontAlgn="base" latinLnBrk="0" hangingPunct="0">
              <a:lnSpc>
                <a:spcPct val="120000"/>
              </a:lnSpc>
              <a:spcBef>
                <a:spcPct val="20000"/>
              </a:spcBef>
              <a:spcAft>
                <a:spcPct val="0"/>
              </a:spcAft>
              <a:buClrTx/>
              <a:buSzTx/>
              <a:buFont typeface="Arial" charset="0"/>
              <a:buNone/>
              <a:tabLst>
                <a:tab pos="90488" algn="l"/>
              </a:tabLst>
              <a:defRPr sz="2800">
                <a:solidFill>
                  <a:srgbClr val="121948"/>
                </a:solidFill>
              </a:defRPr>
            </a:lvl1pPr>
            <a:lvl2pPr>
              <a:lnSpc>
                <a:spcPct val="120000"/>
              </a:lnSpc>
              <a:defRPr sz="2800">
                <a:solidFill>
                  <a:srgbClr val="121948"/>
                </a:solidFill>
              </a:defRPr>
            </a:lvl2pPr>
            <a:lvl3pPr>
              <a:lnSpc>
                <a:spcPct val="120000"/>
              </a:lnSpc>
              <a:defRPr sz="2800">
                <a:solidFill>
                  <a:srgbClr val="121948"/>
                </a:solidFill>
              </a:defRPr>
            </a:lvl3pPr>
            <a:lvl4pPr>
              <a:lnSpc>
                <a:spcPct val="120000"/>
              </a:lnSpc>
              <a:defRPr sz="2800">
                <a:solidFill>
                  <a:srgbClr val="121948"/>
                </a:solidFill>
              </a:defRPr>
            </a:lvl4pPr>
            <a:lvl5pPr>
              <a:lnSpc>
                <a:spcPct val="120000"/>
              </a:lnSpc>
              <a:defRPr sz="2400">
                <a:solidFill>
                  <a:srgbClr val="121948"/>
                </a:solidFill>
              </a:defRPr>
            </a:lvl5p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p:txBody>
      </p:sp>
    </p:spTree>
    <p:extLst>
      <p:ext uri="{BB962C8B-B14F-4D97-AF65-F5344CB8AC3E}">
        <p14:creationId xmlns:p14="http://schemas.microsoft.com/office/powerpoint/2010/main" val="2555760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5516" y="5459039"/>
            <a:ext cx="11587084" cy="638921"/>
          </a:xfrm>
        </p:spPr>
        <p:txBody>
          <a:bodyPr anchor="ctr" anchorCtr="0"/>
          <a:lstStyle>
            <a:lvl1pPr algn="r">
              <a:defRPr sz="2800"/>
            </a:lvl1pPr>
          </a:lstStyle>
          <a:p>
            <a:r>
              <a:rPr lang="en-GB" noProof="0" dirty="0"/>
              <a:t>Title for image</a:t>
            </a:r>
          </a:p>
        </p:txBody>
      </p:sp>
      <p:sp>
        <p:nvSpPr>
          <p:cNvPr id="4" name="Picture Placeholder 3"/>
          <p:cNvSpPr>
            <a:spLocks noGrp="1"/>
          </p:cNvSpPr>
          <p:nvPr>
            <p:ph type="pic" sz="quarter" idx="10" hasCustomPrompt="1"/>
          </p:nvPr>
        </p:nvSpPr>
        <p:spPr>
          <a:xfrm>
            <a:off x="325516" y="228600"/>
            <a:ext cx="11587084" cy="5092700"/>
          </a:xfrm>
        </p:spPr>
        <p:txBody>
          <a:bodyPr/>
          <a:lstStyle>
            <a:lvl1pPr>
              <a:defRPr sz="1800" baseline="0">
                <a:solidFill>
                  <a:srgbClr val="1E1C43"/>
                </a:solidFill>
              </a:defRPr>
            </a:lvl1pPr>
          </a:lstStyle>
          <a:p>
            <a:r>
              <a:rPr lang="en-GB" noProof="0" dirty="0"/>
              <a:t>Click icon to insert an image from your files</a:t>
            </a:r>
          </a:p>
        </p:txBody>
      </p:sp>
    </p:spTree>
    <p:extLst>
      <p:ext uri="{BB962C8B-B14F-4D97-AF65-F5344CB8AC3E}">
        <p14:creationId xmlns:p14="http://schemas.microsoft.com/office/powerpoint/2010/main" val="113935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bwMode="auto">
          <a:xfrm>
            <a:off x="863600" y="1761379"/>
            <a:ext cx="10553700" cy="1430241"/>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5400"/>
            </a:lvl1pPr>
          </a:lstStyle>
          <a:p>
            <a:pPr lvl="0"/>
            <a:r>
              <a:rPr lang="en-GB" noProof="0" dirty="0"/>
              <a:t>Section Header</a:t>
            </a:r>
          </a:p>
        </p:txBody>
      </p:sp>
      <p:sp>
        <p:nvSpPr>
          <p:cNvPr id="9" name="Subtitle 2"/>
          <p:cNvSpPr>
            <a:spLocks noGrp="1"/>
          </p:cNvSpPr>
          <p:nvPr>
            <p:ph type="subTitle" idx="1" hasCustomPrompt="1"/>
          </p:nvPr>
        </p:nvSpPr>
        <p:spPr>
          <a:xfrm>
            <a:off x="880228" y="3372691"/>
            <a:ext cx="10537071" cy="1747732"/>
          </a:xfrm>
        </p:spPr>
        <p:txBody>
          <a:bodyPr/>
          <a:lstStyle>
            <a:lvl1pPr marL="0" marR="0" indent="0" algn="l" defTabSz="457200" rtl="0" eaLnBrk="1" fontAlgn="base" latinLnBrk="0" hangingPunct="1">
              <a:lnSpc>
                <a:spcPct val="120000"/>
              </a:lnSpc>
              <a:spcBef>
                <a:spcPct val="20000"/>
              </a:spcBef>
              <a:spcAft>
                <a:spcPct val="0"/>
              </a:spcAft>
              <a:buClrTx/>
              <a:buSzTx/>
              <a:buFont typeface="Arial" charset="0"/>
              <a:buNone/>
              <a:tabLst>
                <a:tab pos="0" algn="l"/>
              </a:tabLst>
              <a:defRPr sz="2800"/>
            </a:lvl1pPr>
          </a:lstStyle>
          <a:p>
            <a:r>
              <a:rPr lang="en-GB" sz="2400" noProof="0" dirty="0">
                <a:solidFill>
                  <a:schemeClr val="bg1"/>
                </a:solidFill>
              </a:rPr>
              <a:t>Click to add text</a:t>
            </a:r>
          </a:p>
        </p:txBody>
      </p:sp>
    </p:spTree>
    <p:extLst>
      <p:ext uri="{BB962C8B-B14F-4D97-AF65-F5344CB8AC3E}">
        <p14:creationId xmlns:p14="http://schemas.microsoft.com/office/powerpoint/2010/main" val="3723152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bg>
      <p:bgPr>
        <a:blipFill dpi="0" rotWithShape="1">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5537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50916" y="-20541"/>
            <a:ext cx="11493992" cy="1430241"/>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noProof="0"/>
              <a:t>Click to edit Master title style</a:t>
            </a:r>
            <a:endParaRPr lang="en-GB" noProof="0" dirty="0"/>
          </a:p>
        </p:txBody>
      </p:sp>
      <p:sp>
        <p:nvSpPr>
          <p:cNvPr id="1027" name="Text Placeholder 2"/>
          <p:cNvSpPr>
            <a:spLocks noGrp="1"/>
          </p:cNvSpPr>
          <p:nvPr>
            <p:ph type="body" idx="1"/>
          </p:nvPr>
        </p:nvSpPr>
        <p:spPr bwMode="auto">
          <a:xfrm>
            <a:off x="363615" y="1495899"/>
            <a:ext cx="11493993" cy="4777901"/>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noProof="0" dirty="0"/>
              <a:t>Click to edit text</a:t>
            </a:r>
          </a:p>
          <a:p>
            <a:pPr lvl="0"/>
            <a:r>
              <a:rPr lang="en-GB" noProof="0" dirty="0"/>
              <a:t>Second level</a:t>
            </a:r>
          </a:p>
          <a:p>
            <a:pPr lvl="0"/>
            <a:r>
              <a:rPr lang="en-GB" noProof="0" dirty="0"/>
              <a:t>Third level</a:t>
            </a:r>
          </a:p>
          <a:p>
            <a:pPr lvl="0"/>
            <a:r>
              <a:rPr lang="en-GB" noProof="0" dirty="0"/>
              <a:t>Fourth level</a:t>
            </a:r>
          </a:p>
          <a:p>
            <a:pPr lvl="0"/>
            <a:r>
              <a:rPr lang="en-GB" noProof="0" dirty="0"/>
              <a:t>Fifth level</a:t>
            </a: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694" r:id="rId3"/>
    <p:sldLayoutId id="2147483721" r:id="rId4"/>
    <p:sldLayoutId id="2147483719" r:id="rId5"/>
    <p:sldLayoutId id="2147483718" r:id="rId6"/>
    <p:sldLayoutId id="2147483720" r:id="rId7"/>
  </p:sldLayoutIdLst>
  <p:txStyles>
    <p:titleStyle>
      <a:lvl1pPr algn="l" defTabSz="457200" rtl="0" eaLnBrk="1" fontAlgn="base" hangingPunct="1">
        <a:spcBef>
          <a:spcPct val="0"/>
        </a:spcBef>
        <a:spcAft>
          <a:spcPct val="0"/>
        </a:spcAft>
        <a:defRPr sz="5000" b="1" i="0" kern="1200">
          <a:solidFill>
            <a:srgbClr val="1E1C43"/>
          </a:solidFill>
          <a:latin typeface="Calibri"/>
          <a:ea typeface="ＭＳ Ｐゴシック" charset="0"/>
          <a:cs typeface="Calibri"/>
        </a:defRPr>
      </a:lvl1pPr>
      <a:lvl2pPr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9pPr>
    </p:titleStyle>
    <p:bodyStyle>
      <a:lvl1pPr marL="0" marR="0" indent="0" algn="l" defTabSz="457200" rtl="0" eaLnBrk="1" fontAlgn="base" latinLnBrk="0" hangingPunct="1">
        <a:lnSpc>
          <a:spcPct val="120000"/>
        </a:lnSpc>
        <a:spcBef>
          <a:spcPct val="20000"/>
        </a:spcBef>
        <a:spcAft>
          <a:spcPct val="0"/>
        </a:spcAft>
        <a:buClrTx/>
        <a:buSzTx/>
        <a:buFont typeface="Arial" charset="0"/>
        <a:buNone/>
        <a:tabLst>
          <a:tab pos="0" algn="l"/>
        </a:tabLst>
        <a:defRPr sz="2600" kern="1200" baseline="0">
          <a:solidFill>
            <a:srgbClr val="1E1C43"/>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defRPr sz="2800" kern="1200">
          <a:solidFill>
            <a:srgbClr val="FFFFFF"/>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defRPr sz="2400" kern="1200">
          <a:solidFill>
            <a:srgbClr val="FFFFFF"/>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defRPr sz="2000" kern="1200">
          <a:solidFill>
            <a:srgbClr val="FFFFFF"/>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defRPr sz="2000" kern="1200">
          <a:solidFill>
            <a:srgbClr val="FFFFFF"/>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11200" y="1939179"/>
            <a:ext cx="9528175" cy="1430241"/>
          </a:xfrm>
        </p:spPr>
        <p:txBody>
          <a:bodyPr/>
          <a:lstStyle/>
          <a:p>
            <a:r>
              <a:rPr lang="en-GB" sz="3600" noProof="0" dirty="0"/>
              <a:t>PSYCHOLOGICAL AND EDUCATIONAL</a:t>
            </a:r>
            <a:r>
              <a:rPr lang="en-GB" sz="3600" baseline="0" noProof="0" dirty="0"/>
              <a:t> </a:t>
            </a:r>
            <a:r>
              <a:rPr lang="en-GB" sz="3600" noProof="0" dirty="0"/>
              <a:t>PARTNERSHIP TO PROMOTE INCLUSION AND</a:t>
            </a:r>
            <a:r>
              <a:rPr lang="en-GB" sz="3600" baseline="0" noProof="0" dirty="0"/>
              <a:t> </a:t>
            </a:r>
            <a:r>
              <a:rPr lang="en-GB" sz="3600" noProof="0" dirty="0"/>
              <a:t>WELL-BEING AT SCHOOL</a:t>
            </a:r>
          </a:p>
        </p:txBody>
      </p:sp>
      <p:sp>
        <p:nvSpPr>
          <p:cNvPr id="6" name="Subtitle 5"/>
          <p:cNvSpPr>
            <a:spLocks noGrp="1"/>
          </p:cNvSpPr>
          <p:nvPr>
            <p:ph type="subTitle" idx="1"/>
          </p:nvPr>
        </p:nvSpPr>
        <p:spPr>
          <a:xfrm>
            <a:off x="795714" y="3766391"/>
            <a:ext cx="10537071" cy="1747732"/>
          </a:xfrm>
        </p:spPr>
        <p:txBody>
          <a:bodyPr/>
          <a:lstStyle/>
          <a:p>
            <a:r>
              <a:rPr lang="en-GB" noProof="0" dirty="0"/>
              <a:t>Rosa Maria Martino</a:t>
            </a:r>
          </a:p>
          <a:p>
            <a:r>
              <a:rPr lang="en-GB" i="0" noProof="0" dirty="0"/>
              <a:t>School psychologist and psychotherapist</a:t>
            </a:r>
          </a:p>
          <a:p>
            <a:r>
              <a:rPr lang="en-GB" i="0" noProof="0" dirty="0"/>
              <a:t>Rome, 28-29-30 November 2016</a:t>
            </a:r>
          </a:p>
        </p:txBody>
      </p:sp>
      <p:pic>
        <p:nvPicPr>
          <p:cNvPr id="5" name="Picture 4" descr="Raising the Achievement of all Learners in Inclusive Education project logo"/>
          <p:cNvPicPr>
            <a:picLocks noChangeAspect="1"/>
          </p:cNvPicPr>
          <p:nvPr/>
        </p:nvPicPr>
        <p:blipFill>
          <a:blip r:embed="rId3"/>
          <a:stretch>
            <a:fillRect/>
          </a:stretch>
        </p:blipFill>
        <p:spPr>
          <a:xfrm>
            <a:off x="482702" y="50801"/>
            <a:ext cx="4317898" cy="1295400"/>
          </a:xfrm>
          <a:prstGeom prst="rect">
            <a:avLst/>
          </a:prstGeom>
        </p:spPr>
      </p:pic>
      <p:pic>
        <p:nvPicPr>
          <p:cNvPr id="4" name="Picture Placeholder 3" descr="Emilio Sereni logo"/>
          <p:cNvPicPr>
            <a:picLocks noGrp="1" noChangeAspect="1"/>
          </p:cNvPicPr>
          <p:nvPr>
            <p:ph type="pic" sz="quarter" idx="10"/>
          </p:nvPr>
        </p:nvPicPr>
        <p:blipFill>
          <a:blip r:embed="rId4"/>
          <a:stretch>
            <a:fillRect/>
          </a:stretch>
        </p:blipFill>
        <p:spPr>
          <a:xfrm>
            <a:off x="10320552" y="117378"/>
            <a:ext cx="1636497" cy="1194643"/>
          </a:xfrm>
        </p:spPr>
      </p:pic>
    </p:spTree>
    <p:extLst>
      <p:ext uri="{BB962C8B-B14F-4D97-AF65-F5344CB8AC3E}">
        <p14:creationId xmlns:p14="http://schemas.microsoft.com/office/powerpoint/2010/main" val="3297847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16" y="576087"/>
            <a:ext cx="11493992" cy="604741"/>
          </a:xfrm>
        </p:spPr>
        <p:txBody>
          <a:bodyPr/>
          <a:lstStyle/>
          <a:p>
            <a:r>
              <a:rPr lang="en-GB" noProof="0" dirty="0"/>
              <a:t>Three different dimensions</a:t>
            </a:r>
          </a:p>
        </p:txBody>
      </p:sp>
      <p:sp>
        <p:nvSpPr>
          <p:cNvPr id="3" name="Content Placeholder 2"/>
          <p:cNvSpPr>
            <a:spLocks noGrp="1"/>
          </p:cNvSpPr>
          <p:nvPr>
            <p:ph idx="1"/>
          </p:nvPr>
        </p:nvSpPr>
        <p:spPr/>
        <p:txBody>
          <a:bodyPr/>
          <a:lstStyle/>
          <a:p>
            <a:pPr>
              <a:spcBef>
                <a:spcPts val="1800"/>
              </a:spcBef>
              <a:spcAft>
                <a:spcPts val="1800"/>
              </a:spcAft>
            </a:pPr>
            <a:r>
              <a:rPr lang="en-GB" noProof="0" dirty="0"/>
              <a:t>In a SHARED LEADERSHIP APPROACH that aims to strengthen the motivation and </a:t>
            </a:r>
          </a:p>
          <a:p>
            <a:pPr marL="457200" indent="-457200">
              <a:spcBef>
                <a:spcPts val="1800"/>
              </a:spcBef>
              <a:spcAft>
                <a:spcPts val="1800"/>
              </a:spcAft>
              <a:buFont typeface="Arial" panose="020B0604020202020204" pitchFamily="34" charset="0"/>
              <a:buChar char="•"/>
            </a:pPr>
            <a:r>
              <a:rPr lang="en-GB" noProof="0" dirty="0"/>
              <a:t>create an atmosphere of positive interdependence </a:t>
            </a:r>
          </a:p>
          <a:p>
            <a:pPr marL="457200" indent="-457200">
              <a:spcBef>
                <a:spcPts val="1800"/>
              </a:spcBef>
              <a:spcAft>
                <a:spcPts val="1800"/>
              </a:spcAft>
              <a:buFont typeface="Arial" panose="020B0604020202020204" pitchFamily="34" charset="0"/>
              <a:buChar char="•"/>
            </a:pPr>
            <a:r>
              <a:rPr lang="en-GB" noProof="0" dirty="0"/>
              <a:t>in a context that applies democracy as a value and as a method.</a:t>
            </a:r>
          </a:p>
        </p:txBody>
      </p:sp>
    </p:spTree>
    <p:extLst>
      <p:ext uri="{BB962C8B-B14F-4D97-AF65-F5344CB8AC3E}">
        <p14:creationId xmlns:p14="http://schemas.microsoft.com/office/powerpoint/2010/main" val="2071082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The possible answers</a:t>
            </a:r>
          </a:p>
        </p:txBody>
      </p:sp>
      <p:sp>
        <p:nvSpPr>
          <p:cNvPr id="3" name="Content Placeholder 2"/>
          <p:cNvSpPr>
            <a:spLocks noGrp="1"/>
          </p:cNvSpPr>
          <p:nvPr>
            <p:ph idx="1"/>
          </p:nvPr>
        </p:nvSpPr>
        <p:spPr>
          <a:xfrm>
            <a:off x="467127" y="1576696"/>
            <a:ext cx="10848573" cy="4752501"/>
          </a:xfrm>
        </p:spPr>
        <p:txBody>
          <a:bodyPr/>
          <a:lstStyle/>
          <a:p>
            <a:r>
              <a:rPr lang="en-GB" b="1" noProof="0" dirty="0"/>
              <a:t>CONTEXTS</a:t>
            </a:r>
          </a:p>
          <a:p>
            <a:r>
              <a:rPr lang="en-GB" b="1" noProof="0" dirty="0"/>
              <a:t>Class / Didactic: </a:t>
            </a:r>
            <a:r>
              <a:rPr lang="en-GB" noProof="0" dirty="0"/>
              <a:t>Cooperative Learning, Peer Tutoring, Learning by doing</a:t>
            </a:r>
          </a:p>
          <a:p>
            <a:r>
              <a:rPr lang="en-GB" b="1" noProof="0" dirty="0"/>
              <a:t>School  / Organisation: </a:t>
            </a:r>
            <a:r>
              <a:rPr lang="en-GB" noProof="0" dirty="0"/>
              <a:t>Distributed Leadership, Department (inclusion and others), the Operative Working Group on Disability</a:t>
            </a:r>
          </a:p>
          <a:p>
            <a:r>
              <a:rPr lang="en-GB" noProof="0" dirty="0"/>
              <a:t>(GLHO), the Working Group for Inclusion (GLI)</a:t>
            </a:r>
          </a:p>
          <a:p>
            <a:r>
              <a:rPr lang="en-GB" b="1" noProof="0" dirty="0"/>
              <a:t>Family / Co-responsibility</a:t>
            </a:r>
            <a:r>
              <a:rPr lang="en-GB" noProof="0" dirty="0"/>
              <a:t>: Family involvement</a:t>
            </a:r>
          </a:p>
          <a:p>
            <a:r>
              <a:rPr lang="en-GB" b="1" noProof="0" dirty="0"/>
              <a:t>Community</a:t>
            </a:r>
            <a:r>
              <a:rPr lang="en-GB" noProof="0" dirty="0"/>
              <a:t>: School-work alternation</a:t>
            </a:r>
          </a:p>
        </p:txBody>
      </p:sp>
    </p:spTree>
    <p:extLst>
      <p:ext uri="{BB962C8B-B14F-4D97-AF65-F5344CB8AC3E}">
        <p14:creationId xmlns:p14="http://schemas.microsoft.com/office/powerpoint/2010/main" val="4151631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noProof="0" dirty="0"/>
              <a:t>Answers: the quality of life</a:t>
            </a:r>
          </a:p>
        </p:txBody>
      </p:sp>
      <p:sp>
        <p:nvSpPr>
          <p:cNvPr id="3" name="Content Placeholder 2"/>
          <p:cNvSpPr>
            <a:spLocks noGrp="1"/>
          </p:cNvSpPr>
          <p:nvPr>
            <p:ph idx="1"/>
          </p:nvPr>
        </p:nvSpPr>
        <p:spPr/>
        <p:txBody>
          <a:bodyPr/>
          <a:lstStyle/>
          <a:p>
            <a:r>
              <a:rPr lang="en-GB" noProof="0" dirty="0"/>
              <a:t>Psycho-educational and social partnership with a deep attention on relationships between </a:t>
            </a:r>
          </a:p>
          <a:p>
            <a:pPr marL="457200" indent="-457200">
              <a:buFont typeface="Arial" panose="020B0604020202020204" pitchFamily="34" charset="0"/>
              <a:buChar char="•"/>
            </a:pPr>
            <a:r>
              <a:rPr lang="en-GB" noProof="0" dirty="0"/>
              <a:t>COMMUNITY </a:t>
            </a:r>
          </a:p>
          <a:p>
            <a:pPr marL="457200" indent="-457200">
              <a:buFont typeface="Arial" panose="020B0604020202020204" pitchFamily="34" charset="0"/>
              <a:buChar char="•"/>
            </a:pPr>
            <a:r>
              <a:rPr lang="en-GB" noProof="0" dirty="0"/>
              <a:t>LEADERSHIP </a:t>
            </a:r>
          </a:p>
          <a:p>
            <a:pPr marL="457200" indent="-457200">
              <a:buFont typeface="Arial" panose="020B0604020202020204" pitchFamily="34" charset="0"/>
              <a:buChar char="•"/>
            </a:pPr>
            <a:r>
              <a:rPr lang="en-GB" noProof="0" dirty="0"/>
              <a:t>TEACHING - LEARNING PROCESS</a:t>
            </a:r>
          </a:p>
          <a:p>
            <a:pPr>
              <a:spcBef>
                <a:spcPts val="2400"/>
              </a:spcBef>
            </a:pPr>
            <a:r>
              <a:rPr lang="en-GB" b="1" noProof="0" dirty="0"/>
              <a:t>STAFF = Naturally distributed leadership, mutual responsibility</a:t>
            </a:r>
            <a:endParaRPr lang="en-GB" noProof="0" dirty="0"/>
          </a:p>
        </p:txBody>
      </p:sp>
    </p:spTree>
    <p:extLst>
      <p:ext uri="{BB962C8B-B14F-4D97-AF65-F5344CB8AC3E}">
        <p14:creationId xmlns:p14="http://schemas.microsoft.com/office/powerpoint/2010/main" val="640433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The quality of life</a:t>
            </a:r>
          </a:p>
        </p:txBody>
      </p:sp>
      <p:sp>
        <p:nvSpPr>
          <p:cNvPr id="3" name="Content Placeholder 2"/>
          <p:cNvSpPr>
            <a:spLocks noGrp="1"/>
          </p:cNvSpPr>
          <p:nvPr>
            <p:ph idx="1"/>
          </p:nvPr>
        </p:nvSpPr>
        <p:spPr/>
        <p:txBody>
          <a:bodyPr/>
          <a:lstStyle/>
          <a:p>
            <a:r>
              <a:rPr lang="en-GB" noProof="0" dirty="0"/>
              <a:t>Through this perspective:</a:t>
            </a:r>
          </a:p>
          <a:p>
            <a:pPr marL="457200" indent="-457200">
              <a:buFont typeface="Arial" panose="020B0604020202020204" pitchFamily="34" charset="0"/>
              <a:buChar char="•"/>
            </a:pPr>
            <a:r>
              <a:rPr lang="en-GB" noProof="0" dirty="0"/>
              <a:t>Students</a:t>
            </a:r>
          </a:p>
          <a:p>
            <a:pPr marL="457200" indent="-457200">
              <a:buFont typeface="Arial" panose="020B0604020202020204" pitchFamily="34" charset="0"/>
              <a:buChar char="•"/>
            </a:pPr>
            <a:r>
              <a:rPr lang="en-GB" noProof="0" dirty="0"/>
              <a:t>Parents</a:t>
            </a:r>
          </a:p>
          <a:p>
            <a:pPr marL="457200" indent="-457200">
              <a:buFont typeface="Arial" panose="020B0604020202020204" pitchFamily="34" charset="0"/>
              <a:buChar char="•"/>
            </a:pPr>
            <a:r>
              <a:rPr lang="en-GB" noProof="0" dirty="0"/>
              <a:t>Educational operators inside/outside the school</a:t>
            </a:r>
          </a:p>
          <a:p>
            <a:pPr marL="457200" indent="-457200">
              <a:buFont typeface="Arial" panose="020B0604020202020204" pitchFamily="34" charset="0"/>
              <a:buChar char="•"/>
            </a:pPr>
            <a:r>
              <a:rPr lang="en-GB" noProof="0" dirty="0"/>
              <a:t>Headmaster</a:t>
            </a:r>
          </a:p>
          <a:p>
            <a:r>
              <a:rPr lang="en-GB" noProof="0" dirty="0"/>
              <a:t>Feel ACCEPTED, APPRECIATED, RESPECTED, ESTEEMED</a:t>
            </a:r>
          </a:p>
          <a:p>
            <a:r>
              <a:rPr lang="en-GB" b="1" noProof="0" dirty="0"/>
              <a:t>DEMOCRACY </a:t>
            </a:r>
            <a:r>
              <a:rPr lang="en-GB" noProof="0" dirty="0"/>
              <a:t>is proposed as a VALUE and is perceived as a METHOD!</a:t>
            </a:r>
          </a:p>
        </p:txBody>
      </p:sp>
    </p:spTree>
    <p:extLst>
      <p:ext uri="{BB962C8B-B14F-4D97-AF65-F5344CB8AC3E}">
        <p14:creationId xmlns:p14="http://schemas.microsoft.com/office/powerpoint/2010/main" val="2973246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16" y="52958"/>
            <a:ext cx="11493992" cy="1430241"/>
          </a:xfrm>
        </p:spPr>
        <p:txBody>
          <a:bodyPr/>
          <a:lstStyle/>
          <a:p>
            <a:r>
              <a:rPr lang="en-GB" noProof="0" dirty="0"/>
              <a:t>The quality of life at school (1)</a:t>
            </a:r>
          </a:p>
        </p:txBody>
      </p:sp>
      <p:sp>
        <p:nvSpPr>
          <p:cNvPr id="3" name="Content Placeholder 2"/>
          <p:cNvSpPr>
            <a:spLocks noGrp="1"/>
          </p:cNvSpPr>
          <p:nvPr>
            <p:ph idx="1"/>
          </p:nvPr>
        </p:nvSpPr>
        <p:spPr>
          <a:xfrm>
            <a:off x="350915" y="2058348"/>
            <a:ext cx="11493993" cy="4777901"/>
          </a:xfrm>
        </p:spPr>
        <p:txBody>
          <a:bodyPr/>
          <a:lstStyle/>
          <a:p>
            <a:pPr marL="457200" indent="-457200">
              <a:buFont typeface="Arial" panose="020B0604020202020204" pitchFamily="34" charset="0"/>
              <a:buChar char="•"/>
            </a:pPr>
            <a:r>
              <a:rPr lang="en-GB" noProof="0" dirty="0"/>
              <a:t>Such an approach, centred on health, focuses on the potential of each and starting from the INDIVIDUAL strengths, aims to promote the well-being and the quality of life through the creation of a </a:t>
            </a:r>
            <a:r>
              <a:rPr lang="en-GB" b="1" noProof="0" dirty="0"/>
              <a:t>COMMON LANGUAGE</a:t>
            </a:r>
            <a:endParaRPr lang="en-GB" noProof="0" dirty="0"/>
          </a:p>
        </p:txBody>
      </p:sp>
    </p:spTree>
    <p:extLst>
      <p:ext uri="{BB962C8B-B14F-4D97-AF65-F5344CB8AC3E}">
        <p14:creationId xmlns:p14="http://schemas.microsoft.com/office/powerpoint/2010/main" val="3837023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The quality of life at school (2)</a:t>
            </a:r>
          </a:p>
        </p:txBody>
      </p:sp>
      <p:sp>
        <p:nvSpPr>
          <p:cNvPr id="3" name="Content Placeholder 2"/>
          <p:cNvSpPr>
            <a:spLocks noGrp="1"/>
          </p:cNvSpPr>
          <p:nvPr>
            <p:ph idx="1"/>
          </p:nvPr>
        </p:nvSpPr>
        <p:spPr>
          <a:xfrm>
            <a:off x="350915" y="1676401"/>
            <a:ext cx="11493993" cy="3365500"/>
          </a:xfrm>
        </p:spPr>
        <p:txBody>
          <a:bodyPr/>
          <a:lstStyle/>
          <a:p>
            <a:pPr marL="457200" indent="-457200">
              <a:buFont typeface="Arial" panose="020B0604020202020204" pitchFamily="34" charset="0"/>
              <a:buChar char="•"/>
            </a:pPr>
            <a:r>
              <a:rPr lang="en-GB" noProof="0" dirty="0"/>
              <a:t>OUR AIM IS TO SPREAD A COMMON LANGUAGE THROUGH “GOOD PRACTICES” AND “CORRECT BEHAVIOUR” for the well-being at school AND FULL INVOLVEMENT OF ALL</a:t>
            </a:r>
          </a:p>
          <a:p>
            <a:pPr marL="457200" indent="-457200">
              <a:buFont typeface="Arial" panose="020B0604020202020204" pitchFamily="34" charset="0"/>
              <a:buChar char="•"/>
            </a:pPr>
            <a:r>
              <a:rPr lang="en-GB" b="1" noProof="0" dirty="0"/>
              <a:t>THE SCHOOL HEADMASTER</a:t>
            </a:r>
            <a:r>
              <a:rPr lang="en-GB" noProof="0" dirty="0"/>
              <a:t>, as a legal representative of the school, IS A SUPERVISOR AND A COACH focused on recruiting, hiring, developing, Evaluating THE WHOLE SCHOLASTIC COMMUNITY</a:t>
            </a:r>
          </a:p>
        </p:txBody>
      </p:sp>
    </p:spTree>
    <p:extLst>
      <p:ext uri="{BB962C8B-B14F-4D97-AF65-F5344CB8AC3E}">
        <p14:creationId xmlns:p14="http://schemas.microsoft.com/office/powerpoint/2010/main" val="712261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Leadership for learning</a:t>
            </a:r>
          </a:p>
        </p:txBody>
      </p:sp>
      <p:sp>
        <p:nvSpPr>
          <p:cNvPr id="3" name="Content Placeholder 2"/>
          <p:cNvSpPr>
            <a:spLocks noGrp="1"/>
          </p:cNvSpPr>
          <p:nvPr>
            <p:ph idx="1"/>
          </p:nvPr>
        </p:nvSpPr>
        <p:spPr>
          <a:xfrm>
            <a:off x="228600" y="1963098"/>
            <a:ext cx="10803508" cy="4777901"/>
          </a:xfrm>
        </p:spPr>
        <p:txBody>
          <a:bodyPr/>
          <a:lstStyle/>
          <a:p>
            <a:pPr algn="ctr"/>
            <a:r>
              <a:rPr lang="en-GB" b="1" noProof="0" dirty="0"/>
              <a:t>Instructional Leadership + Transformational Leadership</a:t>
            </a:r>
          </a:p>
          <a:p>
            <a:pPr algn="ctr">
              <a:spcBef>
                <a:spcPts val="8400"/>
              </a:spcBef>
            </a:pPr>
            <a:r>
              <a:rPr lang="en-GB" b="1" noProof="0" dirty="0"/>
              <a:t>LEADERSHIP FOR LEARNING </a:t>
            </a:r>
          </a:p>
          <a:p>
            <a:pPr algn="ctr"/>
            <a:r>
              <a:rPr lang="en-GB" sz="2400" noProof="0" dirty="0"/>
              <a:t>(Hallinger, 2011; Leithwood, Harris, Hopking, 2008)</a:t>
            </a:r>
          </a:p>
        </p:txBody>
      </p:sp>
      <p:sp>
        <p:nvSpPr>
          <p:cNvPr id="4" name="Down Arrow 3" descr="Arrow pointing down from Instructional Leadership + Transformational Leadership to Leadership for Learning"/>
          <p:cNvSpPr/>
          <p:nvPr/>
        </p:nvSpPr>
        <p:spPr>
          <a:xfrm>
            <a:off x="5084254" y="2743200"/>
            <a:ext cx="546100" cy="8255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722673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Inclusive school</a:t>
            </a:r>
          </a:p>
        </p:txBody>
      </p:sp>
      <p:sp>
        <p:nvSpPr>
          <p:cNvPr id="3" name="Content Placeholder 2"/>
          <p:cNvSpPr>
            <a:spLocks noGrp="1"/>
          </p:cNvSpPr>
          <p:nvPr>
            <p:ph idx="1"/>
          </p:nvPr>
        </p:nvSpPr>
        <p:spPr>
          <a:xfrm>
            <a:off x="262015" y="1409700"/>
            <a:ext cx="11493993" cy="4777901"/>
          </a:xfrm>
        </p:spPr>
        <p:txBody>
          <a:bodyPr/>
          <a:lstStyle/>
          <a:p>
            <a:pPr marL="457200" indent="-457200">
              <a:buFont typeface="Arial" panose="020B0604020202020204" pitchFamily="34" charset="0"/>
              <a:buChar char="•"/>
            </a:pPr>
            <a:r>
              <a:rPr lang="en-GB" noProof="0" dirty="0"/>
              <a:t>Instructional leadership is learning focused, learning for both students and adults, and learning which is measured by IMPROVEMENT in instruction for all students, INSIGHT MOTIVATION for the workforce and BETTER QUALITY of SCHOLASTIC LIFE.</a:t>
            </a:r>
          </a:p>
          <a:p>
            <a:pPr marL="457200" indent="-457200">
              <a:buFont typeface="Arial" panose="020B0604020202020204" pitchFamily="34" charset="0"/>
              <a:buChar char="•"/>
            </a:pPr>
            <a:r>
              <a:rPr lang="en-GB" noProof="0" dirty="0"/>
              <a:t>A culture of PUBLIC PRACTICE and REFLECTIVE PRACTICE is essential for effective instructional leadership and the improvement of instructional practice.</a:t>
            </a:r>
          </a:p>
          <a:p>
            <a:pPr marL="457200" indent="-457200">
              <a:buFont typeface="Arial" panose="020B0604020202020204" pitchFamily="34" charset="0"/>
              <a:buChar char="•"/>
            </a:pPr>
            <a:r>
              <a:rPr lang="en-GB" noProof="0" dirty="0"/>
              <a:t>Instructional leadership addresses the cultural, linguistic, socio-economic and learning diversity in the school community.</a:t>
            </a:r>
          </a:p>
        </p:txBody>
      </p:sp>
    </p:spTree>
    <p:extLst>
      <p:ext uri="{BB962C8B-B14F-4D97-AF65-F5344CB8AC3E}">
        <p14:creationId xmlns:p14="http://schemas.microsoft.com/office/powerpoint/2010/main" val="3805148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A new approach focused on well-being</a:t>
            </a:r>
          </a:p>
        </p:txBody>
      </p:sp>
      <p:sp>
        <p:nvSpPr>
          <p:cNvPr id="3" name="Content Placeholder 2"/>
          <p:cNvSpPr>
            <a:spLocks noGrp="1"/>
          </p:cNvSpPr>
          <p:nvPr>
            <p:ph idx="1"/>
          </p:nvPr>
        </p:nvSpPr>
        <p:spPr>
          <a:xfrm>
            <a:off x="363615" y="1394299"/>
            <a:ext cx="11493993" cy="5222401"/>
          </a:xfrm>
        </p:spPr>
        <p:txBody>
          <a:bodyPr/>
          <a:lstStyle/>
          <a:p>
            <a:pPr marL="342900" indent="-342900">
              <a:buFont typeface="Arial" panose="020B0604020202020204" pitchFamily="34" charset="0"/>
              <a:buChar char="•"/>
            </a:pPr>
            <a:r>
              <a:rPr lang="en-GB" sz="2400" noProof="0" dirty="0"/>
              <a:t>A biopsychosocial model to promote prevention and wealth focused on Roger's view of the fully functioning person and on ICF Model</a:t>
            </a:r>
          </a:p>
          <a:p>
            <a:pPr marL="342900" indent="-342900">
              <a:buFont typeface="Arial" panose="020B0604020202020204" pitchFamily="34" charset="0"/>
              <a:buChar char="•"/>
            </a:pPr>
            <a:r>
              <a:rPr lang="en-GB" sz="2400" b="1" noProof="0" dirty="0"/>
              <a:t>The six key dimensions of psychological well-being </a:t>
            </a:r>
            <a:r>
              <a:rPr lang="en-GB" sz="2400" noProof="0" dirty="0"/>
              <a:t>(RYFF, 1966)</a:t>
            </a:r>
          </a:p>
          <a:p>
            <a:pPr marL="1200150" lvl="1" indent="-457200">
              <a:buFont typeface="+mj-lt"/>
              <a:buAutoNum type="arabicPeriod"/>
            </a:pPr>
            <a:r>
              <a:rPr lang="en-GB" sz="2400" noProof="0" dirty="0"/>
              <a:t>Autonomy</a:t>
            </a:r>
          </a:p>
          <a:p>
            <a:pPr marL="1200150" lvl="1" indent="-457200">
              <a:buFont typeface="+mj-lt"/>
              <a:buAutoNum type="arabicPeriod"/>
            </a:pPr>
            <a:r>
              <a:rPr lang="en-GB" sz="2400" noProof="0" dirty="0"/>
              <a:t>Environmental mastery</a:t>
            </a:r>
          </a:p>
          <a:p>
            <a:pPr marL="1200150" lvl="1" indent="-457200">
              <a:buFont typeface="+mj-lt"/>
              <a:buAutoNum type="arabicPeriod"/>
            </a:pPr>
            <a:r>
              <a:rPr lang="en-GB" sz="2400" noProof="0" dirty="0"/>
              <a:t>Personal growth</a:t>
            </a:r>
          </a:p>
          <a:p>
            <a:pPr marL="1200150" lvl="1" indent="-457200">
              <a:buFont typeface="+mj-lt"/>
              <a:buAutoNum type="arabicPeriod"/>
            </a:pPr>
            <a:r>
              <a:rPr lang="en-GB" sz="2400" noProof="0" dirty="0"/>
              <a:t>Positive relationships</a:t>
            </a:r>
          </a:p>
          <a:p>
            <a:pPr marL="1200150" lvl="1" indent="-457200">
              <a:buFont typeface="+mj-lt"/>
              <a:buAutoNum type="arabicPeriod"/>
            </a:pPr>
            <a:r>
              <a:rPr lang="en-GB" sz="2400" noProof="0" dirty="0"/>
              <a:t>Self-acceptance</a:t>
            </a:r>
          </a:p>
          <a:p>
            <a:pPr marL="1200150" lvl="1" indent="-457200">
              <a:buFont typeface="+mj-lt"/>
              <a:buAutoNum type="arabicPeriod"/>
            </a:pPr>
            <a:r>
              <a:rPr lang="en-GB" sz="2400" noProof="0" dirty="0"/>
              <a:t>Purpose in life</a:t>
            </a:r>
          </a:p>
        </p:txBody>
      </p:sp>
    </p:spTree>
    <p:extLst>
      <p:ext uri="{BB962C8B-B14F-4D97-AF65-F5344CB8AC3E}">
        <p14:creationId xmlns:p14="http://schemas.microsoft.com/office/powerpoint/2010/main" val="3414225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16" y="2627409"/>
            <a:ext cx="11493992" cy="1430241"/>
          </a:xfrm>
        </p:spPr>
        <p:txBody>
          <a:bodyPr/>
          <a:lstStyle/>
          <a:p>
            <a:pPr algn="ctr"/>
            <a:r>
              <a:rPr lang="en-GB" sz="3600" b="1" i="0" noProof="0" dirty="0"/>
              <a:t>Thanks for your attention</a:t>
            </a:r>
            <a:endParaRPr lang="en-GB" i="0" noProof="0" dirty="0"/>
          </a:p>
        </p:txBody>
      </p:sp>
    </p:spTree>
    <p:extLst>
      <p:ext uri="{BB962C8B-B14F-4D97-AF65-F5344CB8AC3E}">
        <p14:creationId xmlns:p14="http://schemas.microsoft.com/office/powerpoint/2010/main" val="546998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376316" y="58640"/>
            <a:ext cx="11493992" cy="1325660"/>
          </a:xfrm>
        </p:spPr>
        <p:txBody>
          <a:bodyPr/>
          <a:lstStyle/>
          <a:p>
            <a:r>
              <a:rPr lang="en-GB" noProof="0" dirty="0"/>
              <a:t>The essential function of the school (1)</a:t>
            </a:r>
          </a:p>
        </p:txBody>
      </p:sp>
      <p:sp>
        <p:nvSpPr>
          <p:cNvPr id="3" name="Content Placeholder 2"/>
          <p:cNvSpPr>
            <a:spLocks noGrp="1"/>
          </p:cNvSpPr>
          <p:nvPr>
            <p:ph idx="1"/>
          </p:nvPr>
        </p:nvSpPr>
        <p:spPr>
          <a:xfrm>
            <a:off x="363616" y="1835817"/>
            <a:ext cx="11493993" cy="4298283"/>
          </a:xfrm>
        </p:spPr>
        <p:txBody>
          <a:bodyPr/>
          <a:lstStyle/>
          <a:p>
            <a:pPr marL="457200" indent="-457200">
              <a:spcBef>
                <a:spcPts val="1200"/>
              </a:spcBef>
              <a:spcAft>
                <a:spcPts val="1200"/>
              </a:spcAft>
              <a:buFont typeface="Arial" panose="020B0604020202020204" pitchFamily="34" charset="0"/>
              <a:buChar char="•"/>
            </a:pPr>
            <a:r>
              <a:rPr lang="en-GB" noProof="0" dirty="0"/>
              <a:t>In an ideal school, to include means: to create an educational system capable of ensuring the right to education for all.</a:t>
            </a:r>
          </a:p>
          <a:p>
            <a:pPr marL="457200" indent="-457200">
              <a:spcBef>
                <a:spcPts val="1200"/>
              </a:spcBef>
              <a:spcAft>
                <a:spcPts val="1200"/>
              </a:spcAft>
              <a:buFont typeface="Arial" panose="020B0604020202020204" pitchFamily="34" charset="0"/>
              <a:buChar char="•"/>
            </a:pPr>
            <a:r>
              <a:rPr lang="en-GB" noProof="0" dirty="0"/>
              <a:t>Educational system should be based on this inclusive approach to meet </a:t>
            </a:r>
            <a:r>
              <a:rPr lang="en-GB" b="1" noProof="0" dirty="0"/>
              <a:t>every kind of educational need.</a:t>
            </a:r>
            <a:endParaRPr lang="en-GB" noProof="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216" y="449358"/>
            <a:ext cx="11493992" cy="604741"/>
          </a:xfrm>
        </p:spPr>
        <p:txBody>
          <a:bodyPr/>
          <a:lstStyle/>
          <a:p>
            <a:r>
              <a:rPr lang="en-GB" noProof="0" dirty="0"/>
              <a:t>The essential function of the school (2)</a:t>
            </a:r>
          </a:p>
        </p:txBody>
      </p:sp>
      <p:sp>
        <p:nvSpPr>
          <p:cNvPr id="3" name="Content Placeholder 2"/>
          <p:cNvSpPr>
            <a:spLocks noGrp="1"/>
          </p:cNvSpPr>
          <p:nvPr>
            <p:ph idx="1"/>
          </p:nvPr>
        </p:nvSpPr>
        <p:spPr/>
        <p:txBody>
          <a:bodyPr/>
          <a:lstStyle/>
          <a:p>
            <a:pPr>
              <a:spcBef>
                <a:spcPts val="1800"/>
              </a:spcBef>
              <a:spcAft>
                <a:spcPts val="1200"/>
              </a:spcAft>
            </a:pPr>
            <a:r>
              <a:rPr lang="en-GB" noProof="0" dirty="0"/>
              <a:t>How to make the “real” “ideal”?</a:t>
            </a:r>
          </a:p>
          <a:p>
            <a:pPr>
              <a:spcBef>
                <a:spcPts val="1800"/>
              </a:spcBef>
              <a:spcAft>
                <a:spcPts val="1200"/>
              </a:spcAft>
            </a:pPr>
            <a:r>
              <a:rPr lang="en-GB" noProof="0" dirty="0"/>
              <a:t>• Analysing the specific problem</a:t>
            </a:r>
          </a:p>
          <a:p>
            <a:pPr>
              <a:spcBef>
                <a:spcPts val="1800"/>
              </a:spcBef>
              <a:spcAft>
                <a:spcPts val="1200"/>
              </a:spcAft>
            </a:pPr>
            <a:r>
              <a:rPr lang="en-GB" noProof="0" dirty="0"/>
              <a:t>• Considering the specific situation</a:t>
            </a:r>
          </a:p>
          <a:p>
            <a:pPr>
              <a:spcBef>
                <a:spcPts val="1800"/>
              </a:spcBef>
              <a:spcAft>
                <a:spcPts val="1200"/>
              </a:spcAft>
            </a:pPr>
            <a:r>
              <a:rPr lang="en-GB" b="1" noProof="0" dirty="0"/>
              <a:t>SOLUTIONS </a:t>
            </a:r>
            <a:r>
              <a:rPr lang="en-GB" noProof="0" dirty="0"/>
              <a:t>will be provided based on its potential</a:t>
            </a:r>
          </a:p>
        </p:txBody>
      </p:sp>
    </p:spTree>
    <p:extLst>
      <p:ext uri="{BB962C8B-B14F-4D97-AF65-F5344CB8AC3E}">
        <p14:creationId xmlns:p14="http://schemas.microsoft.com/office/powerpoint/2010/main" val="1812378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16" y="201709"/>
            <a:ext cx="11493992" cy="1430241"/>
          </a:xfrm>
        </p:spPr>
        <p:txBody>
          <a:bodyPr/>
          <a:lstStyle/>
          <a:p>
            <a:r>
              <a:rPr lang="en-GB" noProof="0" dirty="0"/>
              <a:t>The environment (1)</a:t>
            </a:r>
          </a:p>
        </p:txBody>
      </p:sp>
      <p:sp>
        <p:nvSpPr>
          <p:cNvPr id="3" name="Content Placeholder 2"/>
          <p:cNvSpPr>
            <a:spLocks noGrp="1"/>
          </p:cNvSpPr>
          <p:nvPr>
            <p:ph idx="1"/>
          </p:nvPr>
        </p:nvSpPr>
        <p:spPr/>
        <p:txBody>
          <a:bodyPr/>
          <a:lstStyle/>
          <a:p>
            <a:r>
              <a:rPr lang="en-GB" noProof="0" dirty="0"/>
              <a:t>In a real context, this means an intervention which considers DIFFERENT SUBJECTS WITH DIFFERENT NEEDS AND REQUESTS:</a:t>
            </a:r>
          </a:p>
          <a:p>
            <a:pPr marL="457200" indent="-457200">
              <a:buFont typeface="Arial" panose="020B0604020202020204" pitchFamily="34" charset="0"/>
              <a:buChar char="•"/>
            </a:pPr>
            <a:r>
              <a:rPr lang="en-GB" noProof="0" dirty="0"/>
              <a:t>Students</a:t>
            </a:r>
          </a:p>
          <a:p>
            <a:pPr marL="457200" indent="-457200">
              <a:buFont typeface="Arial" panose="020B0604020202020204" pitchFamily="34" charset="0"/>
              <a:buChar char="•"/>
            </a:pPr>
            <a:r>
              <a:rPr lang="en-GB" noProof="0" dirty="0"/>
              <a:t>Families</a:t>
            </a:r>
          </a:p>
          <a:p>
            <a:pPr marL="457200" indent="-457200">
              <a:buFont typeface="Arial" panose="020B0604020202020204" pitchFamily="34" charset="0"/>
              <a:buChar char="•"/>
            </a:pPr>
            <a:r>
              <a:rPr lang="en-GB" noProof="0" dirty="0"/>
              <a:t>Teachers</a:t>
            </a:r>
          </a:p>
          <a:p>
            <a:pPr marL="457200" indent="-457200">
              <a:buFont typeface="Arial" panose="020B0604020202020204" pitchFamily="34" charset="0"/>
              <a:buChar char="•"/>
            </a:pPr>
            <a:r>
              <a:rPr lang="en-GB" noProof="0" dirty="0"/>
              <a:t>Headmaster</a:t>
            </a:r>
          </a:p>
          <a:p>
            <a:pPr marL="457200" indent="-457200">
              <a:buFont typeface="Arial" panose="020B0604020202020204" pitchFamily="34" charset="0"/>
              <a:buChar char="•"/>
            </a:pPr>
            <a:r>
              <a:rPr lang="en-GB" noProof="0" dirty="0"/>
              <a:t>Other School Professionals</a:t>
            </a:r>
          </a:p>
          <a:p>
            <a:pPr marL="457200" indent="-457200">
              <a:buFont typeface="Arial" panose="020B0604020202020204" pitchFamily="34" charset="0"/>
              <a:buChar char="•"/>
            </a:pPr>
            <a:r>
              <a:rPr lang="en-GB" noProof="0" dirty="0"/>
              <a:t>Extra Professionals</a:t>
            </a:r>
          </a:p>
        </p:txBody>
      </p:sp>
    </p:spTree>
    <p:extLst>
      <p:ext uri="{BB962C8B-B14F-4D97-AF65-F5344CB8AC3E}">
        <p14:creationId xmlns:p14="http://schemas.microsoft.com/office/powerpoint/2010/main" val="775002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16" y="52958"/>
            <a:ext cx="11493992" cy="1430241"/>
          </a:xfrm>
        </p:spPr>
        <p:txBody>
          <a:bodyPr/>
          <a:lstStyle/>
          <a:p>
            <a:r>
              <a:rPr lang="en-GB" noProof="0" dirty="0"/>
              <a:t>The analysis of the environment</a:t>
            </a:r>
          </a:p>
        </p:txBody>
      </p:sp>
      <p:sp>
        <p:nvSpPr>
          <p:cNvPr id="3" name="Content Placeholder 2"/>
          <p:cNvSpPr>
            <a:spLocks noGrp="1"/>
          </p:cNvSpPr>
          <p:nvPr>
            <p:ph idx="1"/>
          </p:nvPr>
        </p:nvSpPr>
        <p:spPr/>
        <p:txBody>
          <a:bodyPr/>
          <a:lstStyle/>
          <a:p>
            <a:r>
              <a:rPr lang="en-GB" noProof="0" dirty="0"/>
              <a:t>How to manage this complexity?</a:t>
            </a:r>
          </a:p>
          <a:p>
            <a:r>
              <a:rPr lang="en-GB" noProof="0" dirty="0"/>
              <a:t>Schools can manage it by building a </a:t>
            </a:r>
            <a:r>
              <a:rPr lang="en-GB" b="1" i="1" noProof="0" dirty="0"/>
              <a:t>FUNCTIONAL ORGANIZATION </a:t>
            </a:r>
            <a:r>
              <a:rPr lang="en-GB" noProof="0" dirty="0"/>
              <a:t>of each component of the system:</a:t>
            </a:r>
          </a:p>
          <a:p>
            <a:r>
              <a:rPr lang="en-GB" noProof="0" dirty="0"/>
              <a:t>• People (i.e. students, teachers,…)</a:t>
            </a:r>
          </a:p>
          <a:p>
            <a:r>
              <a:rPr lang="en-GB" noProof="0" dirty="0"/>
              <a:t>• Environment</a:t>
            </a:r>
          </a:p>
          <a:p>
            <a:r>
              <a:rPr lang="en-GB" noProof="0" dirty="0"/>
              <a:t>• Relationships</a:t>
            </a:r>
          </a:p>
        </p:txBody>
      </p:sp>
    </p:spTree>
    <p:extLst>
      <p:ext uri="{BB962C8B-B14F-4D97-AF65-F5344CB8AC3E}">
        <p14:creationId xmlns:p14="http://schemas.microsoft.com/office/powerpoint/2010/main" val="3633154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16" y="23909"/>
            <a:ext cx="11493992" cy="1430241"/>
          </a:xfrm>
        </p:spPr>
        <p:txBody>
          <a:bodyPr/>
          <a:lstStyle/>
          <a:p>
            <a:r>
              <a:rPr lang="en-GB" sz="4000" noProof="0" dirty="0"/>
              <a:t>The gap between the real school and the ideal school (1)</a:t>
            </a:r>
            <a:endParaRPr lang="en-GB" noProof="0" dirty="0"/>
          </a:p>
        </p:txBody>
      </p:sp>
      <p:sp>
        <p:nvSpPr>
          <p:cNvPr id="3" name="Content Placeholder 2"/>
          <p:cNvSpPr>
            <a:spLocks noGrp="1"/>
          </p:cNvSpPr>
          <p:nvPr>
            <p:ph idx="1"/>
          </p:nvPr>
        </p:nvSpPr>
        <p:spPr>
          <a:xfrm>
            <a:off x="363615" y="1739900"/>
            <a:ext cx="11493993" cy="4777901"/>
          </a:xfrm>
        </p:spPr>
        <p:txBody>
          <a:bodyPr/>
          <a:lstStyle/>
          <a:p>
            <a:r>
              <a:rPr lang="en-GB" noProof="0" dirty="0"/>
              <a:t>Considering our specific situation, complexity derives from:</a:t>
            </a:r>
          </a:p>
          <a:p>
            <a:r>
              <a:rPr lang="en-GB" noProof="0" dirty="0"/>
              <a:t>• High number of students with disabilities</a:t>
            </a:r>
          </a:p>
          <a:p>
            <a:r>
              <a:rPr lang="en-GB" noProof="0" dirty="0"/>
              <a:t>• High number of students with severe disabilities (Autism, mental</a:t>
            </a:r>
          </a:p>
          <a:p>
            <a:r>
              <a:rPr lang="en-GB" noProof="0" dirty="0"/>
              <a:t>diseases, genetic diseases, etc.)</a:t>
            </a:r>
          </a:p>
          <a:p>
            <a:r>
              <a:rPr lang="en-GB" noProof="0" dirty="0"/>
              <a:t>• High number of students with Specific Learning Disorders</a:t>
            </a:r>
          </a:p>
          <a:p>
            <a:r>
              <a:rPr lang="en-GB" noProof="0" dirty="0"/>
              <a:t>• High number of students with no certified disabilities</a:t>
            </a:r>
          </a:p>
        </p:txBody>
      </p:sp>
    </p:spTree>
    <p:extLst>
      <p:ext uri="{BB962C8B-B14F-4D97-AF65-F5344CB8AC3E}">
        <p14:creationId xmlns:p14="http://schemas.microsoft.com/office/powerpoint/2010/main" val="3565377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616" y="-105862"/>
            <a:ext cx="11493992" cy="1760441"/>
          </a:xfrm>
        </p:spPr>
        <p:txBody>
          <a:bodyPr/>
          <a:lstStyle/>
          <a:p>
            <a:r>
              <a:rPr lang="en-GB" sz="4000" noProof="0" dirty="0"/>
              <a:t>The gap between the real school and the ideal school (2)</a:t>
            </a:r>
            <a:endParaRPr lang="en-GB" noProof="0" dirty="0"/>
          </a:p>
        </p:txBody>
      </p:sp>
      <p:sp>
        <p:nvSpPr>
          <p:cNvPr id="3" name="Content Placeholder 2"/>
          <p:cNvSpPr>
            <a:spLocks noGrp="1"/>
          </p:cNvSpPr>
          <p:nvPr>
            <p:ph idx="1"/>
          </p:nvPr>
        </p:nvSpPr>
        <p:spPr/>
        <p:txBody>
          <a:bodyPr/>
          <a:lstStyle/>
          <a:p>
            <a:pPr>
              <a:spcBef>
                <a:spcPts val="1800"/>
              </a:spcBef>
              <a:spcAft>
                <a:spcPts val="1800"/>
              </a:spcAft>
            </a:pPr>
            <a:r>
              <a:rPr lang="en-GB" b="1" i="1" noProof="0" dirty="0"/>
              <a:t>HOW TO BALANCE THIS COMPLEXITY TO CREATE WELLBEING?</a:t>
            </a:r>
          </a:p>
          <a:p>
            <a:pPr>
              <a:spcBef>
                <a:spcPts val="1800"/>
              </a:spcBef>
              <a:spcAft>
                <a:spcPts val="1800"/>
              </a:spcAft>
            </a:pPr>
            <a:r>
              <a:rPr lang="en-GB" noProof="0" dirty="0"/>
              <a:t>It’s necessary to create psycho-educative and social partnerships</a:t>
            </a:r>
          </a:p>
          <a:p>
            <a:pPr>
              <a:lnSpc>
                <a:spcPct val="200000"/>
              </a:lnSpc>
              <a:spcBef>
                <a:spcPts val="6600"/>
              </a:spcBef>
              <a:spcAft>
                <a:spcPts val="1800"/>
              </a:spcAft>
            </a:pPr>
            <a:r>
              <a:rPr lang="en-GB" b="1" noProof="0" dirty="0"/>
              <a:t>And a common educative language</a:t>
            </a:r>
            <a:endParaRPr lang="en-GB" noProof="0" dirty="0"/>
          </a:p>
        </p:txBody>
      </p:sp>
      <p:sp>
        <p:nvSpPr>
          <p:cNvPr id="4" name="Down Arrow 3" descr="Arrow pointing down from social partnerships to common educative language"/>
          <p:cNvSpPr/>
          <p:nvPr/>
        </p:nvSpPr>
        <p:spPr>
          <a:xfrm>
            <a:off x="4394200" y="3586399"/>
            <a:ext cx="393700" cy="5715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89721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The environment (2)</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GB" noProof="0" dirty="0"/>
              <a:t>The ideal school             </a:t>
            </a:r>
          </a:p>
          <a:p>
            <a:pPr marL="457200" indent="-457200">
              <a:buFont typeface="Arial" panose="020B0604020202020204" pitchFamily="34" charset="0"/>
              <a:buChar char="•"/>
            </a:pPr>
            <a:r>
              <a:rPr lang="en-GB" noProof="0" dirty="0"/>
              <a:t>The real school</a:t>
            </a:r>
          </a:p>
          <a:p>
            <a:r>
              <a:rPr lang="en-GB" noProof="0" dirty="0"/>
              <a:t>This complex system, made by many actors and different situations, generates a gap between the </a:t>
            </a:r>
            <a:r>
              <a:rPr lang="en-GB" b="1" i="1" noProof="0" dirty="0"/>
              <a:t>ideal </a:t>
            </a:r>
            <a:r>
              <a:rPr lang="en-GB" noProof="0" dirty="0"/>
              <a:t>and the </a:t>
            </a:r>
            <a:r>
              <a:rPr lang="en-GB" b="1" i="1" noProof="0" dirty="0"/>
              <a:t>real</a:t>
            </a:r>
            <a:endParaRPr lang="en-GB" noProof="0" dirty="0"/>
          </a:p>
        </p:txBody>
      </p:sp>
    </p:spTree>
    <p:extLst>
      <p:ext uri="{BB962C8B-B14F-4D97-AF65-F5344CB8AC3E}">
        <p14:creationId xmlns:p14="http://schemas.microsoft.com/office/powerpoint/2010/main" val="2649002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15" y="400050"/>
            <a:ext cx="11493992" cy="571500"/>
          </a:xfrm>
        </p:spPr>
        <p:txBody>
          <a:bodyPr/>
          <a:lstStyle/>
          <a:p>
            <a:r>
              <a:rPr lang="en-GB" noProof="0" dirty="0"/>
              <a:t>The functional response from school</a:t>
            </a:r>
          </a:p>
        </p:txBody>
      </p:sp>
      <p:sp>
        <p:nvSpPr>
          <p:cNvPr id="3" name="Content Placeholder 2"/>
          <p:cNvSpPr>
            <a:spLocks noGrp="1"/>
          </p:cNvSpPr>
          <p:nvPr>
            <p:ph idx="1"/>
          </p:nvPr>
        </p:nvSpPr>
        <p:spPr>
          <a:xfrm>
            <a:off x="350915" y="1648299"/>
            <a:ext cx="11493993" cy="4777901"/>
          </a:xfrm>
        </p:spPr>
        <p:txBody>
          <a:bodyPr/>
          <a:lstStyle/>
          <a:p>
            <a:r>
              <a:rPr lang="en-GB" noProof="0" dirty="0"/>
              <a:t>Through the creation of psychoeducational and social alliances, among</a:t>
            </a:r>
          </a:p>
          <a:p>
            <a:r>
              <a:rPr lang="en-GB" noProof="0" dirty="0"/>
              <a:t>three constant, current, synergic dimensions:</a:t>
            </a:r>
          </a:p>
          <a:p>
            <a:r>
              <a:rPr lang="en-GB" noProof="0" dirty="0"/>
              <a:t>• Contexts</a:t>
            </a:r>
          </a:p>
          <a:p>
            <a:r>
              <a:rPr lang="en-GB" noProof="0" dirty="0"/>
              <a:t>• Actions</a:t>
            </a:r>
          </a:p>
          <a:p>
            <a:r>
              <a:rPr lang="en-GB" noProof="0" dirty="0"/>
              <a:t>• Experiences</a:t>
            </a:r>
          </a:p>
        </p:txBody>
      </p:sp>
    </p:spTree>
    <p:extLst>
      <p:ext uri="{BB962C8B-B14F-4D97-AF65-F5344CB8AC3E}">
        <p14:creationId xmlns:p14="http://schemas.microsoft.com/office/powerpoint/2010/main" val="3457236596"/>
      </p:ext>
    </p:extLst>
  </p:cSld>
  <p:clrMapOvr>
    <a:masterClrMapping/>
  </p:clrMapOvr>
</p:sld>
</file>

<file path=ppt/theme/theme1.xml><?xml version="1.0" encoding="utf-8"?>
<a:theme xmlns:a="http://schemas.openxmlformats.org/drawingml/2006/main" name="EA_PPT_Template_2017tb">
  <a:themeElements>
    <a:clrScheme name="Agency White 2016">
      <a:dk1>
        <a:srgbClr val="1E1C43"/>
      </a:dk1>
      <a:lt1>
        <a:srgbClr val="1E1C43"/>
      </a:lt1>
      <a:dk2>
        <a:srgbClr val="1E1C43"/>
      </a:dk2>
      <a:lt2>
        <a:srgbClr val="EEECE1"/>
      </a:lt2>
      <a:accent1>
        <a:srgbClr val="4F81BD"/>
      </a:accent1>
      <a:accent2>
        <a:srgbClr val="C0504D"/>
      </a:accent2>
      <a:accent3>
        <a:srgbClr val="9BBB59"/>
      </a:accent3>
      <a:accent4>
        <a:srgbClr val="8064A2"/>
      </a:accent4>
      <a:accent5>
        <a:srgbClr val="4BACC6"/>
      </a:accent5>
      <a:accent6>
        <a:srgbClr val="F79646"/>
      </a:accent6>
      <a:hlink>
        <a:srgbClr val="1E1C43"/>
      </a:hlink>
      <a:folHlink>
        <a:srgbClr val="FFC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A_PPT_Template_2017_EN_2017" id="{73004307-DD26-6F42-BF92-C993FF8F04AD}" vid="{6DA9517E-7FB8-CD4A-889C-FFEEA82B2B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EA_PPT Template</Template>
  <TotalTime>57</TotalTime>
  <Words>1571</Words>
  <Application>Microsoft Office PowerPoint</Application>
  <PresentationFormat>Custom</PresentationFormat>
  <Paragraphs>209</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ＭＳ Ｐゴシック</vt:lpstr>
      <vt:lpstr>Arial</vt:lpstr>
      <vt:lpstr>Calibri</vt:lpstr>
      <vt:lpstr>EA_PPT_Template_2017tb</vt:lpstr>
      <vt:lpstr>PSYCHOLOGICAL AND EDUCATIONAL PARTNERSHIP TO PROMOTE INCLUSION AND WELL-BEING AT SCHOOL</vt:lpstr>
      <vt:lpstr>The essential function of the school (1)</vt:lpstr>
      <vt:lpstr>The essential function of the school (2)</vt:lpstr>
      <vt:lpstr>The environment (1)</vt:lpstr>
      <vt:lpstr>The analysis of the environment</vt:lpstr>
      <vt:lpstr>The gap between the real school and the ideal school (1)</vt:lpstr>
      <vt:lpstr>The gap between the real school and the ideal school (2)</vt:lpstr>
      <vt:lpstr>The environment (2)</vt:lpstr>
      <vt:lpstr>The functional response from school</vt:lpstr>
      <vt:lpstr>Three different dimensions</vt:lpstr>
      <vt:lpstr>The possible answers</vt:lpstr>
      <vt:lpstr>Answers: the quality of life</vt:lpstr>
      <vt:lpstr>The quality of life</vt:lpstr>
      <vt:lpstr>The quality of life at school (1)</vt:lpstr>
      <vt:lpstr>The quality of life at school (2)</vt:lpstr>
      <vt:lpstr>Leadership for learning</vt:lpstr>
      <vt:lpstr>Inclusive school</vt:lpstr>
      <vt:lpstr>A new approach focused on well-being</vt:lpstr>
      <vt:lpstr>Thanks for your attention</vt:lpstr>
    </vt:vector>
  </TitlesOfParts>
  <Manager/>
  <Company>University of Manchester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dc:title>
  <dc:subject>Raising the Achievement of all Learners in Inclusive Education</dc:subject>
  <dc:creator>Italian Learning Community</dc:creator>
  <cp:keywords/>
  <dc:description/>
  <cp:revision>19</cp:revision>
  <dcterms:created xsi:type="dcterms:W3CDTF">2018-07-03T12:49:00Z</dcterms:created>
  <dcterms:modified xsi:type="dcterms:W3CDTF">2018-08-08T15:07:47Z</dcterms:modified>
  <cp:category/>
</cp:coreProperties>
</file>