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4" r:id="rId3"/>
    <p:sldId id="295" r:id="rId4"/>
    <p:sldId id="280" r:id="rId5"/>
    <p:sldId id="281" r:id="rId6"/>
    <p:sldId id="285" r:id="rId7"/>
    <p:sldId id="286" r:id="rId8"/>
    <p:sldId id="287" r:id="rId9"/>
    <p:sldId id="290" r:id="rId10"/>
    <p:sldId id="29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4" autoAdjust="0"/>
    <p:restoredTop sz="86347" autoAdjust="0"/>
  </p:normalViewPr>
  <p:slideViewPr>
    <p:cSldViewPr>
      <p:cViewPr varScale="1">
        <p:scale>
          <a:sx n="67" d="100"/>
          <a:sy n="67" d="100"/>
        </p:scale>
        <p:origin x="78" y="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3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4C424-DDCD-4D75-91C3-5A0F2B5D36D0}" type="datetimeFigureOut">
              <a:rPr lang="en-GB" noProof="0" smtClean="0"/>
              <a:t>08-08-2018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907F5-F71E-4844-A1C3-F60C32B8DD9F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6966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rgbClr val="002060"/>
                </a:solidFill>
              </a:rPr>
              <a:t>Closing the Gap: </a:t>
            </a:r>
            <a:r>
              <a:rPr lang="en-GB" sz="1000" noProof="0" dirty="0">
                <a:solidFill>
                  <a:srgbClr val="002060"/>
                </a:solidFill>
              </a:rPr>
              <a:t>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907F5-F71E-4844-A1C3-F60C32B8DD9F}" type="slidenum">
              <a:rPr lang="en-GB" noProof="0" smtClean="0"/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35539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National</a:t>
            </a:r>
            <a:r>
              <a:rPr lang="en-GB" baseline="0" noProof="0" dirty="0"/>
              <a:t> </a:t>
            </a:r>
            <a:r>
              <a:rPr lang="en-GB" noProof="0" dirty="0"/>
              <a:t>5 Laboratory</a:t>
            </a:r>
            <a:r>
              <a:rPr lang="en-GB" baseline="0" noProof="0" dirty="0"/>
              <a:t> Science class photo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907F5-F71E-4844-A1C3-F60C32B8DD9F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147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National 5 Laboratory Science</a:t>
            </a:r>
          </a:p>
          <a:p>
            <a:r>
              <a:rPr lang="en-GB" sz="1200" noProof="0" dirty="0">
                <a:solidFill>
                  <a:schemeClr val="tx1"/>
                </a:solidFill>
              </a:rPr>
              <a:t>Calderglen High School</a:t>
            </a:r>
          </a:p>
          <a:p>
            <a:r>
              <a:rPr lang="en-GB" sz="1200" noProof="0" dirty="0">
                <a:solidFill>
                  <a:schemeClr val="tx1"/>
                </a:solidFill>
              </a:rPr>
              <a:t>Nov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907F5-F71E-4844-A1C3-F60C32B8DD9F}" type="slidenum">
              <a:rPr lang="en-GB" noProof="0" smtClean="0"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98188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Why N5 Laboratory Science?</a:t>
            </a:r>
          </a:p>
          <a:p>
            <a:r>
              <a:rPr lang="en-GB" sz="1200" noProof="0" dirty="0"/>
              <a:t>For S5/6 pupils taking National 5 awards, the results in typical discrete science courses showed these did not suit the needs of many learners</a:t>
            </a:r>
          </a:p>
          <a:p>
            <a:r>
              <a:rPr lang="en-GB" sz="1200" noProof="0" dirty="0"/>
              <a:t>The school leadership team used data to identify this gap in the curriculum</a:t>
            </a:r>
          </a:p>
          <a:p>
            <a:r>
              <a:rPr lang="en-GB" sz="1200" noProof="0" dirty="0"/>
              <a:t>Staff identified more practical accredited courses as alternatives to engage pupils through partnership working, development of skills and career relevance.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907F5-F71E-4844-A1C3-F60C32B8DD9F}" type="slidenum">
              <a:rPr lang="en-GB" noProof="0" smtClean="0"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23469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Alternative Course Provision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GB" noProof="0" dirty="0"/>
              <a:t>S5 Laboratory Science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GB" noProof="0" dirty="0"/>
              <a:t>Practical Electronics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GB" noProof="0" dirty="0"/>
              <a:t>N4 Science / John Muir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907F5-F71E-4844-A1C3-F60C32B8DD9F}" type="slidenum">
              <a:rPr lang="en-GB" noProof="0" smtClean="0"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59336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Partners</a:t>
            </a:r>
          </a:p>
          <a:p>
            <a:r>
              <a:rPr lang="en-GB" noProof="0" dirty="0"/>
              <a:t>Research - partner schools</a:t>
            </a:r>
          </a:p>
          <a:p>
            <a:pPr lvl="1"/>
            <a:r>
              <a:rPr lang="en-GB" noProof="0" dirty="0"/>
              <a:t>local authority</a:t>
            </a:r>
          </a:p>
          <a:p>
            <a:pPr lvl="1"/>
            <a:r>
              <a:rPr lang="en-GB" noProof="0" dirty="0"/>
              <a:t>nationally</a:t>
            </a:r>
          </a:p>
          <a:p>
            <a:r>
              <a:rPr lang="en-GB" noProof="0" dirty="0"/>
              <a:t>Funding</a:t>
            </a:r>
          </a:p>
          <a:p>
            <a:r>
              <a:rPr lang="en-GB" noProof="0" dirty="0"/>
              <a:t>SQA accreditation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907F5-F71E-4844-A1C3-F60C32B8DD9F}" type="slidenum">
              <a:rPr lang="en-GB" noProof="0" smtClean="0"/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18636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Course Rationale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GB" sz="1200" noProof="0" dirty="0"/>
              <a:t>SQA accredited course. 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GB" sz="1200" noProof="0" dirty="0"/>
              <a:t>broad “hands on” introduction to laboratory science. 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GB" sz="1200" noProof="0" dirty="0"/>
              <a:t>laboratories career opportunities, locally, nationally, and globally</a:t>
            </a:r>
            <a:r>
              <a:rPr lang="en-GB" noProof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907F5-F71E-4844-A1C3-F60C32B8DD9F}" type="slidenum">
              <a:rPr lang="en-GB" noProof="0" smtClean="0"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16049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Transferable skills</a:t>
            </a:r>
          </a:p>
          <a:p>
            <a:r>
              <a:rPr lang="en-GB" noProof="0" dirty="0"/>
              <a:t>Measuring, weighing and preparing compounds and solutions for laboratory use</a:t>
            </a:r>
          </a:p>
          <a:p>
            <a:r>
              <a:rPr lang="en-GB" noProof="0" dirty="0"/>
              <a:t>Communication</a:t>
            </a:r>
          </a:p>
          <a:p>
            <a:r>
              <a:rPr lang="en-GB" noProof="0" dirty="0"/>
              <a:t>Health and safety</a:t>
            </a:r>
          </a:p>
          <a:p>
            <a:r>
              <a:rPr lang="en-GB" noProof="0" dirty="0"/>
              <a:t>Problem solving and numeracy skills</a:t>
            </a:r>
          </a:p>
          <a:p>
            <a:r>
              <a:rPr lang="en-GB" noProof="0" dirty="0"/>
              <a:t>Improve employment potential within a sector</a:t>
            </a:r>
          </a:p>
          <a:p>
            <a:r>
              <a:rPr lang="en-GB" noProof="0" dirty="0"/>
              <a:t>Awareness of strengths and weaknesses</a:t>
            </a:r>
          </a:p>
          <a:p>
            <a:r>
              <a:rPr lang="en-GB" noProof="0" dirty="0"/>
              <a:t>Reflect on how this affects their employability potential.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907F5-F71E-4844-A1C3-F60C32B8DD9F}" type="slidenum">
              <a:rPr lang="en-GB" noProof="0" smtClean="0"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28579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noProof="0" dirty="0"/>
              <a:t>Four units</a:t>
            </a:r>
            <a:endParaRPr lang="en-GB" noProof="0" dirty="0"/>
          </a:p>
          <a:p>
            <a:pPr>
              <a:lnSpc>
                <a:spcPct val="200000"/>
              </a:lnSpc>
            </a:pPr>
            <a:r>
              <a:rPr lang="en-GB" sz="1200" noProof="0" dirty="0"/>
              <a:t>Careers using Laboratory Science</a:t>
            </a:r>
          </a:p>
          <a:p>
            <a:pPr>
              <a:lnSpc>
                <a:spcPct val="200000"/>
              </a:lnSpc>
            </a:pPr>
            <a:r>
              <a:rPr lang="en-GB" sz="1200" noProof="0" dirty="0"/>
              <a:t>Working in a Laboratory</a:t>
            </a:r>
          </a:p>
          <a:p>
            <a:pPr>
              <a:lnSpc>
                <a:spcPct val="200000"/>
              </a:lnSpc>
            </a:pPr>
            <a:r>
              <a:rPr lang="en-GB" sz="1200" noProof="0" dirty="0"/>
              <a:t>Practical Skills</a:t>
            </a:r>
          </a:p>
          <a:p>
            <a:pPr>
              <a:lnSpc>
                <a:spcPct val="200000"/>
              </a:lnSpc>
            </a:pPr>
            <a:r>
              <a:rPr lang="en-GB" sz="1200" noProof="0" dirty="0"/>
              <a:t>Practical Investigation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907F5-F71E-4844-A1C3-F60C32B8DD9F}" type="slidenum">
              <a:rPr lang="en-GB" noProof="0" smtClean="0"/>
              <a:t>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9222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/>
              <a:t>Engage pupils through partnership working, development of skills and career relevance.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907F5-F71E-4844-A1C3-F60C32B8DD9F}" type="slidenum">
              <a:rPr lang="en-GB" noProof="0" smtClean="0"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8114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B786-A4AD-47AB-B3E7-126B6FD632C1}" type="datetimeFigureOut">
              <a:rPr lang="en-GB" smtClean="0"/>
              <a:pPr/>
              <a:t>08/08/2018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3259-36FC-4BC8-883D-1ECB69FCBD8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B786-A4AD-47AB-B3E7-126B6FD632C1}" type="datetimeFigureOut">
              <a:rPr lang="en-GB" smtClean="0"/>
              <a:pPr/>
              <a:t>08/08/2018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3259-36FC-4BC8-883D-1ECB69FCBD8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B786-A4AD-47AB-B3E7-126B6FD632C1}" type="datetimeFigureOut">
              <a:rPr lang="en-GB" smtClean="0"/>
              <a:pPr/>
              <a:t>08/08/2018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3259-36FC-4BC8-883D-1ECB69FCBD8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B786-A4AD-47AB-B3E7-126B6FD632C1}" type="datetimeFigureOut">
              <a:rPr lang="en-GB" smtClean="0"/>
              <a:pPr/>
              <a:t>08/08/2018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3259-36FC-4BC8-883D-1ECB69FCBD8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B786-A4AD-47AB-B3E7-126B6FD632C1}" type="datetimeFigureOut">
              <a:rPr lang="en-GB" smtClean="0"/>
              <a:pPr/>
              <a:t>08/08/2018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3259-36FC-4BC8-883D-1ECB69FCBD8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B786-A4AD-47AB-B3E7-126B6FD632C1}" type="datetimeFigureOut">
              <a:rPr lang="en-GB" smtClean="0"/>
              <a:pPr/>
              <a:t>08/08/2018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3259-36FC-4BC8-883D-1ECB69FCBD8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B786-A4AD-47AB-B3E7-126B6FD632C1}" type="datetimeFigureOut">
              <a:rPr lang="en-GB" smtClean="0"/>
              <a:pPr/>
              <a:t>08/08/2018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3259-36FC-4BC8-883D-1ECB69FCBD8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B786-A4AD-47AB-B3E7-126B6FD632C1}" type="datetimeFigureOut">
              <a:rPr lang="en-GB" smtClean="0"/>
              <a:pPr/>
              <a:t>08/08/2018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3259-36FC-4BC8-883D-1ECB69FCBD8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B786-A4AD-47AB-B3E7-126B6FD632C1}" type="datetimeFigureOut">
              <a:rPr lang="en-GB" smtClean="0"/>
              <a:pPr/>
              <a:t>08/08/2018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3259-36FC-4BC8-883D-1ECB69FCBD8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B786-A4AD-47AB-B3E7-126B6FD632C1}" type="datetimeFigureOut">
              <a:rPr lang="en-GB" smtClean="0"/>
              <a:pPr/>
              <a:t>08/08/2018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3259-36FC-4BC8-883D-1ECB69FCBD8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B786-A4AD-47AB-B3E7-126B6FD632C1}" type="datetimeFigureOut">
              <a:rPr lang="en-GB" smtClean="0"/>
              <a:pPr/>
              <a:t>08/08/2018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3259-36FC-4BC8-883D-1ECB69FCBD8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3B786-A4AD-47AB-B3E7-126B6FD632C1}" type="datetimeFigureOut">
              <a:rPr lang="en-GB" noProof="0" smtClean="0"/>
              <a:pPr/>
              <a:t>08/08/2018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23259-36FC-4BC8-883D-1ECB69FCBD8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7" y="2421848"/>
            <a:ext cx="7772400" cy="1470025"/>
          </a:xfrm>
        </p:spPr>
        <p:txBody>
          <a:bodyPr>
            <a:noAutofit/>
          </a:bodyPr>
          <a:lstStyle/>
          <a:p>
            <a:r>
              <a:rPr lang="en-GB" sz="7200" noProof="0" dirty="0">
                <a:solidFill>
                  <a:srgbClr val="002060"/>
                </a:solidFill>
              </a:rPr>
              <a:t>Closing the Gap: </a:t>
            </a:r>
            <a:r>
              <a:rPr lang="en-GB" sz="5400" noProof="0" dirty="0">
                <a:solidFill>
                  <a:srgbClr val="002060"/>
                </a:solidFill>
              </a:rPr>
              <a:t>Strategies</a:t>
            </a:r>
          </a:p>
        </p:txBody>
      </p:sp>
      <p:pic>
        <p:nvPicPr>
          <p:cNvPr id="5" name="Picture 4" descr="Calderglen High School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461" y="825441"/>
            <a:ext cx="1582613" cy="1463567"/>
          </a:xfrm>
          <a:prstGeom prst="rect">
            <a:avLst/>
          </a:prstGeom>
        </p:spPr>
      </p:pic>
      <p:pic>
        <p:nvPicPr>
          <p:cNvPr id="4" name="Picture 3" descr="Wave imag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3"/>
          <a:stretch/>
        </p:blipFill>
        <p:spPr>
          <a:xfrm>
            <a:off x="-307473" y="4293096"/>
            <a:ext cx="9754482" cy="25649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National</a:t>
            </a:r>
            <a:r>
              <a:rPr lang="en-GB" baseline="0" noProof="0" dirty="0"/>
              <a:t> </a:t>
            </a:r>
            <a:r>
              <a:rPr lang="en-GB" noProof="0" dirty="0"/>
              <a:t>5 Laboratory</a:t>
            </a:r>
            <a:r>
              <a:rPr lang="en-GB" baseline="0" noProof="0" dirty="0"/>
              <a:t> Science class photo</a:t>
            </a:r>
            <a:endParaRPr lang="en-GB" noProof="0" dirty="0"/>
          </a:p>
        </p:txBody>
      </p:sp>
      <p:pic>
        <p:nvPicPr>
          <p:cNvPr id="4" name="Content Placeholder 3" descr="Learners from the N5 Laboratory Science grou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620688"/>
            <a:ext cx="8474237" cy="5649491"/>
          </a:xfrm>
        </p:spPr>
      </p:pic>
    </p:spTree>
    <p:extLst>
      <p:ext uri="{BB962C8B-B14F-4D97-AF65-F5344CB8AC3E}">
        <p14:creationId xmlns:p14="http://schemas.microsoft.com/office/powerpoint/2010/main" val="2222062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5400" noProof="0" dirty="0"/>
              <a:t>National 5 Laboratory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800" noProof="0" dirty="0">
                <a:solidFill>
                  <a:schemeClr val="tx1"/>
                </a:solidFill>
              </a:rPr>
              <a:t>Calderglen High School</a:t>
            </a:r>
          </a:p>
          <a:p>
            <a:r>
              <a:rPr lang="en-GB" sz="3800" noProof="0" dirty="0">
                <a:solidFill>
                  <a:schemeClr val="tx1"/>
                </a:solidFill>
              </a:rPr>
              <a:t>Nov 2016</a:t>
            </a:r>
          </a:p>
        </p:txBody>
      </p:sp>
    </p:spTree>
    <p:extLst>
      <p:ext uri="{BB962C8B-B14F-4D97-AF65-F5344CB8AC3E}">
        <p14:creationId xmlns:p14="http://schemas.microsoft.com/office/powerpoint/2010/main" val="93251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noProof="0" dirty="0">
                <a:latin typeface="+mj-lt"/>
              </a:rPr>
              <a:t>Why N5 Laboratory Science?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97F1-6C43-7649-ACC4-B9AE685DF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en-GB" sz="3600" noProof="0" dirty="0">
                <a:latin typeface="+mj-lt"/>
              </a:rPr>
              <a:t>For S5/6 pupils taking National 5 awards, the results in typical discrete science courses showed these did not suit the needs of many learners</a:t>
            </a:r>
          </a:p>
          <a:p>
            <a:r>
              <a:rPr lang="en-GB" sz="3600" noProof="0" dirty="0">
                <a:latin typeface="+mj-lt"/>
              </a:rPr>
              <a:t>The school leadership team used data to identify this gap in the curriculum</a:t>
            </a:r>
          </a:p>
          <a:p>
            <a:r>
              <a:rPr lang="en-GB" sz="3600" noProof="0" dirty="0">
                <a:latin typeface="+mj-lt"/>
              </a:rPr>
              <a:t>Staff identified more practical accredited courses as alternatives to engage pupils through partnership working, development of skills and career relevance. </a:t>
            </a:r>
          </a:p>
        </p:txBody>
      </p:sp>
    </p:spTree>
    <p:extLst>
      <p:ext uri="{BB962C8B-B14F-4D97-AF65-F5344CB8AC3E}">
        <p14:creationId xmlns:p14="http://schemas.microsoft.com/office/powerpoint/2010/main" val="1462213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64" y="0"/>
            <a:ext cx="8229600" cy="1143000"/>
          </a:xfrm>
        </p:spPr>
        <p:txBody>
          <a:bodyPr/>
          <a:lstStyle/>
          <a:p>
            <a:r>
              <a:rPr lang="en-GB" noProof="0" dirty="0"/>
              <a:t>Alternative Course Provision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GB" noProof="0" dirty="0"/>
              <a:t>S5 Laboratory Science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GB" noProof="0" dirty="0"/>
              <a:t>Practical Electronics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GB" noProof="0" dirty="0"/>
              <a:t>N4 Science / John Muir</a:t>
            </a:r>
          </a:p>
        </p:txBody>
      </p:sp>
      <p:pic>
        <p:nvPicPr>
          <p:cNvPr id="4" name="Picture 3" descr="Learners working with circuit board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42628"/>
            <a:ext cx="3655290" cy="282743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Picture 4" descr="John Muir Award logo: Wild places: Discover, Explore, Conserve, Shar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39" y="4481487"/>
            <a:ext cx="4620521" cy="225988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4683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67882"/>
            <a:ext cx="8229600" cy="4525963"/>
          </a:xfrm>
        </p:spPr>
        <p:txBody>
          <a:bodyPr/>
          <a:lstStyle/>
          <a:p>
            <a:r>
              <a:rPr lang="en-GB" noProof="0" dirty="0"/>
              <a:t>Research - partner schools</a:t>
            </a:r>
          </a:p>
          <a:p>
            <a:pPr lvl="1"/>
            <a:r>
              <a:rPr lang="en-GB" noProof="0" dirty="0"/>
              <a:t>local authority</a:t>
            </a:r>
          </a:p>
          <a:p>
            <a:pPr lvl="1"/>
            <a:r>
              <a:rPr lang="en-GB" noProof="0" dirty="0"/>
              <a:t>nationally</a:t>
            </a:r>
          </a:p>
          <a:p>
            <a:r>
              <a:rPr lang="en-GB" noProof="0" dirty="0"/>
              <a:t>Funding</a:t>
            </a:r>
          </a:p>
          <a:p>
            <a:r>
              <a:rPr lang="en-GB" noProof="0" dirty="0"/>
              <a:t>SQA accreditation</a:t>
            </a:r>
          </a:p>
        </p:txBody>
      </p:sp>
      <p:pic>
        <p:nvPicPr>
          <p:cNvPr id="6" name="Picture 5" descr="Holy Cross High School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467" y="0"/>
            <a:ext cx="6045733" cy="1813720"/>
          </a:xfrm>
          <a:prstGeom prst="rect">
            <a:avLst/>
          </a:prstGeom>
        </p:spPr>
      </p:pic>
      <p:pic>
        <p:nvPicPr>
          <p:cNvPr id="5" name="Picture 4" descr="School 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44" y="1967882"/>
            <a:ext cx="3810000" cy="3810000"/>
          </a:xfrm>
          <a:prstGeom prst="rect">
            <a:avLst/>
          </a:prstGeom>
        </p:spPr>
      </p:pic>
      <p:pic>
        <p:nvPicPr>
          <p:cNvPr id="4" name="Picture 3" descr="Trinity High School log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92" y="5296104"/>
            <a:ext cx="2890664" cy="9635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en-GB" noProof="0" dirty="0"/>
              <a:t>Course Rationale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GB" sz="3600" noProof="0" dirty="0"/>
              <a:t>SQA accredited course. 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GB" sz="3600" noProof="0" dirty="0"/>
              <a:t>broad “hands on” introduction to laboratory science. 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GB" sz="3600" noProof="0" dirty="0"/>
              <a:t>laboratories career opportunities, locally, nationally, and globally</a:t>
            </a:r>
            <a:r>
              <a:rPr lang="en-GB" noProof="0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en-GB" noProof="0" dirty="0"/>
              <a:t>Transferable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r>
              <a:rPr lang="en-GB" noProof="0" dirty="0"/>
              <a:t>Measuring, weighing and preparing compounds and solutions for laboratory use</a:t>
            </a:r>
          </a:p>
          <a:p>
            <a:r>
              <a:rPr lang="en-GB" noProof="0" dirty="0"/>
              <a:t>Communication</a:t>
            </a:r>
          </a:p>
          <a:p>
            <a:r>
              <a:rPr lang="en-GB" noProof="0" dirty="0"/>
              <a:t>Health and safety</a:t>
            </a:r>
          </a:p>
          <a:p>
            <a:r>
              <a:rPr lang="en-GB" noProof="0" dirty="0"/>
              <a:t>Problem solving and numeracy skills</a:t>
            </a:r>
          </a:p>
          <a:p>
            <a:r>
              <a:rPr lang="en-GB" noProof="0" dirty="0"/>
              <a:t>Improve employment potential within a sector</a:t>
            </a:r>
          </a:p>
          <a:p>
            <a:r>
              <a:rPr lang="en-GB" noProof="0" dirty="0"/>
              <a:t>Awareness of strengths and weaknesses</a:t>
            </a:r>
          </a:p>
          <a:p>
            <a:r>
              <a:rPr lang="en-GB" noProof="0" dirty="0"/>
              <a:t>Reflect on how this affects their employability potential.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noProof="0" dirty="0"/>
              <a:t>Four units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GB" sz="3600" noProof="0" dirty="0"/>
              <a:t>Careers using Laboratory Science</a:t>
            </a:r>
          </a:p>
          <a:p>
            <a:pPr>
              <a:lnSpc>
                <a:spcPct val="200000"/>
              </a:lnSpc>
            </a:pPr>
            <a:r>
              <a:rPr lang="en-GB" sz="3600" noProof="0" dirty="0"/>
              <a:t>Working in a Laboratory</a:t>
            </a:r>
          </a:p>
          <a:p>
            <a:pPr>
              <a:lnSpc>
                <a:spcPct val="200000"/>
              </a:lnSpc>
            </a:pPr>
            <a:r>
              <a:rPr lang="en-GB" sz="3600" noProof="0" dirty="0"/>
              <a:t>Practical Skills</a:t>
            </a:r>
          </a:p>
          <a:p>
            <a:pPr>
              <a:lnSpc>
                <a:spcPct val="200000"/>
              </a:lnSpc>
            </a:pPr>
            <a:r>
              <a:rPr lang="en-GB" sz="3600" noProof="0" dirty="0"/>
              <a:t>Practical Investigation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2251" y="784169"/>
            <a:ext cx="4690864" cy="1143000"/>
          </a:xfrm>
        </p:spPr>
        <p:txBody>
          <a:bodyPr>
            <a:noAutofit/>
          </a:bodyPr>
          <a:lstStyle/>
          <a:p>
            <a:r>
              <a:rPr lang="en-GB" sz="3600" noProof="0" dirty="0"/>
              <a:t>Engage pupils through partnership working, development of skills and career relevance. </a:t>
            </a:r>
          </a:p>
        </p:txBody>
      </p:sp>
      <p:pic>
        <p:nvPicPr>
          <p:cNvPr id="12" name="Picture 11" descr="The slides shows the logos of the school's partner's in promoting careers in science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" y="784169"/>
            <a:ext cx="3671675" cy="2753756"/>
          </a:xfrm>
          <a:prstGeom prst="rect">
            <a:avLst/>
          </a:prstGeom>
        </p:spPr>
      </p:pic>
      <p:pic>
        <p:nvPicPr>
          <p:cNvPr id="11" name="Picture 10" descr="SSE 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5" y="-11378"/>
            <a:ext cx="3290186" cy="1541248"/>
          </a:xfrm>
          <a:prstGeom prst="rect">
            <a:avLst/>
          </a:prstGeom>
        </p:spPr>
      </p:pic>
      <p:pic>
        <p:nvPicPr>
          <p:cNvPr id="5" name="Picture 4" descr="NHS log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8" y="3714024"/>
            <a:ext cx="3461050" cy="798792"/>
          </a:xfrm>
          <a:prstGeom prst="rect">
            <a:avLst/>
          </a:prstGeom>
        </p:spPr>
      </p:pic>
      <p:pic>
        <p:nvPicPr>
          <p:cNvPr id="7" name="Picture 6" descr="Adults working in a laborator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16" y="2521656"/>
            <a:ext cx="4681112" cy="1958306"/>
          </a:xfrm>
          <a:prstGeom prst="rect">
            <a:avLst/>
          </a:prstGeom>
        </p:spPr>
      </p:pic>
      <p:pic>
        <p:nvPicPr>
          <p:cNvPr id="8" name="Picture 7" descr="Scottish Universities Environmental Research Centre log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" y="4673540"/>
            <a:ext cx="3534482" cy="1008739"/>
          </a:xfrm>
          <a:prstGeom prst="rect">
            <a:avLst/>
          </a:prstGeom>
        </p:spPr>
      </p:pic>
      <p:pic>
        <p:nvPicPr>
          <p:cNvPr id="10" name="Picture 9" descr="F1.jpg                                                         00C5FE7EMacintosh HD                   C5B14AB8: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4534862"/>
            <a:ext cx="2711786" cy="164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University of the West of Scotland logo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516" y="4872529"/>
            <a:ext cx="2175252" cy="96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1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420</Words>
  <Application>Microsoft Office PowerPoint</Application>
  <PresentationFormat>On-screen Show (4:3)</PresentationFormat>
  <Paragraphs>84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Closing the Gap: Strategies</vt:lpstr>
      <vt:lpstr>National 5 Laboratory Science</vt:lpstr>
      <vt:lpstr>Why N5 Laboratory Science?</vt:lpstr>
      <vt:lpstr>Alternative Course Provision</vt:lpstr>
      <vt:lpstr>Partners</vt:lpstr>
      <vt:lpstr>Course Rationale</vt:lpstr>
      <vt:lpstr>Transferable skills</vt:lpstr>
      <vt:lpstr>Four units</vt:lpstr>
      <vt:lpstr>Engage pupils through partnership working, development of skills and career relevance. </vt:lpstr>
      <vt:lpstr>National 5 Laboratory Science class photo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Science</dc:title>
  <dc:subject>Raising the Achievement of all Learners in Inclusive Education</dc:subject>
  <dc:creator>Scottish Learning Community</dc:creator>
  <cp:revision>39</cp:revision>
  <dcterms:created xsi:type="dcterms:W3CDTF">2016-11-02T22:20:13Z</dcterms:created>
  <dcterms:modified xsi:type="dcterms:W3CDTF">2018-08-08T16:00:04Z</dcterms:modified>
</cp:coreProperties>
</file>