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273" r:id="rId2"/>
    <p:sldId id="323" r:id="rId3"/>
    <p:sldId id="337" r:id="rId4"/>
    <p:sldId id="324" r:id="rId5"/>
    <p:sldId id="325" r:id="rId6"/>
    <p:sldId id="339" r:id="rId7"/>
    <p:sldId id="346" r:id="rId8"/>
    <p:sldId id="326" r:id="rId9"/>
    <p:sldId id="327" r:id="rId10"/>
    <p:sldId id="338" r:id="rId11"/>
    <p:sldId id="353" r:id="rId12"/>
    <p:sldId id="328" r:id="rId13"/>
    <p:sldId id="329" r:id="rId14"/>
    <p:sldId id="335" r:id="rId15"/>
    <p:sldId id="336" r:id="rId16"/>
    <p:sldId id="359" r:id="rId17"/>
    <p:sldId id="330" r:id="rId18"/>
    <p:sldId id="341" r:id="rId19"/>
    <p:sldId id="354" r:id="rId20"/>
    <p:sldId id="360" r:id="rId21"/>
    <p:sldId id="331" r:id="rId22"/>
    <p:sldId id="356" r:id="rId23"/>
    <p:sldId id="361" r:id="rId24"/>
    <p:sldId id="332" r:id="rId25"/>
    <p:sldId id="362" r:id="rId26"/>
    <p:sldId id="333" r:id="rId27"/>
    <p:sldId id="363" r:id="rId28"/>
    <p:sldId id="334" r:id="rId29"/>
    <p:sldId id="358" r:id="rId30"/>
    <p:sldId id="357" r:id="rId31"/>
    <p:sldId id="355" r:id="rId32"/>
    <p:sldId id="352" r:id="rId33"/>
    <p:sldId id="340" r:id="rId34"/>
    <p:sldId id="345" r:id="rId35"/>
  </p:sldIdLst>
  <p:sldSz cx="12244388" cy="6838950"/>
  <p:notesSz cx="6797675" cy="9872663"/>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15:clr>
            <a:srgbClr val="A4A3A4"/>
          </p15:clr>
        </p15:guide>
        <p15:guide id="2" pos="536">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4A6694"/>
    <a:srgbClr val="374C6D"/>
    <a:srgbClr val="3C5378"/>
    <a:srgbClr val="293851"/>
    <a:srgbClr val="333072"/>
    <a:srgbClr val="1E1C43"/>
    <a:srgbClr val="12194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3" autoAdjust="0"/>
    <p:restoredTop sz="86347" autoAdjust="0"/>
  </p:normalViewPr>
  <p:slideViewPr>
    <p:cSldViewPr snapToGrid="0" snapToObjects="1">
      <p:cViewPr varScale="1">
        <p:scale>
          <a:sx n="97" d="100"/>
          <a:sy n="97" d="100"/>
        </p:scale>
        <p:origin x="114" y="552"/>
      </p:cViewPr>
      <p:guideLst>
        <p:guide orient="horz"/>
        <p:guide pos="536"/>
      </p:guideLst>
    </p:cSldViewPr>
  </p:slideViewPr>
  <p:outlineViewPr>
    <p:cViewPr>
      <p:scale>
        <a:sx n="33" d="100"/>
        <a:sy n="33" d="100"/>
      </p:scale>
      <p:origin x="0" y="-4626"/>
    </p:cViewPr>
  </p:outlineViewPr>
  <p:notesTextViewPr>
    <p:cViewPr>
      <p:scale>
        <a:sx n="3" d="2"/>
        <a:sy n="3" d="2"/>
      </p:scale>
      <p:origin x="0" y="0"/>
    </p:cViewPr>
  </p:notesTextViewPr>
  <p:sorterViewPr>
    <p:cViewPr>
      <p:scale>
        <a:sx n="154" d="100"/>
        <a:sy n="154" d="100"/>
      </p:scale>
      <p:origin x="0" y="0"/>
    </p:cViewPr>
  </p:sorterViewPr>
  <p:notesViewPr>
    <p:cSldViewPr snapToGrid="0" snapToObjects="1">
      <p:cViewPr varScale="1">
        <p:scale>
          <a:sx n="83" d="100"/>
          <a:sy n="83" d="100"/>
        </p:scale>
        <p:origin x="3048" y="114"/>
      </p:cViewPr>
      <p:guideLst>
        <p:guide orient="horz" pos="3110"/>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50443" y="0"/>
            <a:ext cx="2945659" cy="493633"/>
          </a:xfrm>
          <a:prstGeom prst="rect">
            <a:avLst/>
          </a:prstGeom>
        </p:spPr>
        <p:txBody>
          <a:bodyPr vert="horz" lIns="91440" tIns="45720" rIns="91440" bIns="45720" rtlCol="0"/>
          <a:lstStyle>
            <a:lvl1pPr algn="r">
              <a:defRPr sz="1200"/>
            </a:lvl1pPr>
          </a:lstStyle>
          <a:p>
            <a:fld id="{69F69744-5CB7-F347-801B-F9971479CE59}" type="datetimeFigureOut">
              <a:rPr lang="en-US" smtClean="0"/>
              <a:pPr/>
              <a:t>8/10/2018</a:t>
            </a:fld>
            <a:endParaRPr lang="en-US" dirty="0"/>
          </a:p>
        </p:txBody>
      </p:sp>
      <p:sp>
        <p:nvSpPr>
          <p:cNvPr id="4" name="Footer Placeholder 3"/>
          <p:cNvSpPr>
            <a:spLocks noGrp="1"/>
          </p:cNvSpPr>
          <p:nvPr>
            <p:ph type="ftr" sz="quarter" idx="2"/>
          </p:nvPr>
        </p:nvSpPr>
        <p:spPr>
          <a:xfrm>
            <a:off x="0" y="9377316"/>
            <a:ext cx="2945659" cy="49363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0443" y="9377316"/>
            <a:ext cx="2945659" cy="493633"/>
          </a:xfrm>
          <a:prstGeom prst="rect">
            <a:avLst/>
          </a:prstGeom>
        </p:spPr>
        <p:txBody>
          <a:bodyPr vert="horz" lIns="91440" tIns="45720" rIns="91440" bIns="45720" rtlCol="0" anchor="b"/>
          <a:lstStyle>
            <a:lvl1pPr algn="r">
              <a:defRPr sz="1200"/>
            </a:lvl1pPr>
          </a:lstStyle>
          <a:p>
            <a:fld id="{F684CDD2-A756-8840-BED3-1A8FE8831A25}" type="slidenum">
              <a:rPr lang="en-US" smtClean="0"/>
              <a:pPr/>
              <a:t>‹#›</a:t>
            </a:fld>
            <a:endParaRPr lang="en-US" dirty="0"/>
          </a:p>
        </p:txBody>
      </p:sp>
    </p:spTree>
    <p:extLst>
      <p:ext uri="{BB962C8B-B14F-4D97-AF65-F5344CB8AC3E}">
        <p14:creationId xmlns:p14="http://schemas.microsoft.com/office/powerpoint/2010/main" val="517031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GB" noProof="0" dirty="0"/>
          </a:p>
        </p:txBody>
      </p:sp>
      <p:sp>
        <p:nvSpPr>
          <p:cNvPr id="3" name="Date Placeholder 2"/>
          <p:cNvSpPr>
            <a:spLocks noGrp="1"/>
          </p:cNvSpPr>
          <p:nvPr>
            <p:ph type="dt" idx="1"/>
          </p:nvPr>
        </p:nvSpPr>
        <p:spPr>
          <a:xfrm>
            <a:off x="3850443" y="0"/>
            <a:ext cx="2945659" cy="493633"/>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7C0A4F12-6058-0144-B533-C3C8910AFECC}" type="datetimeFigureOut">
              <a:rPr lang="en-GB" noProof="0" smtClean="0"/>
              <a:pPr>
                <a:defRPr/>
              </a:pPr>
              <a:t>10/08/2018</a:t>
            </a:fld>
            <a:endParaRPr lang="en-GB" noProof="0" dirty="0"/>
          </a:p>
        </p:txBody>
      </p:sp>
      <p:sp>
        <p:nvSpPr>
          <p:cNvPr id="4" name="Slide Image Placeholder 3"/>
          <p:cNvSpPr>
            <a:spLocks noGrp="1" noRot="1" noChangeAspect="1"/>
          </p:cNvSpPr>
          <p:nvPr>
            <p:ph type="sldImg" idx="2"/>
          </p:nvPr>
        </p:nvSpPr>
        <p:spPr>
          <a:xfrm>
            <a:off x="84138" y="739775"/>
            <a:ext cx="6629400" cy="3703638"/>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Footer Placeholder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GB" noProof="0" dirty="0"/>
          </a:p>
        </p:txBody>
      </p:sp>
      <p:sp>
        <p:nvSpPr>
          <p:cNvPr id="7" name="Slide Number Placeholder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63272C5D-4604-184E-A73E-1DFDFBDAD8B3}" type="slidenum">
              <a:rPr lang="en-GB" noProof="0" smtClean="0"/>
              <a:pPr>
                <a:defRPr/>
              </a:pPr>
              <a:t>‹#›</a:t>
            </a:fld>
            <a:endParaRPr lang="en-GB" noProof="0" dirty="0"/>
          </a:p>
        </p:txBody>
      </p:sp>
    </p:spTree>
    <p:extLst>
      <p:ext uri="{BB962C8B-B14F-4D97-AF65-F5344CB8AC3E}">
        <p14:creationId xmlns:p14="http://schemas.microsoft.com/office/powerpoint/2010/main" val="333903085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N-f0Vk2SJgU"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9seBPzKiRSc"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european-agency.org/sites/default/files/16.%20Teacher%20training%20(Scottish%20LC).mp4"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sddyTE-mI8M&amp;list=PLWKpdDXcn5-5nf715yXXULP11vNQig8M3&amp;index=6"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dotgjFTljvs&amp;index=7&amp;list=PLWKpdDXcn5-5nf715yXXULP11vNQig8M3"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youtube.com/watch?v=Z1HQadaWYSw&amp;list=PLWKpdDXcn5-5nf715yXXULP11vNQig8M3&amp;index=8"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noProof="0" dirty="0">
                <a:solidFill>
                  <a:schemeClr val="accent1">
                    <a:lumMod val="75000"/>
                  </a:schemeClr>
                </a:solidFill>
              </a:rPr>
              <a:t>Calderglen High School, Scotland, April 2017</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noProof="0" dirty="0"/>
              <a:t>Introductory video by Calderglen High School</a:t>
            </a:r>
            <a:endParaRPr lang="en-GB" sz="1800" noProof="0" dirty="0"/>
          </a:p>
          <a:p>
            <a:endParaRPr lang="en-US" dirty="0"/>
          </a:p>
        </p:txBody>
      </p:sp>
      <p:sp>
        <p:nvSpPr>
          <p:cNvPr id="4" name="Slide Number Placeholder 3"/>
          <p:cNvSpPr>
            <a:spLocks noGrp="1"/>
          </p:cNvSpPr>
          <p:nvPr>
            <p:ph type="sldNum" sz="quarter" idx="10"/>
          </p:nvPr>
        </p:nvSpPr>
        <p:spPr/>
        <p:txBody>
          <a:bodyPr/>
          <a:lstStyle/>
          <a:p>
            <a:fld id="{77DC2EBB-533C-9146-BB06-FBD09A0917A5}" type="slidenum">
              <a:rPr lang="en-US" smtClean="0"/>
              <a:pPr/>
              <a:t>1</a:t>
            </a:fld>
            <a:endParaRPr lang="en-US" dirty="0"/>
          </a:p>
        </p:txBody>
      </p:sp>
    </p:spTree>
    <p:extLst>
      <p:ext uri="{BB962C8B-B14F-4D97-AF65-F5344CB8AC3E}">
        <p14:creationId xmlns:p14="http://schemas.microsoft.com/office/powerpoint/2010/main" val="3978595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noProof="0" dirty="0"/>
              <a:t>What did this lead to?</a:t>
            </a:r>
            <a:endParaRPr lang="en-GB" noProof="0" dirty="0"/>
          </a:p>
          <a:p>
            <a:pPr marL="457200" indent="-457200">
              <a:buFont typeface="Arial" panose="020B0604020202020204" pitchFamily="34" charset="0"/>
              <a:buChar char="•"/>
            </a:pPr>
            <a:r>
              <a:rPr lang="en-GB" noProof="0" dirty="0"/>
              <a:t>Gradual but noticeable change of mindset in staff and pupils</a:t>
            </a:r>
          </a:p>
          <a:p>
            <a:pPr marL="457200" indent="-457200">
              <a:buFont typeface="Arial" panose="020B0604020202020204" pitchFamily="34" charset="0"/>
              <a:buChar char="•"/>
            </a:pPr>
            <a:r>
              <a:rPr lang="en-GB" noProof="0" dirty="0"/>
              <a:t>Increasing examples of staff automatically beginning to look through a more inclusive lens </a:t>
            </a:r>
          </a:p>
          <a:p>
            <a:pPr marL="457200" indent="-457200">
              <a:buFont typeface="Arial" panose="020B0604020202020204" pitchFamily="34" charset="0"/>
              <a:buChar char="•"/>
            </a:pPr>
            <a:r>
              <a:rPr lang="en-GB" noProof="0" dirty="0"/>
              <a:t>A focus on outcomes to ensure achievement for all </a:t>
            </a:r>
          </a:p>
          <a:p>
            <a:pPr marL="457200" indent="-457200">
              <a:buFont typeface="Arial" panose="020B0604020202020204" pitchFamily="34" charset="0"/>
              <a:buChar char="•"/>
            </a:pPr>
            <a:r>
              <a:rPr lang="en-GB" noProof="0" dirty="0"/>
              <a:t>Staff engaging in opportunities to gain knowledge and skills to identify and remove barriers to ensure equity for all </a:t>
            </a:r>
            <a:endParaRPr lang="en-GB" dirty="0"/>
          </a:p>
          <a:p>
            <a:r>
              <a:rPr lang="en-GB" dirty="0"/>
              <a:t>It’s important that we talked RA4A and acted RA4A</a:t>
            </a:r>
            <a:r>
              <a:rPr lang="en-GB" baseline="0" dirty="0"/>
              <a:t> – leaders modelling this priority.</a:t>
            </a:r>
            <a:endParaRPr lang="en-GB" dirty="0"/>
          </a:p>
          <a:p>
            <a:r>
              <a:rPr lang="en-GB" dirty="0"/>
              <a:t>Teachers make the difference to inclusiveness, not policy makers.</a:t>
            </a:r>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10</a:t>
            </a:fld>
            <a:endParaRPr lang="en-US" dirty="0"/>
          </a:p>
        </p:txBody>
      </p:sp>
    </p:spTree>
    <p:extLst>
      <p:ext uri="{BB962C8B-B14F-4D97-AF65-F5344CB8AC3E}">
        <p14:creationId xmlns:p14="http://schemas.microsoft.com/office/powerpoint/2010/main" val="17140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Working Groups: Meeting learners’ needs</a:t>
            </a:r>
          </a:p>
          <a:p>
            <a:r>
              <a:rPr lang="da-DK" dirty="0"/>
              <a:t>Watch the </a:t>
            </a:r>
            <a:r>
              <a:rPr lang="da-DK" dirty="0">
                <a:hlinkClick r:id="rId3"/>
              </a:rPr>
              <a:t>video on meeting learners’ needs</a:t>
            </a:r>
            <a:endParaRPr lang="da-DK" dirty="0"/>
          </a:p>
          <a:p>
            <a:r>
              <a:rPr lang="da-DK" dirty="0"/>
              <a:t>https://www.youtube.com/watch?v=N-f0Vk2SJgU </a:t>
            </a:r>
          </a:p>
          <a:p>
            <a:endParaRPr lang="da-DK" dirty="0"/>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11</a:t>
            </a:fld>
            <a:endParaRPr lang="en-US" dirty="0"/>
          </a:p>
        </p:txBody>
      </p:sp>
    </p:spTree>
    <p:extLst>
      <p:ext uri="{BB962C8B-B14F-4D97-AF65-F5344CB8AC3E}">
        <p14:creationId xmlns:p14="http://schemas.microsoft.com/office/powerpoint/2010/main" val="2180157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noProof="0" dirty="0">
                <a:solidFill>
                  <a:srgbClr val="FFFFFF"/>
                </a:solidFill>
              </a:rPr>
              <a:t>So what else have we learned? (1)</a:t>
            </a:r>
          </a:p>
        </p:txBody>
      </p:sp>
      <p:sp>
        <p:nvSpPr>
          <p:cNvPr id="4" name="Slide Number Placeholder 3"/>
          <p:cNvSpPr>
            <a:spLocks noGrp="1"/>
          </p:cNvSpPr>
          <p:nvPr>
            <p:ph type="sldNum" sz="quarter" idx="10"/>
          </p:nvPr>
        </p:nvSpPr>
        <p:spPr/>
        <p:txBody>
          <a:bodyPr/>
          <a:lstStyle/>
          <a:p>
            <a:pPr>
              <a:defRPr/>
            </a:pPr>
            <a:fld id="{63272C5D-4604-184E-A73E-1DFDFBDAD8B3}" type="slidenum">
              <a:rPr lang="en-GB" noProof="0" smtClean="0"/>
              <a:pPr>
                <a:defRPr/>
              </a:pPr>
              <a:t>12</a:t>
            </a:fld>
            <a:endParaRPr lang="en-GB" noProof="0" dirty="0"/>
          </a:p>
        </p:txBody>
      </p:sp>
    </p:spTree>
    <p:extLst>
      <p:ext uri="{BB962C8B-B14F-4D97-AF65-F5344CB8AC3E}">
        <p14:creationId xmlns:p14="http://schemas.microsoft.com/office/powerpoint/2010/main" val="2500003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b="1" noProof="0" dirty="0"/>
              <a:t>RA4A-proof your systems</a:t>
            </a:r>
            <a:endParaRPr lang="en-GB" noProof="0" dirty="0"/>
          </a:p>
          <a:p>
            <a:pPr marL="457200" indent="-457200">
              <a:buFont typeface="Arial" panose="020B0604020202020204" pitchFamily="34" charset="0"/>
              <a:buChar char="•"/>
            </a:pPr>
            <a:r>
              <a:rPr lang="en-GB" noProof="0" dirty="0"/>
              <a:t>Priorities &amp; Improvement Planning</a:t>
            </a:r>
          </a:p>
          <a:p>
            <a:pPr marL="457200" indent="-457200">
              <a:buFont typeface="Arial" panose="020B0604020202020204" pitchFamily="34" charset="0"/>
              <a:buChar char="•"/>
            </a:pPr>
            <a:r>
              <a:rPr lang="en-GB" noProof="0" dirty="0"/>
              <a:t>Curriculum Organisation &amp; Design</a:t>
            </a:r>
          </a:p>
          <a:p>
            <a:pPr marL="457200" indent="-457200">
              <a:buFont typeface="Arial" panose="020B0604020202020204" pitchFamily="34" charset="0"/>
              <a:buChar char="•"/>
            </a:pPr>
            <a:r>
              <a:rPr lang="en-GB" noProof="0" dirty="0"/>
              <a:t>Self-Evaluation – Outcome-focused</a:t>
            </a:r>
          </a:p>
          <a:p>
            <a:r>
              <a:rPr lang="en-GB" dirty="0"/>
              <a:t>Know your impact</a:t>
            </a:r>
          </a:p>
          <a:p>
            <a:r>
              <a:rPr lang="en-GB" dirty="0"/>
              <a:t>Ensuring that through strategic leadership our main improvement</a:t>
            </a:r>
            <a:r>
              <a:rPr lang="en-GB" baseline="0" dirty="0"/>
              <a:t> agenda includes clear references to raising achievement for all and not simply ensuring inclusion</a:t>
            </a:r>
          </a:p>
          <a:p>
            <a:r>
              <a:rPr lang="en-GB" baseline="0" dirty="0"/>
              <a:t>Is our curriculum fit for purpose – we had to RA4A-proof the curriculum. The balance of academic and vocational. The previous academic curriculum was failing many pupils so we had to move to address this</a:t>
            </a:r>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13</a:t>
            </a:fld>
            <a:endParaRPr lang="en-US" dirty="0"/>
          </a:p>
        </p:txBody>
      </p:sp>
    </p:spTree>
    <p:extLst>
      <p:ext uri="{BB962C8B-B14F-4D97-AF65-F5344CB8AC3E}">
        <p14:creationId xmlns:p14="http://schemas.microsoft.com/office/powerpoint/2010/main" val="3165784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noProof="0" dirty="0"/>
              <a:t>Improving attainment</a:t>
            </a:r>
            <a:r>
              <a:rPr lang="en-GB" sz="1800" baseline="0" noProof="0" dirty="0"/>
              <a:t> in literacy and numeracy</a:t>
            </a:r>
            <a:endParaRPr lang="en-GB" sz="1800" noProof="0" dirty="0"/>
          </a:p>
          <a:p>
            <a:r>
              <a:rPr lang="en-GB" noProof="0" dirty="0"/>
              <a:t>Percentage of leavers attaining literacy and numeracy</a:t>
            </a:r>
            <a:endParaRPr lang="en-US" dirty="0"/>
          </a:p>
          <a:p>
            <a:r>
              <a:rPr lang="en-US" dirty="0"/>
              <a:t>The graph shows examination results in literacy and numeracy from 2014-2016 at levels 4 and 5 of the Scottish Qualification Framework. The results show that Calderglen results have increased each year at level 4 and at level 5 have increased from 2014 to 2015 with a small drop in 2016. The graph shows the school results are well above the virtual comparator (</a:t>
            </a:r>
            <a:r>
              <a:rPr lang="en-GB" dirty="0"/>
              <a:t>made up of pupils from schools in other local authorities who have similar characteristics to the pupils in Calderglen). Virtual comparator results showed a drop at levels 4 and 5 in 2016.</a:t>
            </a:r>
            <a:endParaRPr lang="en-US" dirty="0"/>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14</a:t>
            </a:fld>
            <a:endParaRPr lang="en-US" dirty="0"/>
          </a:p>
        </p:txBody>
      </p:sp>
    </p:spTree>
    <p:extLst>
      <p:ext uri="{BB962C8B-B14F-4D97-AF65-F5344CB8AC3E}">
        <p14:creationId xmlns:p14="http://schemas.microsoft.com/office/powerpoint/2010/main" val="1055577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noProof="0" dirty="0"/>
              <a:t>Improving attainment for all</a:t>
            </a:r>
          </a:p>
          <a:p>
            <a:r>
              <a:rPr lang="en-GB" sz="800" noProof="0" dirty="0"/>
              <a:t>Average total tariff points</a:t>
            </a:r>
          </a:p>
          <a:p>
            <a:r>
              <a:rPr lang="en-US" dirty="0"/>
              <a:t>The graph shows increases in average total tariff points for 3 different attainment groups – lowest, middle highest.</a:t>
            </a:r>
          </a:p>
          <a:p>
            <a:r>
              <a:rPr lang="en-US" dirty="0"/>
              <a:t>Tariff points are awarded according to the level of each qualification, course or unit (accredited to the Scottish Credit and Qualifications Framework) and the grade achieved.</a:t>
            </a:r>
          </a:p>
          <a:p>
            <a:r>
              <a:rPr lang="en-US" dirty="0"/>
              <a:t>The graph shows that learners at Calderglen in each attainment groups outperformed other schools in the local authority, the virtual comparator and other schools nationally.</a:t>
            </a:r>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15</a:t>
            </a:fld>
            <a:endParaRPr lang="en-US" dirty="0"/>
          </a:p>
        </p:txBody>
      </p:sp>
    </p:spTree>
    <p:extLst>
      <p:ext uri="{BB962C8B-B14F-4D97-AF65-F5344CB8AC3E}">
        <p14:creationId xmlns:p14="http://schemas.microsoft.com/office/powerpoint/2010/main" val="2129120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noProof="0" dirty="0">
                <a:solidFill>
                  <a:srgbClr val="FFFFFF"/>
                </a:solidFill>
              </a:rPr>
              <a:t>So what else have we learned? (2)</a:t>
            </a:r>
          </a:p>
        </p:txBody>
      </p:sp>
      <p:sp>
        <p:nvSpPr>
          <p:cNvPr id="4" name="Slide Number Placeholder 3"/>
          <p:cNvSpPr>
            <a:spLocks noGrp="1"/>
          </p:cNvSpPr>
          <p:nvPr>
            <p:ph type="sldNum" sz="quarter" idx="10"/>
          </p:nvPr>
        </p:nvSpPr>
        <p:spPr/>
        <p:txBody>
          <a:bodyPr/>
          <a:lstStyle/>
          <a:p>
            <a:pPr>
              <a:defRPr/>
            </a:pPr>
            <a:fld id="{63272C5D-4604-184E-A73E-1DFDFBDAD8B3}" type="slidenum">
              <a:rPr lang="en-GB" noProof="0" smtClean="0"/>
              <a:pPr>
                <a:defRPr/>
              </a:pPr>
              <a:t>16</a:t>
            </a:fld>
            <a:endParaRPr lang="en-GB" noProof="0" dirty="0"/>
          </a:p>
        </p:txBody>
      </p:sp>
    </p:spTree>
    <p:extLst>
      <p:ext uri="{BB962C8B-B14F-4D97-AF65-F5344CB8AC3E}">
        <p14:creationId xmlns:p14="http://schemas.microsoft.com/office/powerpoint/2010/main" val="2491227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2400" b="1" noProof="0" dirty="0"/>
              <a:t>RA4A-proof your human resources</a:t>
            </a:r>
            <a:endParaRPr lang="en-GB" noProof="0" dirty="0"/>
          </a:p>
          <a:p>
            <a:pPr algn="l"/>
            <a:r>
              <a:rPr lang="en-GB" noProof="0" dirty="0"/>
              <a:t>Equip, Empower &amp; Collaborate:</a:t>
            </a:r>
          </a:p>
          <a:p>
            <a:pPr marL="457200" indent="-457200" algn="l">
              <a:buFont typeface="Arial" panose="020B0604020202020204" pitchFamily="34" charset="0"/>
              <a:buChar char="•"/>
            </a:pPr>
            <a:r>
              <a:rPr lang="en-GB" noProof="0" dirty="0"/>
              <a:t>Teachers</a:t>
            </a:r>
          </a:p>
          <a:p>
            <a:pPr marL="457200" indent="-457200" algn="l">
              <a:buFont typeface="Arial" panose="020B0604020202020204" pitchFamily="34" charset="0"/>
              <a:buChar char="•"/>
            </a:pPr>
            <a:r>
              <a:rPr lang="en-GB" noProof="0" dirty="0"/>
              <a:t>Pupils</a:t>
            </a:r>
          </a:p>
          <a:p>
            <a:pPr marL="457200" indent="-457200" algn="l">
              <a:buFont typeface="Arial" panose="020B0604020202020204" pitchFamily="34" charset="0"/>
              <a:buChar char="•"/>
            </a:pPr>
            <a:r>
              <a:rPr lang="en-GB" noProof="0" dirty="0"/>
              <a:t>Parents</a:t>
            </a:r>
          </a:p>
          <a:p>
            <a:pPr marL="457200" indent="-457200" algn="l">
              <a:buFont typeface="Arial" panose="020B0604020202020204" pitchFamily="34" charset="0"/>
              <a:buChar char="•"/>
            </a:pPr>
            <a:r>
              <a:rPr lang="en-GB" noProof="0" dirty="0"/>
              <a:t>Partners</a:t>
            </a:r>
          </a:p>
          <a:p>
            <a:pPr algn="l"/>
            <a:r>
              <a:rPr lang="en-GB" noProof="0" dirty="0"/>
              <a:t>Let them </a:t>
            </a:r>
            <a:r>
              <a:rPr lang="en-GB" b="1" noProof="0" dirty="0"/>
              <a:t>all</a:t>
            </a:r>
            <a:r>
              <a:rPr lang="en-GB" noProof="0" dirty="0"/>
              <a:t> lead</a:t>
            </a:r>
            <a:endParaRPr lang="en-GB" dirty="0"/>
          </a:p>
          <a:p>
            <a:pPr algn="l"/>
            <a:r>
              <a:rPr lang="en-GB" dirty="0"/>
              <a:t>Active participation of all</a:t>
            </a:r>
          </a:p>
          <a:p>
            <a:pPr algn="l"/>
            <a:r>
              <a:rPr lang="en-GB" dirty="0"/>
              <a:t>Stronger engagement of</a:t>
            </a:r>
            <a:r>
              <a:rPr lang="en-GB" baseline="0" dirty="0"/>
              <a:t> all and increase numbers leading the way.</a:t>
            </a:r>
            <a:endParaRPr lang="en-GB" dirty="0"/>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17</a:t>
            </a:fld>
            <a:endParaRPr lang="en-US" dirty="0"/>
          </a:p>
        </p:txBody>
      </p:sp>
    </p:spTree>
    <p:extLst>
      <p:ext uri="{BB962C8B-B14F-4D97-AF65-F5344CB8AC3E}">
        <p14:creationId xmlns:p14="http://schemas.microsoft.com/office/powerpoint/2010/main" val="1884255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Meeting needs from a parent’s perspective</a:t>
            </a:r>
          </a:p>
          <a:p>
            <a:r>
              <a:rPr lang="en-IE" dirty="0"/>
              <a:t>Watch the </a:t>
            </a:r>
            <a:r>
              <a:rPr lang="en-IE" dirty="0">
                <a:hlinkClick r:id="rId3"/>
              </a:rPr>
              <a:t>video on meeting needs from a parent’s perspective</a:t>
            </a:r>
            <a:endParaRPr lang="en-IE" dirty="0"/>
          </a:p>
          <a:p>
            <a:r>
              <a:rPr lang="da-DK" dirty="0">
                <a:hlinkClick r:id="rId3"/>
              </a:rPr>
              <a:t>https://www.youtube.com/watch?v=9seBPzKiRSc</a:t>
            </a:r>
            <a:r>
              <a:rPr lang="da-DK" dirty="0"/>
              <a:t> </a:t>
            </a:r>
            <a:endParaRPr lang="en-GB" dirty="0"/>
          </a:p>
          <a:p>
            <a:r>
              <a:rPr lang="en-GB" dirty="0"/>
              <a:t>How can you include someone who is not involved</a:t>
            </a:r>
            <a:r>
              <a:rPr lang="en-GB" baseline="0" dirty="0"/>
              <a:t> in the conversation</a:t>
            </a:r>
            <a:endParaRPr lang="en-GB" dirty="0"/>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18</a:t>
            </a:fld>
            <a:endParaRPr lang="en-US" dirty="0"/>
          </a:p>
        </p:txBody>
      </p:sp>
    </p:spTree>
    <p:extLst>
      <p:ext uri="{BB962C8B-B14F-4D97-AF65-F5344CB8AC3E}">
        <p14:creationId xmlns:p14="http://schemas.microsoft.com/office/powerpoint/2010/main" val="3490722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Teacher training: Supporting children</a:t>
            </a:r>
            <a:r>
              <a:rPr lang="en-GB" baseline="0" noProof="0" dirty="0"/>
              <a:t> with Autistic Spectrum Disorder (ASD)</a:t>
            </a:r>
            <a:endParaRPr lang="en-GB" noProof="0" dirty="0"/>
          </a:p>
          <a:p>
            <a:r>
              <a:rPr lang="en-GB" noProof="0" dirty="0">
                <a:solidFill>
                  <a:schemeClr val="bg1"/>
                </a:solidFill>
              </a:rPr>
              <a:t>Watch the </a:t>
            </a:r>
            <a:r>
              <a:rPr lang="en-GB" noProof="0" dirty="0">
                <a:solidFill>
                  <a:schemeClr val="bg1"/>
                </a:solidFill>
                <a:hlinkClick r:id="rId3"/>
              </a:rPr>
              <a:t>video on teacher training</a:t>
            </a:r>
            <a:endParaRPr lang="en-GB" noProof="0" dirty="0">
              <a:solidFill>
                <a:schemeClr val="bg1"/>
              </a:solidFill>
            </a:endParaRPr>
          </a:p>
          <a:p>
            <a:r>
              <a:rPr lang="en-GB" dirty="0">
                <a:solidFill>
                  <a:schemeClr val="bg1"/>
                </a:solidFill>
                <a:hlinkClick r:id="rId3"/>
              </a:rPr>
              <a:t>http://www.european-agency.org/sites/default/files/16.%20Teacher%20training%20%28Scottish%20LC%29.mp4</a:t>
            </a:r>
            <a:r>
              <a:rPr lang="en-GB" dirty="0">
                <a:solidFill>
                  <a:schemeClr val="bg1"/>
                </a:solidFill>
              </a:rPr>
              <a:t> </a:t>
            </a:r>
            <a:endParaRPr lang="en-GB" noProof="0" dirty="0">
              <a:solidFill>
                <a:schemeClr val="bg1"/>
              </a:solidFill>
            </a:endParaRPr>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19</a:t>
            </a:fld>
            <a:endParaRPr lang="en-US" dirty="0"/>
          </a:p>
        </p:txBody>
      </p:sp>
    </p:spTree>
    <p:extLst>
      <p:ext uri="{BB962C8B-B14F-4D97-AF65-F5344CB8AC3E}">
        <p14:creationId xmlns:p14="http://schemas.microsoft.com/office/powerpoint/2010/main" val="3029740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noProof="0" dirty="0"/>
              <a:t>Calderglen</a:t>
            </a:r>
            <a:r>
              <a:rPr lang="en-GB" sz="1200" baseline="0" noProof="0" dirty="0"/>
              <a:t> High School’s Journey</a:t>
            </a:r>
            <a:endParaRPr lang="en-GB" sz="1200" noProof="0" dirty="0"/>
          </a:p>
          <a:p>
            <a:endParaRPr lang="en-GB" dirty="0"/>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2</a:t>
            </a:fld>
            <a:endParaRPr lang="en-US" dirty="0"/>
          </a:p>
        </p:txBody>
      </p:sp>
    </p:spTree>
    <p:extLst>
      <p:ext uri="{BB962C8B-B14F-4D97-AF65-F5344CB8AC3E}">
        <p14:creationId xmlns:p14="http://schemas.microsoft.com/office/powerpoint/2010/main" val="2324139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noProof="0" dirty="0">
                <a:solidFill>
                  <a:srgbClr val="FFFFFF"/>
                </a:solidFill>
              </a:rPr>
              <a:t>So what else have we learned? (3)</a:t>
            </a:r>
          </a:p>
          <a:p>
            <a:endParaRPr lang="da-DK" dirty="0"/>
          </a:p>
        </p:txBody>
      </p:sp>
      <p:sp>
        <p:nvSpPr>
          <p:cNvPr id="4" name="Slide Number Placeholder 3"/>
          <p:cNvSpPr>
            <a:spLocks noGrp="1"/>
          </p:cNvSpPr>
          <p:nvPr>
            <p:ph type="sldNum" sz="quarter" idx="10"/>
          </p:nvPr>
        </p:nvSpPr>
        <p:spPr/>
        <p:txBody>
          <a:bodyPr/>
          <a:lstStyle/>
          <a:p>
            <a:pPr>
              <a:defRPr/>
            </a:pPr>
            <a:fld id="{63272C5D-4604-184E-A73E-1DFDFBDAD8B3}" type="slidenum">
              <a:rPr lang="en-GB" noProof="0" smtClean="0"/>
              <a:pPr>
                <a:defRPr/>
              </a:pPr>
              <a:t>20</a:t>
            </a:fld>
            <a:endParaRPr lang="en-GB" noProof="0" dirty="0"/>
          </a:p>
        </p:txBody>
      </p:sp>
    </p:spTree>
    <p:extLst>
      <p:ext uri="{BB962C8B-B14F-4D97-AF65-F5344CB8AC3E}">
        <p14:creationId xmlns:p14="http://schemas.microsoft.com/office/powerpoint/2010/main" val="139352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b="1" noProof="0" dirty="0"/>
              <a:t>RA4A-proof your decision-making</a:t>
            </a:r>
            <a:endParaRPr lang="en-GB" noProof="0" dirty="0"/>
          </a:p>
          <a:p>
            <a:pPr marL="457200" indent="-457200">
              <a:buFont typeface="Arial" panose="020B0604020202020204" pitchFamily="34" charset="0"/>
              <a:buChar char="•"/>
            </a:pPr>
            <a:r>
              <a:rPr lang="en-GB" noProof="0" dirty="0"/>
              <a:t>Curriculum organisation &amp; design</a:t>
            </a:r>
          </a:p>
          <a:p>
            <a:pPr marL="457200" indent="-457200">
              <a:buFont typeface="Arial" panose="020B0604020202020204" pitchFamily="34" charset="0"/>
              <a:buChar char="•"/>
            </a:pPr>
            <a:r>
              <a:rPr lang="en-GB" noProof="0" dirty="0"/>
              <a:t>Timetable</a:t>
            </a:r>
          </a:p>
          <a:p>
            <a:pPr marL="457200" indent="-457200">
              <a:buFont typeface="Arial" panose="020B0604020202020204" pitchFamily="34" charset="0"/>
              <a:buChar char="•"/>
            </a:pPr>
            <a:r>
              <a:rPr lang="en-GB" noProof="0" dirty="0"/>
              <a:t>Equipment</a:t>
            </a:r>
          </a:p>
          <a:p>
            <a:pPr marL="457200" indent="-457200">
              <a:buFont typeface="Arial" panose="020B0604020202020204" pitchFamily="34" charset="0"/>
              <a:buChar char="•"/>
            </a:pPr>
            <a:r>
              <a:rPr lang="en-GB" noProof="0" dirty="0"/>
              <a:t>Budgets</a:t>
            </a:r>
          </a:p>
          <a:p>
            <a:pPr marL="457200" indent="-457200">
              <a:buFont typeface="Arial" panose="020B0604020202020204" pitchFamily="34" charset="0"/>
              <a:buChar char="•"/>
            </a:pPr>
            <a:r>
              <a:rPr lang="en-GB" noProof="0" dirty="0"/>
              <a:t>Staffing appointments</a:t>
            </a:r>
          </a:p>
        </p:txBody>
      </p:sp>
      <p:sp>
        <p:nvSpPr>
          <p:cNvPr id="4" name="Slide Number Placeholder 3"/>
          <p:cNvSpPr>
            <a:spLocks noGrp="1"/>
          </p:cNvSpPr>
          <p:nvPr>
            <p:ph type="sldNum" sz="quarter" idx="10"/>
          </p:nvPr>
        </p:nvSpPr>
        <p:spPr/>
        <p:txBody>
          <a:bodyPr/>
          <a:lstStyle/>
          <a:p>
            <a:pPr>
              <a:defRPr/>
            </a:pPr>
            <a:fld id="{63272C5D-4604-184E-A73E-1DFDFBDAD8B3}" type="slidenum">
              <a:rPr lang="en-GB" noProof="0" smtClean="0"/>
              <a:pPr>
                <a:defRPr/>
              </a:pPr>
              <a:t>21</a:t>
            </a:fld>
            <a:endParaRPr lang="en-GB" noProof="0" dirty="0"/>
          </a:p>
        </p:txBody>
      </p:sp>
    </p:spTree>
    <p:extLst>
      <p:ext uri="{BB962C8B-B14F-4D97-AF65-F5344CB8AC3E}">
        <p14:creationId xmlns:p14="http://schemas.microsoft.com/office/powerpoint/2010/main" val="3442592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Working Groups: Meeting</a:t>
            </a:r>
            <a:r>
              <a:rPr lang="en-GB" baseline="0" dirty="0"/>
              <a:t> learners’ needs through the curriculum</a:t>
            </a:r>
            <a:endParaRPr lang="en-GB" dirty="0"/>
          </a:p>
          <a:p>
            <a:r>
              <a:rPr lang="en-IE" dirty="0"/>
              <a:t>Watch the video on </a:t>
            </a:r>
            <a:r>
              <a:rPr lang="en-GB" dirty="0">
                <a:hlinkClick r:id="rId3"/>
              </a:rPr>
              <a:t>meeting learners’ needs through the curriculum</a:t>
            </a:r>
            <a:endParaRPr lang="en-GB" dirty="0"/>
          </a:p>
          <a:p>
            <a:r>
              <a:rPr lang="da-DK" dirty="0">
                <a:hlinkClick r:id="rId3"/>
              </a:rPr>
              <a:t>https://www.youtube.com/watch?v=sddyTE-mI8M&amp;list=PLWKpdDXcn5-5nf715yXXULP11vNQig8M3&amp;index=6</a:t>
            </a:r>
            <a:r>
              <a:rPr lang="da-DK" dirty="0"/>
              <a:t> </a:t>
            </a:r>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22</a:t>
            </a:fld>
            <a:endParaRPr lang="en-US" dirty="0"/>
          </a:p>
        </p:txBody>
      </p:sp>
    </p:spTree>
    <p:extLst>
      <p:ext uri="{BB962C8B-B14F-4D97-AF65-F5344CB8AC3E}">
        <p14:creationId xmlns:p14="http://schemas.microsoft.com/office/powerpoint/2010/main" val="9252308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noProof="0" dirty="0">
                <a:solidFill>
                  <a:srgbClr val="FFFFFF"/>
                </a:solidFill>
              </a:rPr>
              <a:t>So what else have we learned? (4)</a:t>
            </a:r>
          </a:p>
        </p:txBody>
      </p:sp>
      <p:sp>
        <p:nvSpPr>
          <p:cNvPr id="4" name="Slide Number Placeholder 3"/>
          <p:cNvSpPr>
            <a:spLocks noGrp="1"/>
          </p:cNvSpPr>
          <p:nvPr>
            <p:ph type="sldNum" sz="quarter" idx="10"/>
          </p:nvPr>
        </p:nvSpPr>
        <p:spPr/>
        <p:txBody>
          <a:bodyPr/>
          <a:lstStyle/>
          <a:p>
            <a:pPr>
              <a:defRPr/>
            </a:pPr>
            <a:fld id="{63272C5D-4604-184E-A73E-1DFDFBDAD8B3}" type="slidenum">
              <a:rPr lang="en-GB" noProof="0" smtClean="0"/>
              <a:pPr>
                <a:defRPr/>
              </a:pPr>
              <a:t>23</a:t>
            </a:fld>
            <a:endParaRPr lang="en-GB" noProof="0" dirty="0"/>
          </a:p>
        </p:txBody>
      </p:sp>
    </p:spTree>
    <p:extLst>
      <p:ext uri="{BB962C8B-B14F-4D97-AF65-F5344CB8AC3E}">
        <p14:creationId xmlns:p14="http://schemas.microsoft.com/office/powerpoint/2010/main" val="1890760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600" b="1" noProof="0" dirty="0"/>
              <a:t>RA4A-proof your thinking</a:t>
            </a:r>
            <a:endParaRPr lang="en-GB" sz="1600" noProof="0" dirty="0"/>
          </a:p>
          <a:p>
            <a:pPr algn="l"/>
            <a:r>
              <a:rPr lang="en-GB" noProof="0" dirty="0"/>
              <a:t>Flexibility</a:t>
            </a:r>
          </a:p>
          <a:p>
            <a:pPr algn="l"/>
            <a:r>
              <a:rPr lang="en-GB" noProof="0" dirty="0"/>
              <a:t>Thinking out the box</a:t>
            </a:r>
          </a:p>
          <a:p>
            <a:pPr algn="l"/>
            <a:r>
              <a:rPr lang="en-GB" noProof="0" dirty="0"/>
              <a:t>Bespoke solutions</a:t>
            </a:r>
          </a:p>
          <a:p>
            <a:pPr algn="l"/>
            <a:r>
              <a:rPr lang="en-GB" noProof="0" dirty="0"/>
              <a:t>Extending &amp; increasing partnerships</a:t>
            </a:r>
          </a:p>
          <a:p>
            <a:pPr algn="l"/>
            <a:r>
              <a:rPr lang="en-GB" b="1" noProof="0" dirty="0">
                <a:solidFill>
                  <a:srgbClr val="FF0000"/>
                </a:solidFill>
              </a:rPr>
              <a:t>Collaborate Collaborate Collaborate…</a:t>
            </a:r>
          </a:p>
          <a:p>
            <a:pPr algn="l"/>
            <a:r>
              <a:rPr lang="en-GB" sz="1100" noProof="0" dirty="0">
                <a:solidFill>
                  <a:schemeClr val="tx1"/>
                </a:solidFill>
              </a:rPr>
              <a:t>Partnership working to improve literacy</a:t>
            </a:r>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24</a:t>
            </a:fld>
            <a:endParaRPr lang="en-US" dirty="0"/>
          </a:p>
        </p:txBody>
      </p:sp>
    </p:spTree>
    <p:extLst>
      <p:ext uri="{BB962C8B-B14F-4D97-AF65-F5344CB8AC3E}">
        <p14:creationId xmlns:p14="http://schemas.microsoft.com/office/powerpoint/2010/main" val="149270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noProof="0" dirty="0">
                <a:solidFill>
                  <a:srgbClr val="FFFFFF"/>
                </a:solidFill>
              </a:rPr>
              <a:t>So what else have we learned? (5)</a:t>
            </a:r>
          </a:p>
        </p:txBody>
      </p:sp>
      <p:sp>
        <p:nvSpPr>
          <p:cNvPr id="4" name="Slide Number Placeholder 3"/>
          <p:cNvSpPr>
            <a:spLocks noGrp="1"/>
          </p:cNvSpPr>
          <p:nvPr>
            <p:ph type="sldNum" sz="quarter" idx="10"/>
          </p:nvPr>
        </p:nvSpPr>
        <p:spPr/>
        <p:txBody>
          <a:bodyPr/>
          <a:lstStyle/>
          <a:p>
            <a:pPr>
              <a:defRPr/>
            </a:pPr>
            <a:fld id="{63272C5D-4604-184E-A73E-1DFDFBDAD8B3}" type="slidenum">
              <a:rPr lang="en-GB" noProof="0" smtClean="0"/>
              <a:pPr>
                <a:defRPr/>
              </a:pPr>
              <a:t>25</a:t>
            </a:fld>
            <a:endParaRPr lang="en-GB" noProof="0" dirty="0"/>
          </a:p>
        </p:txBody>
      </p:sp>
    </p:spTree>
    <p:extLst>
      <p:ext uri="{BB962C8B-B14F-4D97-AF65-F5344CB8AC3E}">
        <p14:creationId xmlns:p14="http://schemas.microsoft.com/office/powerpoint/2010/main" val="31794785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b="1" noProof="0" dirty="0"/>
              <a:t>RA4A-proof your professional training</a:t>
            </a:r>
            <a:endParaRPr lang="en-GB" noProof="0" dirty="0"/>
          </a:p>
          <a:p>
            <a:r>
              <a:rPr lang="en-GB" noProof="0" dirty="0"/>
              <a:t>Initial teacher training</a:t>
            </a:r>
          </a:p>
          <a:p>
            <a:r>
              <a:rPr lang="en-GB" noProof="0" dirty="0"/>
              <a:t>Newly Qualified Teachers</a:t>
            </a:r>
          </a:p>
          <a:p>
            <a:r>
              <a:rPr lang="en-GB" noProof="0" dirty="0"/>
              <a:t>Responsibility of All Teachers</a:t>
            </a:r>
          </a:p>
          <a:p>
            <a:r>
              <a:rPr lang="en-GB" noProof="0" dirty="0"/>
              <a:t>New Teachers to your school</a:t>
            </a:r>
          </a:p>
          <a:p>
            <a:r>
              <a:rPr lang="en-GB" noProof="0" dirty="0"/>
              <a:t>Parents &amp; Partners</a:t>
            </a:r>
          </a:p>
          <a:p>
            <a:r>
              <a:rPr lang="en-GB" noProof="0" dirty="0"/>
              <a:t>Equipping all for better RA4A outcomes</a:t>
            </a:r>
          </a:p>
          <a:p>
            <a:r>
              <a:rPr lang="en-GB" dirty="0"/>
              <a:t>Whole school community needs to have a shared understanding</a:t>
            </a:r>
            <a:r>
              <a:rPr lang="en-GB" baseline="0" dirty="0"/>
              <a:t> and expectations of inclusive practice.</a:t>
            </a:r>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26</a:t>
            </a:fld>
            <a:endParaRPr lang="en-US" dirty="0"/>
          </a:p>
        </p:txBody>
      </p:sp>
    </p:spTree>
    <p:extLst>
      <p:ext uri="{BB962C8B-B14F-4D97-AF65-F5344CB8AC3E}">
        <p14:creationId xmlns:p14="http://schemas.microsoft.com/office/powerpoint/2010/main" val="3911198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noProof="0" dirty="0">
                <a:solidFill>
                  <a:srgbClr val="FFFFFF"/>
                </a:solidFill>
              </a:rPr>
              <a:t>So what else have we learned? (6)</a:t>
            </a:r>
          </a:p>
        </p:txBody>
      </p:sp>
      <p:sp>
        <p:nvSpPr>
          <p:cNvPr id="4" name="Slide Number Placeholder 3"/>
          <p:cNvSpPr>
            <a:spLocks noGrp="1"/>
          </p:cNvSpPr>
          <p:nvPr>
            <p:ph type="sldNum" sz="quarter" idx="10"/>
          </p:nvPr>
        </p:nvSpPr>
        <p:spPr/>
        <p:txBody>
          <a:bodyPr/>
          <a:lstStyle/>
          <a:p>
            <a:pPr>
              <a:defRPr/>
            </a:pPr>
            <a:fld id="{63272C5D-4604-184E-A73E-1DFDFBDAD8B3}" type="slidenum">
              <a:rPr lang="en-GB" noProof="0" smtClean="0"/>
              <a:pPr>
                <a:defRPr/>
              </a:pPr>
              <a:t>27</a:t>
            </a:fld>
            <a:endParaRPr lang="en-GB" noProof="0" dirty="0"/>
          </a:p>
        </p:txBody>
      </p:sp>
    </p:spTree>
    <p:extLst>
      <p:ext uri="{BB962C8B-B14F-4D97-AF65-F5344CB8AC3E}">
        <p14:creationId xmlns:p14="http://schemas.microsoft.com/office/powerpoint/2010/main" val="3133580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400" b="1" noProof="0" dirty="0"/>
              <a:t>RA4A-proof learning experiences</a:t>
            </a:r>
            <a:endParaRPr lang="en-GB" noProof="0" dirty="0"/>
          </a:p>
          <a:p>
            <a:pPr marL="457200" indent="-457200">
              <a:buFont typeface="Arial" panose="020B0604020202020204" pitchFamily="34" charset="0"/>
              <a:buChar char="•"/>
            </a:pPr>
            <a:r>
              <a:rPr lang="en-GB" noProof="0" dirty="0">
                <a:solidFill>
                  <a:schemeClr val="bg1"/>
                </a:solidFill>
              </a:rPr>
              <a:t>Keep barriers down</a:t>
            </a:r>
          </a:p>
          <a:p>
            <a:pPr marL="457200" indent="-457200">
              <a:buFont typeface="Arial" panose="020B0604020202020204" pitchFamily="34" charset="0"/>
              <a:buChar char="•"/>
            </a:pPr>
            <a:r>
              <a:rPr lang="en-GB" noProof="0" dirty="0">
                <a:solidFill>
                  <a:schemeClr val="bg1"/>
                </a:solidFill>
              </a:rPr>
              <a:t>Look for emerging barriers</a:t>
            </a:r>
          </a:p>
          <a:p>
            <a:pPr marL="457200" indent="-457200">
              <a:buFont typeface="Arial" panose="020B0604020202020204" pitchFamily="34" charset="0"/>
              <a:buChar char="•"/>
            </a:pPr>
            <a:r>
              <a:rPr lang="en-GB" noProof="0" dirty="0">
                <a:solidFill>
                  <a:schemeClr val="bg1"/>
                </a:solidFill>
              </a:rPr>
              <a:t>Flexible solutions are a must</a:t>
            </a:r>
          </a:p>
          <a:p>
            <a:pPr marL="457200" indent="-457200">
              <a:buFont typeface="Arial" panose="020B0604020202020204" pitchFamily="34" charset="0"/>
              <a:buChar char="•"/>
            </a:pPr>
            <a:r>
              <a:rPr lang="en-GB" noProof="0" dirty="0">
                <a:solidFill>
                  <a:schemeClr val="bg1"/>
                </a:solidFill>
              </a:rPr>
              <a:t>Digital solutions are increasing</a:t>
            </a:r>
          </a:p>
          <a:p>
            <a:pPr marL="457200" indent="-457200">
              <a:buFont typeface="Arial" panose="020B0604020202020204" pitchFamily="34" charset="0"/>
              <a:buChar char="•"/>
            </a:pPr>
            <a:r>
              <a:rPr lang="en-GB" noProof="0" dirty="0">
                <a:solidFill>
                  <a:schemeClr val="bg1"/>
                </a:solidFill>
              </a:rPr>
              <a:t>Innovative approaches engage staff and pupils well</a:t>
            </a:r>
          </a:p>
          <a:p>
            <a:pPr marL="457200" indent="-457200">
              <a:buFont typeface="Arial" panose="020B0604020202020204" pitchFamily="34" charset="0"/>
              <a:buChar char="•"/>
            </a:pPr>
            <a:r>
              <a:rPr lang="en-GB" noProof="0" dirty="0">
                <a:solidFill>
                  <a:schemeClr val="bg1"/>
                </a:solidFill>
              </a:rPr>
              <a:t>What in the curriculum is working? </a:t>
            </a:r>
          </a:p>
          <a:p>
            <a:r>
              <a:rPr lang="en-GB" dirty="0"/>
              <a:t>Equity is not about treating</a:t>
            </a:r>
            <a:r>
              <a:rPr lang="en-GB" baseline="0" dirty="0"/>
              <a:t> everyone the same, but recognising the differences and putting in strategies to overcome the barriers – look for emerging barriers – “Everything works under some conditions – nothing works always” Dylan Williams</a:t>
            </a:r>
          </a:p>
          <a:p>
            <a:r>
              <a:rPr lang="en-GB" baseline="0" dirty="0"/>
              <a:t>Teaching approaches – Growth mindset – power of yet</a:t>
            </a:r>
            <a:endParaRPr lang="en-GB" dirty="0"/>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28</a:t>
            </a:fld>
            <a:endParaRPr lang="en-US" dirty="0"/>
          </a:p>
        </p:txBody>
      </p:sp>
    </p:spTree>
    <p:extLst>
      <p:ext uri="{BB962C8B-B14F-4D97-AF65-F5344CB8AC3E}">
        <p14:creationId xmlns:p14="http://schemas.microsoft.com/office/powerpoint/2010/main" val="41427241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noProof="0" dirty="0"/>
              <a:t>Digital Solutions – Impact of Social Media</a:t>
            </a:r>
            <a:endParaRPr lang="en-GB" sz="1400" noProof="0" dirty="0"/>
          </a:p>
          <a:p>
            <a:pPr marL="457200" indent="-457200">
              <a:buFont typeface="Arial" panose="020B0604020202020204" pitchFamily="34" charset="0"/>
              <a:buChar char="•"/>
            </a:pPr>
            <a:r>
              <a:rPr lang="en-GB" noProof="0" dirty="0"/>
              <a:t>Sharing Success</a:t>
            </a:r>
          </a:p>
          <a:p>
            <a:pPr marL="457200" indent="-457200">
              <a:buFont typeface="Arial" panose="020B0604020202020204" pitchFamily="34" charset="0"/>
              <a:buChar char="•"/>
            </a:pPr>
            <a:r>
              <a:rPr lang="en-GB" noProof="0" dirty="0"/>
              <a:t>Celebrating Achievement</a:t>
            </a:r>
          </a:p>
          <a:p>
            <a:pPr marL="457200" indent="-457200">
              <a:buFont typeface="Arial" panose="020B0604020202020204" pitchFamily="34" charset="0"/>
              <a:buChar char="•"/>
            </a:pPr>
            <a:r>
              <a:rPr lang="en-GB" noProof="0" dirty="0"/>
              <a:t>Promoting a Positive Ethos</a:t>
            </a:r>
          </a:p>
          <a:p>
            <a:pPr marL="457200" indent="-457200">
              <a:buFont typeface="Arial" panose="020B0604020202020204" pitchFamily="34" charset="0"/>
              <a:buChar char="•"/>
            </a:pPr>
            <a:r>
              <a:rPr lang="en-GB" noProof="0" dirty="0"/>
              <a:t>Interacting with Parents and Partners</a:t>
            </a:r>
          </a:p>
          <a:p>
            <a:pPr marL="0" indent="0">
              <a:buFontTx/>
              <a:buNone/>
            </a:pPr>
            <a:r>
              <a:rPr lang="en-US" noProof="0" dirty="0"/>
              <a:t>Tweet from @Jedinspiresport: Thanks again for your valued custom #inspired</a:t>
            </a:r>
          </a:p>
          <a:p>
            <a:pPr marL="0" indent="0">
              <a:buFontTx/>
              <a:buNone/>
            </a:pPr>
            <a:r>
              <a:rPr lang="en-US" noProof="0" dirty="0"/>
              <a:t>Tweet from @AlanMcCaskell: A trip that will last long in the memories for all the right reasons. Thanks to everyone involved.</a:t>
            </a:r>
          </a:p>
          <a:p>
            <a:pPr marL="0" indent="0">
              <a:buFontTx/>
              <a:buNone/>
            </a:pPr>
            <a:endParaRPr lang="en-GB" noProof="0" dirty="0"/>
          </a:p>
          <a:p>
            <a:endParaRPr lang="da-DK" dirty="0"/>
          </a:p>
        </p:txBody>
      </p:sp>
      <p:sp>
        <p:nvSpPr>
          <p:cNvPr id="4" name="Slide Number Placeholder 3"/>
          <p:cNvSpPr>
            <a:spLocks noGrp="1"/>
          </p:cNvSpPr>
          <p:nvPr>
            <p:ph type="sldNum" sz="quarter" idx="10"/>
          </p:nvPr>
        </p:nvSpPr>
        <p:spPr/>
        <p:txBody>
          <a:bodyPr/>
          <a:lstStyle/>
          <a:p>
            <a:pPr>
              <a:defRPr/>
            </a:pPr>
            <a:fld id="{63272C5D-4604-184E-A73E-1DFDFBDAD8B3}" type="slidenum">
              <a:rPr lang="en-GB" noProof="0" smtClean="0"/>
              <a:pPr>
                <a:defRPr/>
              </a:pPr>
              <a:t>29</a:t>
            </a:fld>
            <a:endParaRPr lang="en-GB" noProof="0" dirty="0"/>
          </a:p>
        </p:txBody>
      </p:sp>
    </p:spTree>
    <p:extLst>
      <p:ext uri="{BB962C8B-B14F-4D97-AF65-F5344CB8AC3E}">
        <p14:creationId xmlns:p14="http://schemas.microsoft.com/office/powerpoint/2010/main" val="4024369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School Context</a:t>
            </a:r>
          </a:p>
          <a:p>
            <a:pPr>
              <a:buFont typeface="Arial" pitchFamily="34" charset="0"/>
              <a:buChar char="•"/>
            </a:pPr>
            <a:r>
              <a:rPr lang="en-GB" sz="1200" noProof="0" dirty="0"/>
              <a:t> 2 schools merged in 2007 to form 1 big school of 1,860 pupils</a:t>
            </a:r>
          </a:p>
          <a:p>
            <a:pPr>
              <a:buFont typeface="Arial" pitchFamily="34" charset="0"/>
              <a:buChar char="•"/>
            </a:pPr>
            <a:r>
              <a:rPr lang="en-GB" sz="1200" noProof="0" dirty="0"/>
              <a:t> Current school roll is 1,460</a:t>
            </a:r>
          </a:p>
          <a:p>
            <a:pPr>
              <a:buFont typeface="Arial" pitchFamily="34" charset="0"/>
              <a:buChar char="•"/>
            </a:pPr>
            <a:r>
              <a:rPr lang="en-GB" sz="1200" noProof="0" dirty="0"/>
              <a:t> Campus school with Sanderson High –for 100 pupils with moderate to severe needs</a:t>
            </a:r>
          </a:p>
          <a:p>
            <a:pPr>
              <a:buFont typeface="Arial" pitchFamily="34" charset="0"/>
              <a:buChar char="•"/>
            </a:pPr>
            <a:r>
              <a:rPr lang="en-GB" sz="1200" noProof="0" dirty="0"/>
              <a:t> 182 pupils with additional support needs including ASD, dyslexia, ADHD and other learning issues.</a:t>
            </a:r>
          </a:p>
          <a:p>
            <a:pPr>
              <a:buFont typeface="Arial" pitchFamily="34" charset="0"/>
              <a:buChar char="•"/>
            </a:pPr>
            <a:r>
              <a:rPr lang="en-GB" sz="1200" noProof="0" dirty="0"/>
              <a:t> An increasing number of pupils with social, emotional and behavioural needs…</a:t>
            </a:r>
          </a:p>
        </p:txBody>
      </p:sp>
      <p:sp>
        <p:nvSpPr>
          <p:cNvPr id="4" name="Slide Number Placeholder 3"/>
          <p:cNvSpPr>
            <a:spLocks noGrp="1"/>
          </p:cNvSpPr>
          <p:nvPr>
            <p:ph type="sldNum" sz="quarter" idx="10"/>
          </p:nvPr>
        </p:nvSpPr>
        <p:spPr/>
        <p:txBody>
          <a:bodyPr/>
          <a:lstStyle/>
          <a:p>
            <a:pPr>
              <a:defRPr/>
            </a:pPr>
            <a:fld id="{63272C5D-4604-184E-A73E-1DFDFBDAD8B3}" type="slidenum">
              <a:rPr lang="en-GB" noProof="0" smtClean="0"/>
              <a:pPr>
                <a:defRPr/>
              </a:pPr>
              <a:t>3</a:t>
            </a:fld>
            <a:endParaRPr lang="en-GB" noProof="0" dirty="0"/>
          </a:p>
        </p:txBody>
      </p:sp>
    </p:spTree>
    <p:extLst>
      <p:ext uri="{BB962C8B-B14F-4D97-AF65-F5344CB8AC3E}">
        <p14:creationId xmlns:p14="http://schemas.microsoft.com/office/powerpoint/2010/main" val="7956721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Developing a Growth</a:t>
            </a:r>
            <a:r>
              <a:rPr lang="en-GB" baseline="0" dirty="0"/>
              <a:t> Mindset</a:t>
            </a:r>
            <a:endParaRPr lang="en-GB" dirty="0"/>
          </a:p>
          <a:p>
            <a:r>
              <a:rPr lang="en-IE" dirty="0"/>
              <a:t>Watch the </a:t>
            </a:r>
            <a:r>
              <a:rPr lang="en-IE" dirty="0">
                <a:hlinkClick r:id="rId3"/>
              </a:rPr>
              <a:t>video on </a:t>
            </a:r>
            <a:r>
              <a:rPr lang="en-GB" dirty="0">
                <a:hlinkClick r:id="rId3"/>
              </a:rPr>
              <a:t>Developing a Growth Mindset</a:t>
            </a:r>
            <a:endParaRPr lang="en-GB" dirty="0"/>
          </a:p>
          <a:p>
            <a:r>
              <a:rPr lang="en-GB" dirty="0">
                <a:hlinkClick r:id="rId3"/>
              </a:rPr>
              <a:t>https://www.youtube.com/watch?v=dotgjFTljvs&amp;index=7&amp;list=PLWKpdDXcn5-5nf715yXXULP11vNQig8M3</a:t>
            </a:r>
            <a:endParaRPr lang="da-DK" dirty="0"/>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30</a:t>
            </a:fld>
            <a:endParaRPr lang="en-US" dirty="0"/>
          </a:p>
        </p:txBody>
      </p:sp>
    </p:spTree>
    <p:extLst>
      <p:ext uri="{BB962C8B-B14F-4D97-AF65-F5344CB8AC3E}">
        <p14:creationId xmlns:p14="http://schemas.microsoft.com/office/powerpoint/2010/main" val="28535988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600" kern="1200" dirty="0">
                <a:solidFill>
                  <a:srgbClr val="1E1C43"/>
                </a:solidFill>
                <a:effectLst/>
                <a:latin typeface="Calibri" panose="020F0502020204030204" pitchFamily="34" charset="0"/>
                <a:ea typeface="ＭＳ Ｐゴシック" panose="020B0600070205080204" pitchFamily="34" charset="-128"/>
                <a:cs typeface="ＭＳ Ｐゴシック" panose="020B0600070205080204" pitchFamily="34" charset="-128"/>
              </a:rPr>
              <a:t>What teaching approaches are supporting RA4A?</a:t>
            </a:r>
            <a:endParaRPr lang="en-GB" dirty="0"/>
          </a:p>
          <a:p>
            <a:r>
              <a:rPr lang="en-IE" dirty="0"/>
              <a:t>Watch the video on </a:t>
            </a:r>
            <a:r>
              <a:rPr lang="en-IE" dirty="0">
                <a:hlinkClick r:id="rId3"/>
              </a:rPr>
              <a:t>adopting a growth mindset</a:t>
            </a:r>
            <a:endParaRPr lang="en-IE" dirty="0"/>
          </a:p>
          <a:p>
            <a:r>
              <a:rPr lang="da-DK" dirty="0">
                <a:hlinkClick r:id="rId3"/>
              </a:rPr>
              <a:t>https://www.youtube.com/watch?v=Z1HQadaWYSw&amp;list=PLWKpdDXcn5-5nf715yXXULP11vNQig8M3&amp;index=8</a:t>
            </a:r>
            <a:endParaRPr lang="da-DK" dirty="0"/>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31</a:t>
            </a:fld>
            <a:endParaRPr lang="en-US" dirty="0"/>
          </a:p>
        </p:txBody>
      </p:sp>
    </p:spTree>
    <p:extLst>
      <p:ext uri="{BB962C8B-B14F-4D97-AF65-F5344CB8AC3E}">
        <p14:creationId xmlns:p14="http://schemas.microsoft.com/office/powerpoint/2010/main" val="9785449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noProof="0" dirty="0"/>
              <a:t>Are we there yet?</a:t>
            </a:r>
          </a:p>
          <a:p>
            <a:pPr algn="l"/>
            <a:r>
              <a:rPr lang="en-GB" sz="900" noProof="0" dirty="0"/>
              <a:t>No – so what now?</a:t>
            </a:r>
          </a:p>
        </p:txBody>
      </p:sp>
      <p:sp>
        <p:nvSpPr>
          <p:cNvPr id="4" name="Slide Number Placeholder 3"/>
          <p:cNvSpPr>
            <a:spLocks noGrp="1"/>
          </p:cNvSpPr>
          <p:nvPr>
            <p:ph type="sldNum" sz="quarter" idx="10"/>
          </p:nvPr>
        </p:nvSpPr>
        <p:spPr/>
        <p:txBody>
          <a:bodyPr/>
          <a:lstStyle/>
          <a:p>
            <a:pPr>
              <a:defRPr/>
            </a:pPr>
            <a:fld id="{63272C5D-4604-184E-A73E-1DFDFBDAD8B3}" type="slidenum">
              <a:rPr lang="en-GB" noProof="0" smtClean="0"/>
              <a:pPr>
                <a:defRPr/>
              </a:pPr>
              <a:t>32</a:t>
            </a:fld>
            <a:endParaRPr lang="en-GB" noProof="0" dirty="0"/>
          </a:p>
        </p:txBody>
      </p:sp>
    </p:spTree>
    <p:extLst>
      <p:ext uri="{BB962C8B-B14F-4D97-AF65-F5344CB8AC3E}">
        <p14:creationId xmlns:p14="http://schemas.microsoft.com/office/powerpoint/2010/main" val="30523996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What next?</a:t>
            </a:r>
          </a:p>
          <a:p>
            <a:pPr marL="457200" indent="-457200">
              <a:buFont typeface="Arial" panose="020B0604020202020204" pitchFamily="34" charset="0"/>
              <a:buChar char="•"/>
            </a:pPr>
            <a:r>
              <a:rPr lang="en-GB" sz="1200" noProof="0" dirty="0">
                <a:solidFill>
                  <a:schemeClr val="bg1"/>
                </a:solidFill>
              </a:rPr>
              <a:t>Spotlight on pupils with emotional and behavioural needs, particularly with regards to attendance and participation</a:t>
            </a:r>
          </a:p>
          <a:p>
            <a:pPr marL="457200" indent="-457200">
              <a:buFont typeface="Arial" panose="020B0604020202020204" pitchFamily="34" charset="0"/>
              <a:buChar char="•"/>
            </a:pPr>
            <a:r>
              <a:rPr lang="en-GB" sz="1200" noProof="0" dirty="0">
                <a:solidFill>
                  <a:schemeClr val="bg1"/>
                </a:solidFill>
              </a:rPr>
              <a:t>Teachers engaging more with research and professional reading through the RAFORA </a:t>
            </a:r>
          </a:p>
          <a:p>
            <a:pPr marL="457200" indent="-457200">
              <a:buFont typeface="Arial" panose="020B0604020202020204" pitchFamily="34" charset="0"/>
              <a:buChar char="•"/>
            </a:pPr>
            <a:r>
              <a:rPr lang="en-GB" sz="1200" noProof="0" dirty="0">
                <a:solidFill>
                  <a:schemeClr val="bg1"/>
                </a:solidFill>
              </a:rPr>
              <a:t>Increased use of digital solutions to RA4A</a:t>
            </a:r>
          </a:p>
          <a:p>
            <a:pPr marL="457200" indent="-457200">
              <a:buFont typeface="Arial" panose="020B0604020202020204" pitchFamily="34" charset="0"/>
              <a:buChar char="•"/>
            </a:pPr>
            <a:r>
              <a:rPr lang="en-GB" sz="1200" noProof="0" dirty="0">
                <a:solidFill>
                  <a:schemeClr val="bg1"/>
                </a:solidFill>
              </a:rPr>
              <a:t>Working cross-sectorally to engage disengaged parents early</a:t>
            </a:r>
          </a:p>
          <a:p>
            <a:pPr marL="457200" indent="-457200">
              <a:buFont typeface="Arial" panose="020B0604020202020204" pitchFamily="34" charset="0"/>
              <a:buChar char="•"/>
            </a:pPr>
            <a:r>
              <a:rPr lang="en-GB" sz="1200" noProof="0" dirty="0">
                <a:solidFill>
                  <a:schemeClr val="bg1"/>
                </a:solidFill>
              </a:rPr>
              <a:t>Building growth mindset capacity across the learning community and with pupils and parents to develop resilience and emotional literacy</a:t>
            </a:r>
          </a:p>
        </p:txBody>
      </p:sp>
      <p:sp>
        <p:nvSpPr>
          <p:cNvPr id="4" name="Slide Number Placeholder 3"/>
          <p:cNvSpPr>
            <a:spLocks noGrp="1"/>
          </p:cNvSpPr>
          <p:nvPr>
            <p:ph type="sldNum" sz="quarter" idx="10"/>
          </p:nvPr>
        </p:nvSpPr>
        <p:spPr/>
        <p:txBody>
          <a:bodyPr/>
          <a:lstStyle/>
          <a:p>
            <a:pPr>
              <a:defRPr/>
            </a:pPr>
            <a:fld id="{63272C5D-4604-184E-A73E-1DFDFBDAD8B3}" type="slidenum">
              <a:rPr lang="en-GB" noProof="0" smtClean="0"/>
              <a:pPr>
                <a:defRPr/>
              </a:pPr>
              <a:t>33</a:t>
            </a:fld>
            <a:endParaRPr lang="en-GB" noProof="0" dirty="0"/>
          </a:p>
        </p:txBody>
      </p:sp>
    </p:spTree>
    <p:extLst>
      <p:ext uri="{BB962C8B-B14F-4D97-AF65-F5344CB8AC3E}">
        <p14:creationId xmlns:p14="http://schemas.microsoft.com/office/powerpoint/2010/main" val="2683352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noProof="0" dirty="0"/>
              <a:t>“We are Calderglen”</a:t>
            </a:r>
            <a:r>
              <a:rPr lang="en-GB" baseline="0" noProof="0" dirty="0"/>
              <a:t> </a:t>
            </a:r>
            <a:r>
              <a:rPr lang="en-GB" noProof="0" dirty="0"/>
              <a:t>“S</a:t>
            </a:r>
            <a:r>
              <a:rPr lang="en-GB" dirty="0"/>
              <a:t> </a:t>
            </a:r>
            <a:r>
              <a:rPr lang="en-GB" noProof="0" dirty="0"/>
              <a:t>e</a:t>
            </a:r>
            <a:r>
              <a:rPr lang="en-GB" dirty="0"/>
              <a:t> </a:t>
            </a:r>
            <a:r>
              <a:rPr lang="en-GB" noProof="0" dirty="0"/>
              <a:t>sinne</a:t>
            </a:r>
            <a:r>
              <a:rPr lang="en-GB" dirty="0"/>
              <a:t> </a:t>
            </a:r>
            <a:r>
              <a:rPr lang="en-GB" noProof="0" dirty="0"/>
              <a:t>Glinn</a:t>
            </a:r>
            <a:r>
              <a:rPr lang="en-GB" dirty="0"/>
              <a:t> </a:t>
            </a:r>
            <a:r>
              <a:rPr lang="en-GB" noProof="0" dirty="0"/>
              <a:t>Challdair”</a:t>
            </a:r>
          </a:p>
          <a:p>
            <a:pPr algn="l"/>
            <a:r>
              <a:rPr lang="en-GB" sz="1200" b="1" noProof="0" dirty="0">
                <a:solidFill>
                  <a:schemeClr val="bg1">
                    <a:lumMod val="10000"/>
                    <a:lumOff val="90000"/>
                  </a:schemeClr>
                </a:solidFill>
              </a:rPr>
              <a:t>Confident, Responsible, Contributing, Successful Learners</a:t>
            </a:r>
            <a:endParaRPr lang="en-GB" sz="1200" noProof="0" dirty="0">
              <a:solidFill>
                <a:schemeClr val="bg1">
                  <a:lumMod val="10000"/>
                  <a:lumOff val="90000"/>
                </a:schemeClr>
              </a:solidFill>
            </a:endParaRPr>
          </a:p>
        </p:txBody>
      </p:sp>
      <p:sp>
        <p:nvSpPr>
          <p:cNvPr id="4" name="Slide Number Placeholder 3"/>
          <p:cNvSpPr>
            <a:spLocks noGrp="1"/>
          </p:cNvSpPr>
          <p:nvPr>
            <p:ph type="sldNum" sz="quarter" idx="10"/>
          </p:nvPr>
        </p:nvSpPr>
        <p:spPr/>
        <p:txBody>
          <a:bodyPr/>
          <a:lstStyle/>
          <a:p>
            <a:pPr>
              <a:defRPr/>
            </a:pPr>
            <a:fld id="{63272C5D-4604-184E-A73E-1DFDFBDAD8B3}" type="slidenum">
              <a:rPr lang="en-GB" smtClean="0"/>
              <a:pPr>
                <a:defRPr/>
              </a:pPr>
              <a:t>34</a:t>
            </a:fld>
            <a:endParaRPr lang="en-GB" dirty="0"/>
          </a:p>
        </p:txBody>
      </p:sp>
    </p:spTree>
    <p:extLst>
      <p:ext uri="{BB962C8B-B14F-4D97-AF65-F5344CB8AC3E}">
        <p14:creationId xmlns:p14="http://schemas.microsoft.com/office/powerpoint/2010/main" val="1463631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solidFill>
                  <a:schemeClr val="bg1"/>
                </a:solidFill>
              </a:rPr>
              <a:t>National Context</a:t>
            </a:r>
          </a:p>
          <a:p>
            <a:pPr>
              <a:buFont typeface="Arial" pitchFamily="34" charset="0"/>
              <a:buChar char="•"/>
            </a:pPr>
            <a:r>
              <a:rPr lang="en-GB" noProof="0" dirty="0">
                <a:solidFill>
                  <a:srgbClr val="000000"/>
                </a:solidFill>
              </a:rPr>
              <a:t>2010–2016: Year-on-year change in Scottish Education system</a:t>
            </a:r>
          </a:p>
          <a:p>
            <a:pPr>
              <a:buFont typeface="Arial" pitchFamily="34" charset="0"/>
              <a:buChar char="•"/>
            </a:pPr>
            <a:r>
              <a:rPr lang="en-GB" noProof="0" dirty="0">
                <a:solidFill>
                  <a:srgbClr val="000000"/>
                </a:solidFill>
              </a:rPr>
              <a:t>Focus on covering/embedding outcomes rather than pedagogical practices</a:t>
            </a:r>
          </a:p>
          <a:p>
            <a:pPr>
              <a:buFont typeface="Arial" pitchFamily="34" charset="0"/>
              <a:buChar char="•"/>
            </a:pPr>
            <a:r>
              <a:rPr lang="en-GB" noProof="0" dirty="0">
                <a:solidFill>
                  <a:srgbClr val="000000"/>
                </a:solidFill>
              </a:rPr>
              <a:t>New National Qualifications – new courses and assessments at every stage</a:t>
            </a:r>
          </a:p>
          <a:p>
            <a:pPr>
              <a:buFont typeface="Arial" pitchFamily="34" charset="0"/>
              <a:buChar char="•"/>
            </a:pPr>
            <a:r>
              <a:rPr lang="en-GB" noProof="0" dirty="0">
                <a:solidFill>
                  <a:srgbClr val="000000"/>
                </a:solidFill>
              </a:rPr>
              <a:t>Increasing awareness of impact of deprivation on attainment and achievement</a:t>
            </a:r>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4</a:t>
            </a:fld>
            <a:endParaRPr lang="en-US" dirty="0"/>
          </a:p>
        </p:txBody>
      </p:sp>
    </p:spTree>
    <p:extLst>
      <p:ext uri="{BB962C8B-B14F-4D97-AF65-F5344CB8AC3E}">
        <p14:creationId xmlns:p14="http://schemas.microsoft.com/office/powerpoint/2010/main" val="3442929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Challenges at outset of this project</a:t>
            </a:r>
            <a:endParaRPr lang="en-GB" noProof="0" dirty="0"/>
          </a:p>
          <a:p>
            <a:pPr marL="457200" indent="-457200">
              <a:buFont typeface="Arial" panose="020B0604020202020204" pitchFamily="34" charset="0"/>
              <a:buChar char="•"/>
            </a:pPr>
            <a:r>
              <a:rPr lang="en-GB" noProof="0" dirty="0"/>
              <a:t>Address innovation fatigue in staff to be able to meet the needs of all pupils and continue to provide a highly innovative and engaging curriculum</a:t>
            </a:r>
          </a:p>
          <a:p>
            <a:pPr marL="457200" indent="-457200">
              <a:buFont typeface="Arial" panose="020B0604020202020204" pitchFamily="34" charset="0"/>
              <a:buChar char="•"/>
            </a:pPr>
            <a:r>
              <a:rPr lang="en-GB" noProof="0" dirty="0"/>
              <a:t>Examine which pedagogical approaches, new or current, are raising achievement</a:t>
            </a:r>
            <a:endParaRPr lang="en-GB" sz="1000" noProof="0" dirty="0"/>
          </a:p>
          <a:p>
            <a:pPr marL="457200" indent="-457200">
              <a:buFont typeface="Arial" panose="020B0604020202020204" pitchFamily="34" charset="0"/>
              <a:buChar char="•"/>
            </a:pPr>
            <a:r>
              <a:rPr lang="en-GB" noProof="0" dirty="0"/>
              <a:t>Close the attainment gap for most disadvantaged pupils and those likely to disengage</a:t>
            </a:r>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5</a:t>
            </a:fld>
            <a:endParaRPr lang="en-US" dirty="0"/>
          </a:p>
        </p:txBody>
      </p:sp>
    </p:spTree>
    <p:extLst>
      <p:ext uri="{BB962C8B-B14F-4D97-AF65-F5344CB8AC3E}">
        <p14:creationId xmlns:p14="http://schemas.microsoft.com/office/powerpoint/2010/main" val="1885727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National Supports</a:t>
            </a:r>
          </a:p>
          <a:p>
            <a:r>
              <a:rPr lang="en-GB" b="1" noProof="0" dirty="0"/>
              <a:t>Curriculum for Excellence </a:t>
            </a:r>
          </a:p>
          <a:p>
            <a:pPr marL="457200" indent="-457200">
              <a:buFont typeface="Arial" panose="020B0604020202020204" pitchFamily="34" charset="0"/>
              <a:buChar char="•"/>
            </a:pPr>
            <a:r>
              <a:rPr lang="en-GB" noProof="0" dirty="0"/>
              <a:t>Flexibility to schools, bespoke provision</a:t>
            </a:r>
          </a:p>
          <a:p>
            <a:pPr marL="457200" indent="-457200">
              <a:buFont typeface="Arial" panose="020B0604020202020204" pitchFamily="34" charset="0"/>
              <a:buChar char="•"/>
            </a:pPr>
            <a:r>
              <a:rPr lang="en-GB" noProof="0" dirty="0"/>
              <a:t>Holistic development of the child</a:t>
            </a:r>
          </a:p>
          <a:p>
            <a:pPr marL="457200" indent="-457200">
              <a:buFont typeface="Arial" panose="020B0604020202020204" pitchFamily="34" charset="0"/>
              <a:buChar char="•"/>
            </a:pPr>
            <a:r>
              <a:rPr lang="en-GB" noProof="0" dirty="0"/>
              <a:t>Child at the centre</a:t>
            </a:r>
          </a:p>
          <a:p>
            <a:pPr marL="0" indent="0">
              <a:buFont typeface="Arial" panose="020B0604020202020204" pitchFamily="34" charset="0"/>
              <a:buNone/>
            </a:pPr>
            <a:r>
              <a:rPr lang="en-GB" noProof="0" dirty="0"/>
              <a:t>[A central circle represents the learner, inside a circle representing outcomes and experiences. Another circle encloses them, representing confident individuals, effective contributor, successful learners and responsible citizens. An outer circle represents literacy. skills for learning, skills for life and skills for work, numeracy and health and wellbeing. Around the edge of the circles are text boxes as follows:</a:t>
            </a:r>
          </a:p>
          <a:p>
            <a:pPr marL="0" indent="0">
              <a:buFont typeface="Arial" panose="020B0604020202020204" pitchFamily="34" charset="0"/>
              <a:buNone/>
            </a:pPr>
            <a:r>
              <a:rPr lang="en-GB" noProof="0" dirty="0"/>
              <a:t>The curriculum: 'the totality of all that is planned for children and young people throughout their education'. Ethos and life of the school as a community; Curriculum areas and subjects; Interdisciplinary learning; Opportunities for personal achievement.</a:t>
            </a:r>
          </a:p>
          <a:p>
            <a:pPr marL="0" indent="0">
              <a:buFont typeface="Arial" panose="020B0604020202020204" pitchFamily="34" charset="0"/>
              <a:buNone/>
            </a:pPr>
            <a:r>
              <a:rPr lang="en-GB" noProof="0" dirty="0"/>
              <a:t>Values: Wisdom, justice, compassion, integrity. The curriculum must be inclusive, be a stimulus for personal achievement and, through the broadening of experience of the world, be an encouragement towards informed and responsible citizenship.</a:t>
            </a:r>
          </a:p>
          <a:p>
            <a:pPr marL="0" indent="0">
              <a:buFont typeface="Arial" panose="020B0604020202020204" pitchFamily="34" charset="0"/>
              <a:buNone/>
            </a:pPr>
            <a:r>
              <a:rPr lang="en-GB" noProof="0" dirty="0"/>
              <a:t>Learning and teaching: Engaging and active; Setting challenging goals; Shared expectations and standards; Timely, accurate feedback; Learning intentions, success criteria, personal learning planning; Collaborative; Reflecting the ways different learners progress.</a:t>
            </a:r>
          </a:p>
          <a:p>
            <a:pPr marL="0" indent="0">
              <a:buFont typeface="Arial" panose="020B0604020202020204" pitchFamily="34" charset="0"/>
              <a:buNone/>
            </a:pPr>
            <a:r>
              <a:rPr lang="en-GB" noProof="0" dirty="0"/>
              <a:t>Experiences and outcomes set out expectations for learning and development in: Expressive arts; Languages and literacy; Health and wellbeing; Mathematics and numeracy; Religious and moral education; Sciences; Social studies; Technologies. Curriculum levels describe progression and development.</a:t>
            </a:r>
          </a:p>
          <a:p>
            <a:pPr marL="0" indent="0">
              <a:buFont typeface="Arial" panose="020B0604020202020204" pitchFamily="34" charset="0"/>
              <a:buNone/>
            </a:pPr>
            <a:r>
              <a:rPr lang="en-GB" noProof="0" dirty="0"/>
              <a:t>All children and young people are entitled to experience: A coherent curriculum from 3 to 18; A broad general education, including well planned experiences and outcomes across all the curriculum areas. This should include understanding of the world and Scotland's place in it and understanding of the environment; A senior phase which provides opportunities for study for qualifications and other planned opportunities for developing the four capacities; Opportunities for developing skills for learning, skills for life and skills for work; Opportunities to achieve to the highest levels they can through appropriate personal support and challenge; Opportunities to move into positive and sustained destinations beyond school.</a:t>
            </a:r>
          </a:p>
          <a:p>
            <a:pPr marL="0" indent="0">
              <a:buFont typeface="Arial" panose="020B0604020202020204" pitchFamily="34" charset="0"/>
              <a:buNone/>
            </a:pPr>
            <a:r>
              <a:rPr lang="en-GB" noProof="0" dirty="0"/>
              <a:t>Personal support: Review of learning and planning of next steps; Gaining access to learning activities which will meet their needs; Planning for opportunities for personal achievement; Preparing for changes and choices and support through changes and choices; Pre-school centres and schools working with partners.</a:t>
            </a:r>
          </a:p>
          <a:p>
            <a:pPr marL="0" indent="0">
              <a:buFont typeface="Arial" panose="020B0604020202020204" pitchFamily="34" charset="0"/>
              <a:buNone/>
            </a:pPr>
            <a:r>
              <a:rPr lang="en-GB" noProof="0" dirty="0"/>
              <a:t>Principles for curriculum design: Challenge and enjoyment; Breadth; Progression; Depth; Personalisation and choice; Coherence; Relevance.</a:t>
            </a:r>
          </a:p>
          <a:p>
            <a:pPr marL="0" indent="0">
              <a:buFont typeface="Arial" panose="020B0604020202020204" pitchFamily="34" charset="0"/>
              <a:buNone/>
            </a:pPr>
            <a:r>
              <a:rPr lang="en-GB" noProof="0" dirty="0"/>
              <a:t>Arrangements for: Assessment; Qualifications; Self-evaluation and accountability; Professional development, to support the purposes of learning.]</a:t>
            </a:r>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6</a:t>
            </a:fld>
            <a:endParaRPr lang="en-US" dirty="0"/>
          </a:p>
        </p:txBody>
      </p:sp>
    </p:spTree>
    <p:extLst>
      <p:ext uri="{BB962C8B-B14F-4D97-AF65-F5344CB8AC3E}">
        <p14:creationId xmlns:p14="http://schemas.microsoft.com/office/powerpoint/2010/main" val="864675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noProof="0" dirty="0"/>
              <a:t>The Scottish Context</a:t>
            </a:r>
            <a:r>
              <a:rPr lang="en-GB" baseline="0" noProof="0" dirty="0"/>
              <a:t> for Education and Inclusive Practice</a:t>
            </a:r>
            <a:endParaRPr lang="en-GB" noProof="0" dirty="0"/>
          </a:p>
          <a:p>
            <a:r>
              <a:rPr lang="en-GB" noProof="0" dirty="0"/>
              <a:t>The Calderglen School logo is in the centre of a circle, surrounded by the words Successful learners, Confident individuals, Responsible citizens and Effective contributors. Outside the circle are arrows pointing to national tools and programmes: Scotland's Delivery Plan for Education; National Improvement Framework; National Improvement Hub; Scottish Attainment Challenge; Legislation and Policy; Insight Benchmarking Tool; How Good is Our School 4 (HGIOS4); Developing the Young Workforce; GTCS Professional Standards.</a:t>
            </a:r>
          </a:p>
        </p:txBody>
      </p:sp>
      <p:sp>
        <p:nvSpPr>
          <p:cNvPr id="4" name="Slide Number Placeholder 3"/>
          <p:cNvSpPr>
            <a:spLocks noGrp="1"/>
          </p:cNvSpPr>
          <p:nvPr>
            <p:ph type="sldNum" sz="quarter" idx="10"/>
          </p:nvPr>
        </p:nvSpPr>
        <p:spPr/>
        <p:txBody>
          <a:bodyPr/>
          <a:lstStyle/>
          <a:p>
            <a:pPr>
              <a:defRPr/>
            </a:pPr>
            <a:fld id="{63272C5D-4604-184E-A73E-1DFDFBDAD8B3}" type="slidenum">
              <a:rPr lang="en-GB" noProof="0" smtClean="0"/>
              <a:pPr>
                <a:defRPr/>
              </a:pPr>
              <a:t>7</a:t>
            </a:fld>
            <a:endParaRPr lang="en-GB" noProof="0" dirty="0"/>
          </a:p>
        </p:txBody>
      </p:sp>
    </p:spTree>
    <p:extLst>
      <p:ext uri="{BB962C8B-B14F-4D97-AF65-F5344CB8AC3E}">
        <p14:creationId xmlns:p14="http://schemas.microsoft.com/office/powerpoint/2010/main" val="3639762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noProof="0" dirty="0"/>
              <a:t>So what have we learned?</a:t>
            </a:r>
          </a:p>
          <a:p>
            <a:endParaRPr lang="da-DK" dirty="0"/>
          </a:p>
        </p:txBody>
      </p:sp>
      <p:sp>
        <p:nvSpPr>
          <p:cNvPr id="4" name="Slide Number Placeholder 3"/>
          <p:cNvSpPr>
            <a:spLocks noGrp="1"/>
          </p:cNvSpPr>
          <p:nvPr>
            <p:ph type="sldNum" sz="quarter" idx="10"/>
          </p:nvPr>
        </p:nvSpPr>
        <p:spPr/>
        <p:txBody>
          <a:bodyPr/>
          <a:lstStyle/>
          <a:p>
            <a:pPr>
              <a:defRPr/>
            </a:pPr>
            <a:fld id="{63272C5D-4604-184E-A73E-1DFDFBDAD8B3}" type="slidenum">
              <a:rPr lang="en-GB" noProof="0" smtClean="0"/>
              <a:pPr>
                <a:defRPr/>
              </a:pPr>
              <a:t>8</a:t>
            </a:fld>
            <a:endParaRPr lang="en-GB" noProof="0" dirty="0"/>
          </a:p>
        </p:txBody>
      </p:sp>
    </p:spTree>
    <p:extLst>
      <p:ext uri="{BB962C8B-B14F-4D97-AF65-F5344CB8AC3E}">
        <p14:creationId xmlns:p14="http://schemas.microsoft.com/office/powerpoint/2010/main" val="218689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4800" b="1" noProof="0" dirty="0"/>
              <a:t>Consider your culture – is it an RA4A culture?</a:t>
            </a:r>
            <a:endParaRPr lang="en-GB" noProof="0" dirty="0"/>
          </a:p>
          <a:p>
            <a:r>
              <a:rPr lang="en-GB" sz="2400" noProof="0" dirty="0"/>
              <a:t>Vision &amp; Values</a:t>
            </a:r>
          </a:p>
          <a:p>
            <a:pPr marL="457200" indent="-457200">
              <a:buFont typeface="Arial" panose="020B0604020202020204" pitchFamily="34" charset="0"/>
              <a:buChar char="•"/>
            </a:pPr>
            <a:r>
              <a:rPr lang="en-GB" sz="2400" noProof="0" dirty="0"/>
              <a:t>Strategic &amp; Operational references to Raising Achievement for All (RA4A) which are:</a:t>
            </a:r>
          </a:p>
          <a:p>
            <a:pPr marL="914400" lvl="1" indent="-457200">
              <a:buFont typeface="Arial" panose="020B0604020202020204" pitchFamily="34" charset="0"/>
              <a:buChar char="•"/>
            </a:pPr>
            <a:r>
              <a:rPr lang="en-GB" noProof="0" dirty="0"/>
              <a:t>Clear</a:t>
            </a:r>
          </a:p>
          <a:p>
            <a:pPr marL="914400" lvl="1" indent="-457200">
              <a:buFont typeface="Arial" panose="020B0604020202020204" pitchFamily="34" charset="0"/>
              <a:buChar char="•"/>
            </a:pPr>
            <a:r>
              <a:rPr lang="en-GB" noProof="0" dirty="0"/>
              <a:t>Constant</a:t>
            </a:r>
          </a:p>
          <a:p>
            <a:pPr marL="914400" lvl="1" indent="-457200">
              <a:buFont typeface="Arial" panose="020B0604020202020204" pitchFamily="34" charset="0"/>
              <a:buChar char="•"/>
            </a:pPr>
            <a:r>
              <a:rPr lang="en-GB" noProof="0" dirty="0"/>
              <a:t>Strong</a:t>
            </a:r>
          </a:p>
          <a:p>
            <a:pPr marL="914400" lvl="1" indent="-457200">
              <a:buFont typeface="Arial" panose="020B0604020202020204" pitchFamily="34" charset="0"/>
              <a:buChar char="•"/>
            </a:pPr>
            <a:r>
              <a:rPr lang="en-GB" noProof="0" dirty="0"/>
              <a:t>Permeating</a:t>
            </a:r>
          </a:p>
          <a:p>
            <a:pPr marL="914400" lvl="1" indent="-457200">
              <a:buFont typeface="Arial" panose="020B0604020202020204" pitchFamily="34" charset="0"/>
              <a:buChar char="•"/>
            </a:pPr>
            <a:r>
              <a:rPr lang="en-GB" noProof="0" dirty="0"/>
              <a:t>Acted on – Policy in Action</a:t>
            </a:r>
            <a:endParaRPr lang="en-GB" sz="2400" noProof="0" dirty="0"/>
          </a:p>
          <a:p>
            <a:r>
              <a:rPr lang="en-GB" dirty="0"/>
              <a:t>Our values of</a:t>
            </a:r>
            <a:r>
              <a:rPr lang="en-GB" baseline="0" dirty="0"/>
              <a:t> inclusion and achievement – but we need to ensure that it was not just a case of transmitting these values but through being lived and modelled by key leaders – that they were then seen and felt within the organisation and were very much actively applied.</a:t>
            </a:r>
          </a:p>
          <a:p>
            <a:r>
              <a:rPr lang="en-GB" baseline="0" dirty="0"/>
              <a:t>We thought we were very inclusive but learned we learned how much more inclusive we could be. </a:t>
            </a:r>
          </a:p>
          <a:p>
            <a:r>
              <a:rPr lang="en-GB" baseline="0" dirty="0"/>
              <a:t>We also leaned how inclusion per se is not enough and could be seen as tokenism. You may be highly inclusive but don’t raise the achievement of all learners.</a:t>
            </a:r>
            <a:endParaRPr lang="en-GB" dirty="0"/>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9</a:t>
            </a:fld>
            <a:endParaRPr lang="en-US" dirty="0"/>
          </a:p>
        </p:txBody>
      </p:sp>
    </p:spTree>
    <p:extLst>
      <p:ext uri="{BB962C8B-B14F-4D97-AF65-F5344CB8AC3E}">
        <p14:creationId xmlns:p14="http://schemas.microsoft.com/office/powerpoint/2010/main" val="2740078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863600" y="177800"/>
            <a:ext cx="3086100" cy="1295400"/>
          </a:xfrm>
        </p:spPr>
        <p:txBody>
          <a:bodyPr/>
          <a:lstStyle>
            <a:lvl1pPr>
              <a:defRPr sz="1800" baseline="0">
                <a:solidFill>
                  <a:srgbClr val="1E1C43"/>
                </a:solidFill>
              </a:defRPr>
            </a:lvl1pPr>
          </a:lstStyle>
          <a:p>
            <a:r>
              <a:rPr lang="en-US" dirty="0"/>
              <a:t>Click icon to insert project logo</a:t>
            </a:r>
          </a:p>
        </p:txBody>
      </p:sp>
      <p:sp>
        <p:nvSpPr>
          <p:cNvPr id="5" name="Title Placeholder 1"/>
          <p:cNvSpPr>
            <a:spLocks noGrp="1"/>
          </p:cNvSpPr>
          <p:nvPr>
            <p:ph type="title" hasCustomPrompt="1"/>
          </p:nvPr>
        </p:nvSpPr>
        <p:spPr bwMode="auto">
          <a:xfrm>
            <a:off x="863600" y="1939179"/>
            <a:ext cx="10553700" cy="1430241"/>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4800"/>
            </a:lvl1pPr>
          </a:lstStyle>
          <a:p>
            <a:pPr lvl="0"/>
            <a:r>
              <a:rPr lang="en-GB" dirty="0"/>
              <a:t>Click to add title</a:t>
            </a:r>
            <a:endParaRPr lang="en-US" dirty="0"/>
          </a:p>
        </p:txBody>
      </p:sp>
      <p:sp>
        <p:nvSpPr>
          <p:cNvPr id="9" name="Subtitle 2"/>
          <p:cNvSpPr>
            <a:spLocks noGrp="1"/>
          </p:cNvSpPr>
          <p:nvPr>
            <p:ph type="subTitle" idx="1"/>
          </p:nvPr>
        </p:nvSpPr>
        <p:spPr>
          <a:xfrm>
            <a:off x="880228" y="3550491"/>
            <a:ext cx="10537071" cy="1747732"/>
          </a:xfrm>
        </p:spPr>
        <p:txBody>
          <a:bodyPr/>
          <a:lstStyle/>
          <a:p>
            <a:pPr algn="l"/>
            <a:r>
              <a:rPr lang="en-US" sz="2800">
                <a:solidFill>
                  <a:schemeClr val="bg1"/>
                </a:solidFill>
              </a:rPr>
              <a:t>Click to edit Master subtitle style</a:t>
            </a:r>
            <a:endParaRPr lang="en-GB" sz="2800" dirty="0">
              <a:solidFill>
                <a:schemeClr val="bg1"/>
              </a:solidFill>
            </a:endParaRPr>
          </a:p>
        </p:txBody>
      </p:sp>
    </p:spTree>
    <p:extLst>
      <p:ext uri="{BB962C8B-B14F-4D97-AF65-F5344CB8AC3E}">
        <p14:creationId xmlns:p14="http://schemas.microsoft.com/office/powerpoint/2010/main" val="660453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hasCustomPrompt="1"/>
          </p:nvPr>
        </p:nvSpPr>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800">
                <a:solidFill>
                  <a:srgbClr val="121948"/>
                </a:solidFill>
              </a:defRPr>
            </a:lvl1pPr>
            <a:lvl2pPr>
              <a:lnSpc>
                <a:spcPct val="120000"/>
              </a:lnSpc>
              <a:defRPr sz="2400">
                <a:solidFill>
                  <a:srgbClr val="121948"/>
                </a:solidFill>
              </a:defRPr>
            </a:lvl2pPr>
            <a:lvl3pPr>
              <a:lnSpc>
                <a:spcPct val="120000"/>
              </a:lnSpc>
              <a:defRPr sz="2200">
                <a:solidFill>
                  <a:srgbClr val="121948"/>
                </a:solidFill>
              </a:defRPr>
            </a:lvl3pPr>
            <a:lvl4pPr>
              <a:lnSpc>
                <a:spcPct val="120000"/>
              </a:lnSpc>
              <a:defRPr sz="2200">
                <a:solidFill>
                  <a:srgbClr val="121948"/>
                </a:solidFill>
              </a:defRPr>
            </a:lvl4pPr>
            <a:lvl5pPr>
              <a:lnSpc>
                <a:spcPct val="120000"/>
              </a:lnSpc>
              <a:defRPr sz="2200">
                <a:solidFill>
                  <a:srgbClr val="121948"/>
                </a:solidFill>
              </a:defRPr>
            </a:lvl5pPr>
          </a:lstStyle>
          <a:p>
            <a:pPr lvl="0"/>
            <a:r>
              <a:rPr lang="en-GB" dirty="0"/>
              <a:t>Click to edit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00236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389015" y="1940399"/>
            <a:ext cx="5376785" cy="4269901"/>
          </a:xfrm>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800">
                <a:solidFill>
                  <a:srgbClr val="121948"/>
                </a:solidFill>
              </a:defRPr>
            </a:lvl1pPr>
            <a:lvl2pPr>
              <a:lnSpc>
                <a:spcPct val="120000"/>
              </a:lnSpc>
              <a:defRPr sz="2400">
                <a:solidFill>
                  <a:srgbClr val="121948"/>
                </a:solidFill>
              </a:defRPr>
            </a:lvl2pPr>
            <a:lvl3pPr>
              <a:lnSpc>
                <a:spcPct val="120000"/>
              </a:lnSpc>
              <a:defRPr sz="2200">
                <a:solidFill>
                  <a:srgbClr val="121948"/>
                </a:solidFill>
              </a:defRPr>
            </a:lvl3pPr>
            <a:lvl4pPr>
              <a:lnSpc>
                <a:spcPct val="120000"/>
              </a:lnSpc>
              <a:defRPr sz="2200">
                <a:solidFill>
                  <a:srgbClr val="121948"/>
                </a:solidFill>
              </a:defRPr>
            </a:lvl4pPr>
            <a:lvl5pPr>
              <a:lnSpc>
                <a:spcPct val="120000"/>
              </a:lnSpc>
              <a:defRPr sz="2200">
                <a:solidFill>
                  <a:srgbClr val="121948"/>
                </a:solidFill>
              </a:defRPr>
            </a:lvl5pPr>
          </a:lstStyle>
          <a:p>
            <a:pPr lvl="0"/>
            <a:r>
              <a:rPr lang="en-GB" dirty="0"/>
              <a:t>Click to edit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2"/>
          <p:cNvSpPr>
            <a:spLocks noGrp="1"/>
          </p:cNvSpPr>
          <p:nvPr>
            <p:ph idx="10" hasCustomPrompt="1"/>
          </p:nvPr>
        </p:nvSpPr>
        <p:spPr>
          <a:xfrm>
            <a:off x="5969001" y="1940399"/>
            <a:ext cx="5901308" cy="4269901"/>
          </a:xfrm>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800" baseline="0">
                <a:solidFill>
                  <a:srgbClr val="121948"/>
                </a:solidFill>
              </a:defRPr>
            </a:lvl1pPr>
            <a:lvl2pPr>
              <a:lnSpc>
                <a:spcPct val="120000"/>
              </a:lnSpc>
              <a:defRPr sz="2400">
                <a:solidFill>
                  <a:srgbClr val="121948"/>
                </a:solidFill>
              </a:defRPr>
            </a:lvl2pPr>
            <a:lvl3pPr>
              <a:lnSpc>
                <a:spcPct val="120000"/>
              </a:lnSpc>
              <a:defRPr sz="2200">
                <a:solidFill>
                  <a:srgbClr val="121948"/>
                </a:solidFill>
              </a:defRPr>
            </a:lvl3pPr>
            <a:lvl4pPr>
              <a:lnSpc>
                <a:spcPct val="120000"/>
              </a:lnSpc>
              <a:defRPr sz="2200">
                <a:solidFill>
                  <a:srgbClr val="121948"/>
                </a:solidFill>
              </a:defRPr>
            </a:lvl4pPr>
            <a:lvl5pPr>
              <a:lnSpc>
                <a:spcPct val="120000"/>
              </a:lnSpc>
              <a:defRPr sz="2200">
                <a:solidFill>
                  <a:srgbClr val="121948"/>
                </a:solidFill>
              </a:defRPr>
            </a:lvl5pPr>
          </a:lstStyle>
          <a:p>
            <a:pPr lvl="0"/>
            <a:r>
              <a:rPr lang="en-GB" dirty="0"/>
              <a:t>Click central icon to insert graphic</a:t>
            </a:r>
            <a:endParaRPr lang="en-US" dirty="0"/>
          </a:p>
        </p:txBody>
      </p:sp>
    </p:spTree>
    <p:extLst>
      <p:ext uri="{BB962C8B-B14F-4D97-AF65-F5344CB8AC3E}">
        <p14:creationId xmlns:p14="http://schemas.microsoft.com/office/powerpoint/2010/main" val="3251219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phic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0" hasCustomPrompt="1"/>
          </p:nvPr>
        </p:nvSpPr>
        <p:spPr>
          <a:xfrm>
            <a:off x="850900" y="1940399"/>
            <a:ext cx="10617200" cy="3038001"/>
          </a:xfrm>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800" baseline="0">
                <a:solidFill>
                  <a:srgbClr val="121948"/>
                </a:solidFill>
              </a:defRPr>
            </a:lvl1pPr>
            <a:lvl2pPr>
              <a:lnSpc>
                <a:spcPct val="120000"/>
              </a:lnSpc>
              <a:defRPr sz="2400">
                <a:solidFill>
                  <a:srgbClr val="121948"/>
                </a:solidFill>
              </a:defRPr>
            </a:lvl2pPr>
            <a:lvl3pPr>
              <a:lnSpc>
                <a:spcPct val="120000"/>
              </a:lnSpc>
              <a:defRPr sz="2200">
                <a:solidFill>
                  <a:srgbClr val="121948"/>
                </a:solidFill>
              </a:defRPr>
            </a:lvl3pPr>
            <a:lvl4pPr>
              <a:lnSpc>
                <a:spcPct val="120000"/>
              </a:lnSpc>
              <a:defRPr sz="2200">
                <a:solidFill>
                  <a:srgbClr val="121948"/>
                </a:solidFill>
              </a:defRPr>
            </a:lvl4pPr>
            <a:lvl5pPr>
              <a:lnSpc>
                <a:spcPct val="120000"/>
              </a:lnSpc>
              <a:defRPr sz="2200">
                <a:solidFill>
                  <a:srgbClr val="121948"/>
                </a:solidFill>
              </a:defRPr>
            </a:lvl5pPr>
          </a:lstStyle>
          <a:p>
            <a:pPr lvl="0"/>
            <a:r>
              <a:rPr lang="en-GB" dirty="0"/>
              <a:t>Click central icon to insert graphic</a:t>
            </a:r>
            <a:endParaRPr lang="en-US" dirty="0"/>
          </a:p>
        </p:txBody>
      </p:sp>
      <p:sp>
        <p:nvSpPr>
          <p:cNvPr id="5" name="Content Placeholder 2"/>
          <p:cNvSpPr>
            <a:spLocks noGrp="1"/>
          </p:cNvSpPr>
          <p:nvPr>
            <p:ph idx="1" hasCustomPrompt="1"/>
          </p:nvPr>
        </p:nvSpPr>
        <p:spPr>
          <a:xfrm>
            <a:off x="389015" y="5118100"/>
            <a:ext cx="11481293" cy="1092200"/>
          </a:xfrm>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800">
                <a:solidFill>
                  <a:srgbClr val="121948"/>
                </a:solidFill>
              </a:defRPr>
            </a:lvl1pPr>
            <a:lvl2pPr>
              <a:lnSpc>
                <a:spcPct val="120000"/>
              </a:lnSpc>
              <a:defRPr sz="2400">
                <a:solidFill>
                  <a:srgbClr val="121948"/>
                </a:solidFill>
              </a:defRPr>
            </a:lvl2pPr>
            <a:lvl3pPr>
              <a:lnSpc>
                <a:spcPct val="120000"/>
              </a:lnSpc>
              <a:defRPr sz="2200">
                <a:solidFill>
                  <a:srgbClr val="121948"/>
                </a:solidFill>
              </a:defRPr>
            </a:lvl3pPr>
            <a:lvl4pPr>
              <a:lnSpc>
                <a:spcPct val="120000"/>
              </a:lnSpc>
              <a:defRPr sz="2200">
                <a:solidFill>
                  <a:srgbClr val="121948"/>
                </a:solidFill>
              </a:defRPr>
            </a:lvl4pPr>
            <a:lvl5pPr>
              <a:lnSpc>
                <a:spcPct val="120000"/>
              </a:lnSpc>
              <a:defRPr sz="2200">
                <a:solidFill>
                  <a:srgbClr val="121948"/>
                </a:solidFill>
              </a:defRPr>
            </a:lvl5pPr>
          </a:lstStyle>
          <a:p>
            <a:pPr lvl="0"/>
            <a:r>
              <a:rPr lang="en-GB" dirty="0"/>
              <a:t>Click to edit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23152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6739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76316" y="93759"/>
            <a:ext cx="11493992" cy="1430241"/>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noProof="0" dirty="0"/>
              <a:t>Click to edit Master title style</a:t>
            </a:r>
          </a:p>
        </p:txBody>
      </p:sp>
      <p:sp>
        <p:nvSpPr>
          <p:cNvPr id="1027" name="Text Placeholder 2"/>
          <p:cNvSpPr>
            <a:spLocks noGrp="1"/>
          </p:cNvSpPr>
          <p:nvPr>
            <p:ph type="body" idx="1"/>
          </p:nvPr>
        </p:nvSpPr>
        <p:spPr bwMode="auto">
          <a:xfrm>
            <a:off x="389015" y="1940399"/>
            <a:ext cx="11493993" cy="4269901"/>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noProof="0" dirty="0"/>
              <a:t>Click to edit text</a:t>
            </a:r>
          </a:p>
          <a:p>
            <a:pPr lvl="0"/>
            <a:r>
              <a:rPr lang="en-GB" noProof="0" dirty="0"/>
              <a:t>Second level</a:t>
            </a:r>
          </a:p>
          <a:p>
            <a:pPr lvl="0"/>
            <a:r>
              <a:rPr lang="en-GB" noProof="0" dirty="0"/>
              <a:t>Third level</a:t>
            </a:r>
          </a:p>
          <a:p>
            <a:pPr lvl="0"/>
            <a:r>
              <a:rPr lang="en-GB" noProof="0" dirty="0"/>
              <a:t>Fourth level</a:t>
            </a:r>
          </a:p>
          <a:p>
            <a:pPr lvl="0"/>
            <a:r>
              <a:rPr lang="en-GB" noProof="0" dirty="0"/>
              <a:t>Fifth level</a:t>
            </a:r>
          </a:p>
        </p:txBody>
      </p:sp>
    </p:spTree>
  </p:cSld>
  <p:clrMap bg1="lt1" tx1="dk1" bg2="lt2" tx2="dk2" accent1="accent1" accent2="accent2" accent3="accent3" accent4="accent4" accent5="accent5" accent6="accent6" hlink="hlink" folHlink="folHlink"/>
  <p:sldLayoutIdLst>
    <p:sldLayoutId id="2147483716" r:id="rId1"/>
    <p:sldLayoutId id="2147483694" r:id="rId2"/>
    <p:sldLayoutId id="2147483717" r:id="rId3"/>
    <p:sldLayoutId id="2147483718" r:id="rId4"/>
    <p:sldLayoutId id="2147483719" r:id="rId5"/>
  </p:sldLayoutIdLst>
  <p:txStyles>
    <p:titleStyle>
      <a:lvl1pPr algn="l" defTabSz="457200" rtl="0" eaLnBrk="1" fontAlgn="base" hangingPunct="1">
        <a:spcBef>
          <a:spcPct val="0"/>
        </a:spcBef>
        <a:spcAft>
          <a:spcPct val="0"/>
        </a:spcAft>
        <a:defRPr sz="4600" kern="1200">
          <a:solidFill>
            <a:srgbClr val="1E1C43"/>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9pPr>
    </p:titleStyle>
    <p:bodyStyle>
      <a:lvl1pPr marL="0" marR="0" indent="0" algn="l" defTabSz="457200" rtl="0" eaLnBrk="1" fontAlgn="base" latinLnBrk="0" hangingPunct="1">
        <a:lnSpc>
          <a:spcPct val="120000"/>
        </a:lnSpc>
        <a:spcBef>
          <a:spcPct val="20000"/>
        </a:spcBef>
        <a:spcAft>
          <a:spcPct val="0"/>
        </a:spcAft>
        <a:buClrTx/>
        <a:buSzTx/>
        <a:buFont typeface="Arial" charset="0"/>
        <a:buNone/>
        <a:tabLst>
          <a:tab pos="0" algn="l"/>
        </a:tabLst>
        <a:defRPr sz="2600" kern="1200" baseline="0">
          <a:solidFill>
            <a:srgbClr val="1E1C43"/>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defRPr sz="2800" kern="1200">
          <a:solidFill>
            <a:srgbClr val="FFFFFF"/>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defRPr sz="2400" kern="1200">
          <a:solidFill>
            <a:srgbClr val="FFFFFF"/>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defRPr sz="2000" kern="1200">
          <a:solidFill>
            <a:srgbClr val="FFFFFF"/>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defRPr sz="2000" kern="1200">
          <a:solidFill>
            <a:srgbClr val="FFFFFF"/>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gif"/><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N-f0Vk2SJgU"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9seBPzKiRSc"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european-agency.org/sites/default/files/16.%20Teacher%20training%20%28Scottish%20LC%29.mp4"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sddyTE-mI8M&amp;list=PLWKpdDXcn5-5nf715yXXULP11vNQig8M3&amp;index=6"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6.jpg"/><Relationship Id="rId11" Type="http://schemas.openxmlformats.org/officeDocument/2006/relationships/image" Target="../media/image3.png"/><Relationship Id="rId5" Type="http://schemas.openxmlformats.org/officeDocument/2006/relationships/image" Target="../media/image15.jpg"/><Relationship Id="rId10" Type="http://schemas.openxmlformats.org/officeDocument/2006/relationships/image" Target="../media/image20.jpg"/><Relationship Id="rId4" Type="http://schemas.openxmlformats.org/officeDocument/2006/relationships/image" Target="../media/image14.jpg"/><Relationship Id="rId9" Type="http://schemas.openxmlformats.org/officeDocument/2006/relationships/image" Target="../media/image19.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dotgjFTljvs&amp;index=7&amp;list=PLWKpdDXcn5-5nf715yXXULP11vNQig8M3"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Z1HQadaWYSw&amp;list=PLWKpdDXcn5-5nf715yXXULP11vNQig8M3&amp;index=8"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2.gi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gif"/></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idx="4294967295"/>
          </p:nvPr>
        </p:nvSpPr>
        <p:spPr>
          <a:xfrm>
            <a:off x="190058" y="1518557"/>
            <a:ext cx="11778784" cy="866730"/>
          </a:xfrm>
          <a:prstGeom prst="rect">
            <a:avLst/>
          </a:prstGeom>
        </p:spPr>
        <p:txBody>
          <a:bodyPr>
            <a:noAutofit/>
          </a:bodyPr>
          <a:lstStyle/>
          <a:p>
            <a:r>
              <a:rPr lang="en-GB" sz="4400" noProof="0" dirty="0">
                <a:solidFill>
                  <a:schemeClr val="accent1">
                    <a:lumMod val="75000"/>
                  </a:schemeClr>
                </a:solidFill>
              </a:rPr>
              <a:t>Calderglen High School, Scotland, April 2017</a:t>
            </a:r>
            <a:endParaRPr lang="en-GB" sz="5983" noProof="0" dirty="0"/>
          </a:p>
        </p:txBody>
      </p:sp>
      <p:pic>
        <p:nvPicPr>
          <p:cNvPr id="2" name="CHSintrosmaller" descr="Introductory video by Calderglen High Schoo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058" y="2308936"/>
            <a:ext cx="7925242" cy="4457755"/>
          </a:xfrm>
          <a:prstGeom prst="rect">
            <a:avLst/>
          </a:prstGeom>
        </p:spPr>
      </p:pic>
      <p:pic>
        <p:nvPicPr>
          <p:cNvPr id="4" name="Picture 3" descr="Raising the Achievement of all Learners in Inclusive Education project logo"/>
          <p:cNvPicPr>
            <a:picLocks noChangeAspect="1"/>
          </p:cNvPicPr>
          <p:nvPr/>
        </p:nvPicPr>
        <p:blipFill rotWithShape="1">
          <a:blip r:embed="rId6"/>
          <a:srcRect b="17798"/>
          <a:stretch/>
        </p:blipFill>
        <p:spPr>
          <a:xfrm>
            <a:off x="1681843" y="0"/>
            <a:ext cx="6809014" cy="1518557"/>
          </a:xfrm>
          <a:prstGeom prst="rect">
            <a:avLst/>
          </a:prstGeom>
        </p:spPr>
      </p:pic>
      <p:pic>
        <p:nvPicPr>
          <p:cNvPr id="6" name="Picture 5" descr="Calderglen High School logo"/>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50928" y="-134722"/>
            <a:ext cx="1948543" cy="1948543"/>
          </a:xfrm>
          <a:prstGeom prst="rect">
            <a:avLst/>
          </a:prstGeom>
        </p:spPr>
      </p:pic>
    </p:spTree>
    <p:extLst>
      <p:ext uri="{BB962C8B-B14F-4D97-AF65-F5344CB8AC3E}">
        <p14:creationId xmlns:p14="http://schemas.microsoft.com/office/powerpoint/2010/main" val="40451626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6315" y="1411551"/>
            <a:ext cx="11493992" cy="1430241"/>
          </a:xfrm>
        </p:spPr>
        <p:txBody>
          <a:bodyPr/>
          <a:lstStyle/>
          <a:p>
            <a:r>
              <a:rPr lang="en-GB" sz="4800" noProof="0" dirty="0"/>
              <a:t>What did this lead to?</a:t>
            </a:r>
            <a:endParaRPr lang="en-GB" noProof="0" dirty="0"/>
          </a:p>
        </p:txBody>
      </p:sp>
      <p:sp>
        <p:nvSpPr>
          <p:cNvPr id="5" name="Content Placeholder 4"/>
          <p:cNvSpPr>
            <a:spLocks noGrp="1"/>
          </p:cNvSpPr>
          <p:nvPr>
            <p:ph idx="1"/>
          </p:nvPr>
        </p:nvSpPr>
        <p:spPr>
          <a:xfrm>
            <a:off x="376314" y="2569049"/>
            <a:ext cx="11493993" cy="4269901"/>
          </a:xfrm>
        </p:spPr>
        <p:txBody>
          <a:bodyPr/>
          <a:lstStyle/>
          <a:p>
            <a:pPr marL="457200" indent="-457200">
              <a:buFont typeface="Arial" panose="020B0604020202020204" pitchFamily="34" charset="0"/>
              <a:buChar char="•"/>
            </a:pPr>
            <a:r>
              <a:rPr lang="en-GB" noProof="0" dirty="0"/>
              <a:t>Gradual but noticeable change of mindset in staff and pupils</a:t>
            </a:r>
          </a:p>
          <a:p>
            <a:pPr marL="457200" indent="-457200">
              <a:buFont typeface="Arial" panose="020B0604020202020204" pitchFamily="34" charset="0"/>
              <a:buChar char="•"/>
            </a:pPr>
            <a:r>
              <a:rPr lang="en-GB" noProof="0" dirty="0"/>
              <a:t>Increasing examples of staff automatically beginning to look through a more inclusive lens </a:t>
            </a:r>
          </a:p>
          <a:p>
            <a:pPr marL="457200" indent="-457200">
              <a:buFont typeface="Arial" panose="020B0604020202020204" pitchFamily="34" charset="0"/>
              <a:buChar char="•"/>
            </a:pPr>
            <a:r>
              <a:rPr lang="en-GB" noProof="0" dirty="0"/>
              <a:t>A focus on outcomes to ensure achievement for all </a:t>
            </a:r>
          </a:p>
          <a:p>
            <a:pPr marL="457200" indent="-457200">
              <a:buFont typeface="Arial" panose="020B0604020202020204" pitchFamily="34" charset="0"/>
              <a:buChar char="•"/>
            </a:pPr>
            <a:r>
              <a:rPr lang="en-GB" noProof="0" dirty="0"/>
              <a:t>Staff engaging in opportunities to gain knowledge and skills to identify and remove barriers to ensure equity for all </a:t>
            </a:r>
          </a:p>
        </p:txBody>
      </p:sp>
      <p:pic>
        <p:nvPicPr>
          <p:cNvPr id="2" name="Picture 1" descr="Raising the Achievement of all Learners in Inclusive Education project logo"/>
          <p:cNvPicPr>
            <a:picLocks noChangeAspect="1"/>
          </p:cNvPicPr>
          <p:nvPr/>
        </p:nvPicPr>
        <p:blipFill rotWithShape="1">
          <a:blip r:embed="rId3"/>
          <a:srcRect b="17798"/>
          <a:stretch/>
        </p:blipFill>
        <p:spPr>
          <a:xfrm>
            <a:off x="2233273" y="93759"/>
            <a:ext cx="6809014" cy="1430241"/>
          </a:xfrm>
          <a:prstGeom prst="rect">
            <a:avLst/>
          </a:prstGeom>
        </p:spPr>
      </p:pic>
    </p:spTree>
    <p:extLst>
      <p:ext uri="{BB962C8B-B14F-4D97-AF65-F5344CB8AC3E}">
        <p14:creationId xmlns:p14="http://schemas.microsoft.com/office/powerpoint/2010/main" val="1108708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noProof="0" dirty="0"/>
              <a:t>Working Groups: Meeting learners’ needs</a:t>
            </a:r>
          </a:p>
        </p:txBody>
      </p:sp>
      <p:sp>
        <p:nvSpPr>
          <p:cNvPr id="4" name="Content Placeholder 3"/>
          <p:cNvSpPr>
            <a:spLocks noGrp="1"/>
          </p:cNvSpPr>
          <p:nvPr>
            <p:ph idx="1"/>
          </p:nvPr>
        </p:nvSpPr>
        <p:spPr/>
        <p:txBody>
          <a:bodyPr/>
          <a:lstStyle/>
          <a:p>
            <a:r>
              <a:rPr lang="en-GB" noProof="0" dirty="0"/>
              <a:t>Watch the </a:t>
            </a:r>
            <a:r>
              <a:rPr lang="en-GB" noProof="0" dirty="0">
                <a:hlinkClick r:id="rId3"/>
              </a:rPr>
              <a:t>video on meeting learners’ needs</a:t>
            </a:r>
            <a:endParaRPr lang="en-GB" noProof="0" dirty="0"/>
          </a:p>
        </p:txBody>
      </p:sp>
    </p:spTree>
    <p:extLst>
      <p:ext uri="{BB962C8B-B14F-4D97-AF65-F5344CB8AC3E}">
        <p14:creationId xmlns:p14="http://schemas.microsoft.com/office/powerpoint/2010/main" val="1314878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2272" y="5203642"/>
            <a:ext cx="10545375" cy="1430241"/>
          </a:xfrm>
        </p:spPr>
        <p:txBody>
          <a:bodyPr/>
          <a:lstStyle/>
          <a:p>
            <a:r>
              <a:rPr lang="en-GB" sz="5400" noProof="0" dirty="0">
                <a:solidFill>
                  <a:srgbClr val="FFFFFF"/>
                </a:solidFill>
              </a:rPr>
              <a:t>So what else have we learned? (1)</a:t>
            </a:r>
          </a:p>
        </p:txBody>
      </p:sp>
      <p:pic>
        <p:nvPicPr>
          <p:cNvPr id="4" name="Picture 3" descr="Raising the Achievement of all Learners in Inclusive Education project logo"/>
          <p:cNvPicPr>
            <a:picLocks noChangeAspect="1"/>
          </p:cNvPicPr>
          <p:nvPr/>
        </p:nvPicPr>
        <p:blipFill rotWithShape="1">
          <a:blip r:embed="rId4"/>
          <a:srcRect b="17798"/>
          <a:stretch/>
        </p:blipFill>
        <p:spPr>
          <a:xfrm>
            <a:off x="0" y="0"/>
            <a:ext cx="6045200" cy="1269801"/>
          </a:xfrm>
          <a:prstGeom prst="rect">
            <a:avLst/>
          </a:prstGeom>
        </p:spPr>
      </p:pic>
    </p:spTree>
    <p:extLst>
      <p:ext uri="{BB962C8B-B14F-4D97-AF65-F5344CB8AC3E}">
        <p14:creationId xmlns:p14="http://schemas.microsoft.com/office/powerpoint/2010/main" val="435946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2880" y="1814661"/>
            <a:ext cx="11493992" cy="1430241"/>
          </a:xfrm>
        </p:spPr>
        <p:txBody>
          <a:bodyPr/>
          <a:lstStyle/>
          <a:p>
            <a:r>
              <a:rPr lang="en-GB" sz="4800" b="1" noProof="0" dirty="0"/>
              <a:t>RA4A-proof your systems</a:t>
            </a:r>
            <a:endParaRPr lang="en-GB" noProof="0" dirty="0"/>
          </a:p>
        </p:txBody>
      </p:sp>
      <p:sp>
        <p:nvSpPr>
          <p:cNvPr id="5" name="Content Placeholder 4"/>
          <p:cNvSpPr>
            <a:spLocks noGrp="1"/>
          </p:cNvSpPr>
          <p:nvPr>
            <p:ph idx="1"/>
          </p:nvPr>
        </p:nvSpPr>
        <p:spPr>
          <a:xfrm>
            <a:off x="376315" y="3244902"/>
            <a:ext cx="11493993" cy="4269901"/>
          </a:xfrm>
        </p:spPr>
        <p:txBody>
          <a:bodyPr/>
          <a:lstStyle/>
          <a:p>
            <a:pPr marL="457200" indent="-457200">
              <a:buFont typeface="Arial" panose="020B0604020202020204" pitchFamily="34" charset="0"/>
              <a:buChar char="•"/>
            </a:pPr>
            <a:r>
              <a:rPr lang="en-GB" noProof="0" dirty="0"/>
              <a:t>Priorities &amp; Improvement Planning</a:t>
            </a:r>
          </a:p>
          <a:p>
            <a:pPr marL="457200" indent="-457200">
              <a:buFont typeface="Arial" panose="020B0604020202020204" pitchFamily="34" charset="0"/>
              <a:buChar char="•"/>
            </a:pPr>
            <a:r>
              <a:rPr lang="en-GB" noProof="0" dirty="0"/>
              <a:t>Curriculum Organisation &amp; Design</a:t>
            </a:r>
          </a:p>
          <a:p>
            <a:pPr marL="457200" indent="-457200">
              <a:buFont typeface="Arial" panose="020B0604020202020204" pitchFamily="34" charset="0"/>
              <a:buChar char="•"/>
            </a:pPr>
            <a:r>
              <a:rPr lang="en-GB" noProof="0" dirty="0"/>
              <a:t>Self-Evaluation – Outcome-focused</a:t>
            </a:r>
          </a:p>
        </p:txBody>
      </p:sp>
      <p:pic>
        <p:nvPicPr>
          <p:cNvPr id="2" name="Picture 1" descr="Raising the Achievement of all Learners in Inclusive Education project logo"/>
          <p:cNvPicPr>
            <a:picLocks noChangeAspect="1"/>
          </p:cNvPicPr>
          <p:nvPr/>
        </p:nvPicPr>
        <p:blipFill rotWithShape="1">
          <a:blip r:embed="rId3"/>
          <a:srcRect b="17798"/>
          <a:stretch/>
        </p:blipFill>
        <p:spPr>
          <a:xfrm>
            <a:off x="2233273" y="93759"/>
            <a:ext cx="6809014" cy="1430241"/>
          </a:xfrm>
          <a:prstGeom prst="rect">
            <a:avLst/>
          </a:prstGeom>
        </p:spPr>
      </p:pic>
    </p:spTree>
    <p:extLst>
      <p:ext uri="{BB962C8B-B14F-4D97-AF65-F5344CB8AC3E}">
        <p14:creationId xmlns:p14="http://schemas.microsoft.com/office/powerpoint/2010/main" val="3173963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76316" y="1181632"/>
            <a:ext cx="11493992" cy="1430241"/>
          </a:xfrm>
        </p:spPr>
        <p:txBody>
          <a:bodyPr/>
          <a:lstStyle/>
          <a:p>
            <a:r>
              <a:rPr lang="en-GB" sz="4000" noProof="0" dirty="0"/>
              <a:t>Improving attainment</a:t>
            </a:r>
            <a:r>
              <a:rPr lang="en-GB" sz="4000" baseline="0" noProof="0" dirty="0"/>
              <a:t> in literacy and numeracy</a:t>
            </a:r>
            <a:endParaRPr lang="en-GB" sz="4000" noProof="0" dirty="0"/>
          </a:p>
        </p:txBody>
      </p:sp>
      <p:sp>
        <p:nvSpPr>
          <p:cNvPr id="8" name="Content Placeholder 7"/>
          <p:cNvSpPr>
            <a:spLocks noGrp="1"/>
          </p:cNvSpPr>
          <p:nvPr>
            <p:ph idx="1"/>
          </p:nvPr>
        </p:nvSpPr>
        <p:spPr>
          <a:xfrm>
            <a:off x="389015" y="2136770"/>
            <a:ext cx="11493993" cy="766942"/>
          </a:xfrm>
        </p:spPr>
        <p:txBody>
          <a:bodyPr/>
          <a:lstStyle/>
          <a:p>
            <a:r>
              <a:rPr lang="en-GB" noProof="0" dirty="0"/>
              <a:t>Percentage of leavers attaining literacy and numeracy</a:t>
            </a:r>
          </a:p>
        </p:txBody>
      </p:sp>
      <p:pic>
        <p:nvPicPr>
          <p:cNvPr id="4" name="Picture 3" descr="The graph shows examination results in literacy and numeracy from 2014-2016 at levels 4 and 5 of the Scottish Qualification Framework. The results show that Calderglen results have increased each year at level 4 and at level 5 have increased from 2014 to 2015 with a small drop in 2016. The graph shows the school results are well above the virtual comparator (made up of pupils from schools in other local authorities who have similar characteristics to the pupils in Calderglen). Virtual comparator results showed a drop at levels 4 and 5 in 2016."/>
          <p:cNvPicPr>
            <a:picLocks noChangeAspect="1"/>
          </p:cNvPicPr>
          <p:nvPr/>
        </p:nvPicPr>
        <p:blipFill rotWithShape="1">
          <a:blip r:embed="rId3">
            <a:extLst>
              <a:ext uri="{28A0092B-C50C-407E-A947-70E740481C1C}">
                <a14:useLocalDpi xmlns:a14="http://schemas.microsoft.com/office/drawing/2010/main" val="0"/>
              </a:ext>
            </a:extLst>
          </a:blip>
          <a:srcRect t="13204" r="29758"/>
          <a:stretch/>
        </p:blipFill>
        <p:spPr>
          <a:xfrm>
            <a:off x="203200" y="2707342"/>
            <a:ext cx="7514354" cy="4227077"/>
          </a:xfrm>
          <a:prstGeom prst="rect">
            <a:avLst/>
          </a:prstGeom>
        </p:spPr>
      </p:pic>
      <p:pic>
        <p:nvPicPr>
          <p:cNvPr id="5" name="Picture 4" descr="Key to the graph" title="Legend"/>
          <p:cNvPicPr>
            <a:picLocks noChangeAspect="1"/>
          </p:cNvPicPr>
          <p:nvPr/>
        </p:nvPicPr>
        <p:blipFill>
          <a:blip r:embed="rId3">
            <a:extLst>
              <a:ext uri="{28A0092B-C50C-407E-A947-70E740481C1C}">
                <a14:useLocalDpi xmlns:a14="http://schemas.microsoft.com/office/drawing/2010/main" val="0"/>
              </a:ext>
            </a:extLst>
          </a:blip>
          <a:srcRect l="70084" t="14491" r="3845" b="57693"/>
          <a:stretch>
            <a:fillRect/>
          </a:stretch>
        </p:blipFill>
        <p:spPr>
          <a:xfrm>
            <a:off x="7712076" y="4637617"/>
            <a:ext cx="4532312" cy="2201333"/>
          </a:xfrm>
          <a:prstGeom prst="rect">
            <a:avLst/>
          </a:prstGeom>
        </p:spPr>
      </p:pic>
      <p:pic>
        <p:nvPicPr>
          <p:cNvPr id="2" name="Picture 1" descr="Raising the Achievement of all Learners in Inclusive Education project logo"/>
          <p:cNvPicPr>
            <a:picLocks noChangeAspect="1"/>
          </p:cNvPicPr>
          <p:nvPr/>
        </p:nvPicPr>
        <p:blipFill rotWithShape="1">
          <a:blip r:embed="rId4"/>
          <a:srcRect b="17798"/>
          <a:stretch/>
        </p:blipFill>
        <p:spPr>
          <a:xfrm>
            <a:off x="2233273" y="93759"/>
            <a:ext cx="6809014" cy="1430241"/>
          </a:xfrm>
          <a:prstGeom prst="rect">
            <a:avLst/>
          </a:prstGeom>
        </p:spPr>
      </p:pic>
    </p:spTree>
    <p:extLst>
      <p:ext uri="{BB962C8B-B14F-4D97-AF65-F5344CB8AC3E}">
        <p14:creationId xmlns:p14="http://schemas.microsoft.com/office/powerpoint/2010/main" val="112880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6316" y="1340285"/>
            <a:ext cx="11493992" cy="1182510"/>
          </a:xfrm>
        </p:spPr>
        <p:txBody>
          <a:bodyPr/>
          <a:lstStyle/>
          <a:p>
            <a:r>
              <a:rPr lang="en-GB" sz="4000" noProof="0" dirty="0"/>
              <a:t>Improving attainment for all</a:t>
            </a:r>
          </a:p>
        </p:txBody>
      </p:sp>
      <p:sp>
        <p:nvSpPr>
          <p:cNvPr id="9" name="Content Placeholder 8"/>
          <p:cNvSpPr>
            <a:spLocks noGrp="1"/>
          </p:cNvSpPr>
          <p:nvPr>
            <p:ph idx="1"/>
          </p:nvPr>
        </p:nvSpPr>
        <p:spPr>
          <a:xfrm>
            <a:off x="389015" y="2038271"/>
            <a:ext cx="11493993" cy="674029"/>
          </a:xfrm>
        </p:spPr>
        <p:txBody>
          <a:bodyPr/>
          <a:lstStyle/>
          <a:p>
            <a:r>
              <a:rPr lang="en-GB" sz="2000" noProof="0" dirty="0"/>
              <a:t>Average total tariff points</a:t>
            </a:r>
          </a:p>
        </p:txBody>
      </p:sp>
      <p:pic>
        <p:nvPicPr>
          <p:cNvPr id="5" name="Picture 4" descr="The graph shows  increases in average total tariff points for 3 different attainment groups – lowest, middle highest.&#10;Tariff points are awarded according to the level of each qualification, course or unit (accredited to the Scottish Credit and Qualifications Framework) and the grade achieved.&#10;The graph shows that learners at Calderglen in each attainment groups outperformed other schools in the local authority, the virtual comparator and other schools nationally."/>
          <p:cNvPicPr>
            <a:picLocks noChangeAspect="1"/>
          </p:cNvPicPr>
          <p:nvPr/>
        </p:nvPicPr>
        <p:blipFill>
          <a:blip r:embed="rId3">
            <a:extLst>
              <a:ext uri="{28A0092B-C50C-407E-A947-70E740481C1C}">
                <a14:useLocalDpi xmlns:a14="http://schemas.microsoft.com/office/drawing/2010/main" val="0"/>
              </a:ext>
            </a:extLst>
          </a:blip>
          <a:srcRect l="2760" t="14974" r="27252" b="4084"/>
          <a:stretch>
            <a:fillRect/>
          </a:stretch>
        </p:blipFill>
        <p:spPr>
          <a:xfrm>
            <a:off x="253999" y="2405784"/>
            <a:ext cx="7623244" cy="4402233"/>
          </a:xfrm>
          <a:prstGeom prst="rect">
            <a:avLst/>
          </a:prstGeom>
        </p:spPr>
      </p:pic>
      <p:pic>
        <p:nvPicPr>
          <p:cNvPr id="6" name="Picture 5" descr="Key to the graph" title="Legend"/>
          <p:cNvPicPr>
            <a:picLocks noChangeAspect="1"/>
          </p:cNvPicPr>
          <p:nvPr/>
        </p:nvPicPr>
        <p:blipFill>
          <a:blip r:embed="rId3">
            <a:extLst>
              <a:ext uri="{28A0092B-C50C-407E-A947-70E740481C1C}">
                <a14:useLocalDpi xmlns:a14="http://schemas.microsoft.com/office/drawing/2010/main" val="0"/>
              </a:ext>
            </a:extLst>
          </a:blip>
          <a:srcRect l="72748" t="12076" r="3803" b="62807"/>
          <a:stretch>
            <a:fillRect/>
          </a:stretch>
        </p:blipFill>
        <p:spPr>
          <a:xfrm>
            <a:off x="8198977" y="2614428"/>
            <a:ext cx="3920229" cy="2096680"/>
          </a:xfrm>
          <a:prstGeom prst="rect">
            <a:avLst/>
          </a:prstGeom>
        </p:spPr>
      </p:pic>
      <p:pic>
        <p:nvPicPr>
          <p:cNvPr id="2" name="Picture 1" descr="Raising the Achievement of all Learners in Inclusive Education project logo"/>
          <p:cNvPicPr>
            <a:picLocks noChangeAspect="1"/>
          </p:cNvPicPr>
          <p:nvPr/>
        </p:nvPicPr>
        <p:blipFill rotWithShape="1">
          <a:blip r:embed="rId4"/>
          <a:srcRect b="17798"/>
          <a:stretch/>
        </p:blipFill>
        <p:spPr>
          <a:xfrm>
            <a:off x="2233273" y="0"/>
            <a:ext cx="6809014" cy="1185333"/>
          </a:xfrm>
          <a:prstGeom prst="rect">
            <a:avLst/>
          </a:prstGeom>
        </p:spPr>
      </p:pic>
    </p:spTree>
    <p:extLst>
      <p:ext uri="{BB962C8B-B14F-4D97-AF65-F5344CB8AC3E}">
        <p14:creationId xmlns:p14="http://schemas.microsoft.com/office/powerpoint/2010/main" val="754332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2272" y="5203642"/>
            <a:ext cx="10545375" cy="1430241"/>
          </a:xfrm>
        </p:spPr>
        <p:txBody>
          <a:bodyPr/>
          <a:lstStyle/>
          <a:p>
            <a:r>
              <a:rPr lang="en-GB" sz="5400" noProof="0" dirty="0">
                <a:solidFill>
                  <a:srgbClr val="FFFFFF"/>
                </a:solidFill>
              </a:rPr>
              <a:t>So what else have we learned? (2)</a:t>
            </a:r>
          </a:p>
        </p:txBody>
      </p:sp>
      <p:pic>
        <p:nvPicPr>
          <p:cNvPr id="4" name="Picture 3" descr="Raising the Achievement of all Learners in Inclusive Education project logo"/>
          <p:cNvPicPr>
            <a:picLocks noChangeAspect="1"/>
          </p:cNvPicPr>
          <p:nvPr/>
        </p:nvPicPr>
        <p:blipFill rotWithShape="1">
          <a:blip r:embed="rId4"/>
          <a:srcRect b="17798"/>
          <a:stretch/>
        </p:blipFill>
        <p:spPr>
          <a:xfrm>
            <a:off x="0" y="0"/>
            <a:ext cx="6045200" cy="1269801"/>
          </a:xfrm>
          <a:prstGeom prst="rect">
            <a:avLst/>
          </a:prstGeom>
        </p:spPr>
      </p:pic>
    </p:spTree>
    <p:extLst>
      <p:ext uri="{BB962C8B-B14F-4D97-AF65-F5344CB8AC3E}">
        <p14:creationId xmlns:p14="http://schemas.microsoft.com/office/powerpoint/2010/main" val="351009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6316" y="1384677"/>
            <a:ext cx="11493992" cy="1430241"/>
          </a:xfrm>
        </p:spPr>
        <p:txBody>
          <a:bodyPr/>
          <a:lstStyle/>
          <a:p>
            <a:r>
              <a:rPr lang="en-GB" sz="4800" b="1" noProof="0" dirty="0"/>
              <a:t>RA4A-proof your human resources</a:t>
            </a:r>
            <a:endParaRPr lang="en-GB" noProof="0" dirty="0"/>
          </a:p>
        </p:txBody>
      </p:sp>
      <p:sp>
        <p:nvSpPr>
          <p:cNvPr id="5" name="Content Placeholder 4"/>
          <p:cNvSpPr>
            <a:spLocks noGrp="1"/>
          </p:cNvSpPr>
          <p:nvPr>
            <p:ph idx="1"/>
          </p:nvPr>
        </p:nvSpPr>
        <p:spPr>
          <a:xfrm>
            <a:off x="750395" y="2814200"/>
            <a:ext cx="10580993" cy="4269901"/>
          </a:xfrm>
        </p:spPr>
        <p:txBody>
          <a:bodyPr/>
          <a:lstStyle/>
          <a:p>
            <a:r>
              <a:rPr lang="en-GB" noProof="0" dirty="0"/>
              <a:t>Equip, Empower &amp; Collaborate:</a:t>
            </a:r>
          </a:p>
          <a:p>
            <a:pPr marL="457200" indent="-457200">
              <a:buFont typeface="Arial" panose="020B0604020202020204" pitchFamily="34" charset="0"/>
              <a:buChar char="•"/>
            </a:pPr>
            <a:r>
              <a:rPr lang="en-GB" noProof="0" dirty="0"/>
              <a:t>Teachers</a:t>
            </a:r>
          </a:p>
          <a:p>
            <a:pPr marL="457200" indent="-457200">
              <a:buFont typeface="Arial" panose="020B0604020202020204" pitchFamily="34" charset="0"/>
              <a:buChar char="•"/>
            </a:pPr>
            <a:r>
              <a:rPr lang="en-GB" noProof="0" dirty="0"/>
              <a:t>Pupils</a:t>
            </a:r>
          </a:p>
          <a:p>
            <a:pPr marL="457200" indent="-457200">
              <a:buFont typeface="Arial" panose="020B0604020202020204" pitchFamily="34" charset="0"/>
              <a:buChar char="•"/>
            </a:pPr>
            <a:r>
              <a:rPr lang="en-GB" noProof="0" dirty="0"/>
              <a:t>Parents</a:t>
            </a:r>
          </a:p>
          <a:p>
            <a:pPr marL="457200" indent="-457200">
              <a:buFont typeface="Arial" panose="020B0604020202020204" pitchFamily="34" charset="0"/>
              <a:buChar char="•"/>
            </a:pPr>
            <a:r>
              <a:rPr lang="en-GB" noProof="0" dirty="0"/>
              <a:t>Partners</a:t>
            </a:r>
          </a:p>
          <a:p>
            <a:pPr algn="ctr"/>
            <a:r>
              <a:rPr lang="en-GB" noProof="0" dirty="0"/>
              <a:t>Let them </a:t>
            </a:r>
            <a:r>
              <a:rPr lang="en-GB" b="1" noProof="0" dirty="0"/>
              <a:t>all</a:t>
            </a:r>
            <a:r>
              <a:rPr lang="en-GB" noProof="0" dirty="0"/>
              <a:t> lead</a:t>
            </a:r>
          </a:p>
        </p:txBody>
      </p:sp>
      <p:pic>
        <p:nvPicPr>
          <p:cNvPr id="2" name="Picture 1" descr="Raising the Achievement of all Learners in Inclusive Education project logo"/>
          <p:cNvPicPr>
            <a:picLocks noChangeAspect="1"/>
          </p:cNvPicPr>
          <p:nvPr/>
        </p:nvPicPr>
        <p:blipFill rotWithShape="1">
          <a:blip r:embed="rId3"/>
          <a:srcRect b="17798"/>
          <a:stretch/>
        </p:blipFill>
        <p:spPr>
          <a:xfrm>
            <a:off x="2233273" y="93759"/>
            <a:ext cx="6809014" cy="1430241"/>
          </a:xfrm>
          <a:prstGeom prst="rect">
            <a:avLst/>
          </a:prstGeom>
        </p:spPr>
      </p:pic>
    </p:spTree>
    <p:extLst>
      <p:ext uri="{BB962C8B-B14F-4D97-AF65-F5344CB8AC3E}">
        <p14:creationId xmlns:p14="http://schemas.microsoft.com/office/powerpoint/2010/main" val="4008306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Meeting needs from a parent’s perspective</a:t>
            </a:r>
          </a:p>
        </p:txBody>
      </p:sp>
      <p:sp>
        <p:nvSpPr>
          <p:cNvPr id="5" name="Content Placeholder 4"/>
          <p:cNvSpPr>
            <a:spLocks noGrp="1"/>
          </p:cNvSpPr>
          <p:nvPr>
            <p:ph idx="1"/>
          </p:nvPr>
        </p:nvSpPr>
        <p:spPr/>
        <p:txBody>
          <a:bodyPr/>
          <a:lstStyle/>
          <a:p>
            <a:r>
              <a:rPr lang="en-GB" noProof="0" dirty="0"/>
              <a:t>Watch the </a:t>
            </a:r>
            <a:r>
              <a:rPr lang="en-GB" noProof="0" dirty="0">
                <a:hlinkClick r:id="rId3"/>
              </a:rPr>
              <a:t>video on meeting needs from a parent’s perspective</a:t>
            </a:r>
            <a:endParaRPr lang="en-GB" noProof="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noProof="0" dirty="0"/>
              <a:t>Teacher training: Supporting children</a:t>
            </a:r>
            <a:r>
              <a:rPr lang="en-GB" baseline="0" noProof="0" dirty="0"/>
              <a:t> with Autistic Spectrum Disorder (ASD)</a:t>
            </a:r>
            <a:endParaRPr lang="en-GB" noProof="0" dirty="0"/>
          </a:p>
        </p:txBody>
      </p:sp>
      <p:sp>
        <p:nvSpPr>
          <p:cNvPr id="4" name="Content Placeholder 3"/>
          <p:cNvSpPr>
            <a:spLocks noGrp="1"/>
          </p:cNvSpPr>
          <p:nvPr>
            <p:ph idx="1"/>
          </p:nvPr>
        </p:nvSpPr>
        <p:spPr/>
        <p:txBody>
          <a:bodyPr/>
          <a:lstStyle/>
          <a:p>
            <a:r>
              <a:rPr lang="en-GB" noProof="0" dirty="0">
                <a:solidFill>
                  <a:schemeClr val="bg1"/>
                </a:solidFill>
              </a:rPr>
              <a:t>Watch the </a:t>
            </a:r>
            <a:r>
              <a:rPr lang="en-GB" noProof="0" dirty="0">
                <a:solidFill>
                  <a:schemeClr val="bg1"/>
                </a:solidFill>
                <a:hlinkClick r:id="rId3"/>
              </a:rPr>
              <a:t>video on teacher training</a:t>
            </a:r>
            <a:endParaRPr lang="en-GB" noProof="0" dirty="0">
              <a:solidFill>
                <a:schemeClr val="bg1"/>
              </a:solidFill>
            </a:endParaRPr>
          </a:p>
        </p:txBody>
      </p:sp>
    </p:spTree>
    <p:extLst>
      <p:ext uri="{BB962C8B-B14F-4D97-AF65-F5344CB8AC3E}">
        <p14:creationId xmlns:p14="http://schemas.microsoft.com/office/powerpoint/2010/main" val="3383683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19200" y="-178242"/>
            <a:ext cx="11025188" cy="1430241"/>
          </a:xfrm>
        </p:spPr>
        <p:txBody>
          <a:bodyPr/>
          <a:lstStyle/>
          <a:p>
            <a:r>
              <a:rPr lang="en-GB" sz="6000" noProof="0" dirty="0"/>
              <a:t>Calderglen</a:t>
            </a:r>
            <a:r>
              <a:rPr lang="en-GB" sz="6000" baseline="0" noProof="0" dirty="0"/>
              <a:t> High School’s Journey</a:t>
            </a:r>
            <a:endParaRPr lang="en-GB" sz="6000" noProof="0" dirty="0"/>
          </a:p>
        </p:txBody>
      </p:sp>
      <p:pic>
        <p:nvPicPr>
          <p:cNvPr id="6" name="Picture 5" descr="Calderglen High School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 cy="12192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2272" y="5203642"/>
            <a:ext cx="10545375" cy="1430241"/>
          </a:xfrm>
        </p:spPr>
        <p:txBody>
          <a:bodyPr/>
          <a:lstStyle/>
          <a:p>
            <a:r>
              <a:rPr lang="en-GB" sz="5400" noProof="0" dirty="0">
                <a:solidFill>
                  <a:srgbClr val="FFFFFF"/>
                </a:solidFill>
              </a:rPr>
              <a:t>So what else have we learned? (3)</a:t>
            </a:r>
          </a:p>
        </p:txBody>
      </p:sp>
      <p:pic>
        <p:nvPicPr>
          <p:cNvPr id="4" name="Picture 3" descr="Raising the Achievement of all Learners in Inclusive Education project logo"/>
          <p:cNvPicPr>
            <a:picLocks noChangeAspect="1"/>
          </p:cNvPicPr>
          <p:nvPr/>
        </p:nvPicPr>
        <p:blipFill rotWithShape="1">
          <a:blip r:embed="rId4"/>
          <a:srcRect b="17798"/>
          <a:stretch/>
        </p:blipFill>
        <p:spPr>
          <a:xfrm>
            <a:off x="0" y="0"/>
            <a:ext cx="6045200" cy="1269801"/>
          </a:xfrm>
          <a:prstGeom prst="rect">
            <a:avLst/>
          </a:prstGeom>
        </p:spPr>
      </p:pic>
    </p:spTree>
    <p:extLst>
      <p:ext uri="{BB962C8B-B14F-4D97-AF65-F5344CB8AC3E}">
        <p14:creationId xmlns:p14="http://schemas.microsoft.com/office/powerpoint/2010/main" val="3710656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6315" y="1705452"/>
            <a:ext cx="11493992" cy="1430241"/>
          </a:xfrm>
        </p:spPr>
        <p:txBody>
          <a:bodyPr/>
          <a:lstStyle/>
          <a:p>
            <a:r>
              <a:rPr lang="en-GB" sz="4800" b="1" noProof="0" dirty="0"/>
              <a:t>RA4A-proof your decision-making</a:t>
            </a:r>
            <a:endParaRPr lang="en-GB" noProof="0" dirty="0"/>
          </a:p>
        </p:txBody>
      </p:sp>
      <p:sp>
        <p:nvSpPr>
          <p:cNvPr id="5" name="Content Placeholder 4"/>
          <p:cNvSpPr>
            <a:spLocks noGrp="1"/>
          </p:cNvSpPr>
          <p:nvPr>
            <p:ph idx="1"/>
          </p:nvPr>
        </p:nvSpPr>
        <p:spPr>
          <a:xfrm>
            <a:off x="376315" y="3135693"/>
            <a:ext cx="11493993" cy="4269901"/>
          </a:xfrm>
        </p:spPr>
        <p:txBody>
          <a:bodyPr/>
          <a:lstStyle/>
          <a:p>
            <a:pPr marL="457200" indent="-457200">
              <a:buFont typeface="Arial" panose="020B0604020202020204" pitchFamily="34" charset="0"/>
              <a:buChar char="•"/>
            </a:pPr>
            <a:r>
              <a:rPr lang="en-GB" noProof="0" dirty="0"/>
              <a:t>Curriculum organisation &amp; design</a:t>
            </a:r>
          </a:p>
          <a:p>
            <a:pPr marL="457200" indent="-457200">
              <a:buFont typeface="Arial" panose="020B0604020202020204" pitchFamily="34" charset="0"/>
              <a:buChar char="•"/>
            </a:pPr>
            <a:r>
              <a:rPr lang="en-GB" noProof="0" dirty="0"/>
              <a:t>Timetable</a:t>
            </a:r>
          </a:p>
          <a:p>
            <a:pPr marL="457200" indent="-457200">
              <a:buFont typeface="Arial" panose="020B0604020202020204" pitchFamily="34" charset="0"/>
              <a:buChar char="•"/>
            </a:pPr>
            <a:r>
              <a:rPr lang="en-GB" noProof="0" dirty="0"/>
              <a:t>Equipment</a:t>
            </a:r>
          </a:p>
          <a:p>
            <a:pPr marL="457200" indent="-457200">
              <a:buFont typeface="Arial" panose="020B0604020202020204" pitchFamily="34" charset="0"/>
              <a:buChar char="•"/>
            </a:pPr>
            <a:r>
              <a:rPr lang="en-GB" noProof="0" dirty="0"/>
              <a:t>Budgets</a:t>
            </a:r>
          </a:p>
          <a:p>
            <a:pPr marL="457200" indent="-457200">
              <a:buFont typeface="Arial" panose="020B0604020202020204" pitchFamily="34" charset="0"/>
              <a:buChar char="•"/>
            </a:pPr>
            <a:r>
              <a:rPr lang="en-GB" noProof="0" dirty="0"/>
              <a:t>Staffing appointments</a:t>
            </a:r>
          </a:p>
        </p:txBody>
      </p:sp>
      <p:pic>
        <p:nvPicPr>
          <p:cNvPr id="2" name="Picture 1" descr="Raising the Achievement of all Learners in Inclusive Education project logo"/>
          <p:cNvPicPr>
            <a:picLocks noChangeAspect="1"/>
          </p:cNvPicPr>
          <p:nvPr/>
        </p:nvPicPr>
        <p:blipFill rotWithShape="1">
          <a:blip r:embed="rId3"/>
          <a:srcRect b="17798"/>
          <a:stretch/>
        </p:blipFill>
        <p:spPr>
          <a:xfrm>
            <a:off x="2233273" y="93759"/>
            <a:ext cx="6809014" cy="1430241"/>
          </a:xfrm>
          <a:prstGeom prst="rect">
            <a:avLst/>
          </a:prstGeom>
        </p:spPr>
      </p:pic>
    </p:spTree>
    <p:extLst>
      <p:ext uri="{BB962C8B-B14F-4D97-AF65-F5344CB8AC3E}">
        <p14:creationId xmlns:p14="http://schemas.microsoft.com/office/powerpoint/2010/main" val="2163847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noProof="0" dirty="0"/>
              <a:t>Working Groups: Meeting</a:t>
            </a:r>
            <a:r>
              <a:rPr lang="en-GB" baseline="0" noProof="0" dirty="0"/>
              <a:t> learners’ needs through the curriculum</a:t>
            </a:r>
            <a:endParaRPr lang="en-GB" noProof="0" dirty="0"/>
          </a:p>
        </p:txBody>
      </p:sp>
      <p:sp>
        <p:nvSpPr>
          <p:cNvPr id="4" name="Content Placeholder 3"/>
          <p:cNvSpPr>
            <a:spLocks noGrp="1"/>
          </p:cNvSpPr>
          <p:nvPr>
            <p:ph idx="1"/>
          </p:nvPr>
        </p:nvSpPr>
        <p:spPr/>
        <p:txBody>
          <a:bodyPr/>
          <a:lstStyle/>
          <a:p>
            <a:r>
              <a:rPr lang="en-GB" noProof="0" dirty="0"/>
              <a:t>Watch the video on </a:t>
            </a:r>
            <a:r>
              <a:rPr lang="en-GB" noProof="0" dirty="0">
                <a:hlinkClick r:id="rId3"/>
              </a:rPr>
              <a:t>meeting learners’ needs through the curriculum</a:t>
            </a:r>
            <a:endParaRPr lang="en-GB" noProof="0" dirty="0"/>
          </a:p>
        </p:txBody>
      </p:sp>
    </p:spTree>
    <p:extLst>
      <p:ext uri="{BB962C8B-B14F-4D97-AF65-F5344CB8AC3E}">
        <p14:creationId xmlns:p14="http://schemas.microsoft.com/office/powerpoint/2010/main" val="2820422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2272" y="5203642"/>
            <a:ext cx="10545375" cy="1430241"/>
          </a:xfrm>
        </p:spPr>
        <p:txBody>
          <a:bodyPr/>
          <a:lstStyle/>
          <a:p>
            <a:r>
              <a:rPr lang="en-GB" sz="5400" noProof="0" dirty="0">
                <a:solidFill>
                  <a:srgbClr val="FFFFFF"/>
                </a:solidFill>
              </a:rPr>
              <a:t>So what else have we learned? (4)</a:t>
            </a:r>
          </a:p>
        </p:txBody>
      </p:sp>
      <p:pic>
        <p:nvPicPr>
          <p:cNvPr id="4" name="Picture 3" descr="Raising the Achievement of all Learners in Inclusive Education project logo"/>
          <p:cNvPicPr>
            <a:picLocks noChangeAspect="1"/>
          </p:cNvPicPr>
          <p:nvPr/>
        </p:nvPicPr>
        <p:blipFill rotWithShape="1">
          <a:blip r:embed="rId4"/>
          <a:srcRect b="17798"/>
          <a:stretch/>
        </p:blipFill>
        <p:spPr>
          <a:xfrm>
            <a:off x="0" y="0"/>
            <a:ext cx="6045200" cy="1269801"/>
          </a:xfrm>
          <a:prstGeom prst="rect">
            <a:avLst/>
          </a:prstGeom>
        </p:spPr>
      </p:pic>
    </p:spTree>
    <p:extLst>
      <p:ext uri="{BB962C8B-B14F-4D97-AF65-F5344CB8AC3E}">
        <p14:creationId xmlns:p14="http://schemas.microsoft.com/office/powerpoint/2010/main" val="946070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43516" y="1377043"/>
            <a:ext cx="11493992" cy="1430241"/>
          </a:xfrm>
        </p:spPr>
        <p:txBody>
          <a:bodyPr/>
          <a:lstStyle/>
          <a:p>
            <a:r>
              <a:rPr lang="en-GB" sz="3600" b="1" noProof="0" dirty="0"/>
              <a:t>RA4A-proof your thinking</a:t>
            </a:r>
            <a:endParaRPr lang="en-GB" sz="3600" noProof="0" dirty="0"/>
          </a:p>
        </p:txBody>
      </p:sp>
      <p:sp>
        <p:nvSpPr>
          <p:cNvPr id="8" name="Content Placeholder 7"/>
          <p:cNvSpPr>
            <a:spLocks noGrp="1"/>
          </p:cNvSpPr>
          <p:nvPr>
            <p:ph idx="1"/>
          </p:nvPr>
        </p:nvSpPr>
        <p:spPr>
          <a:xfrm>
            <a:off x="376315" y="2569049"/>
            <a:ext cx="11493993" cy="4269901"/>
          </a:xfrm>
        </p:spPr>
        <p:txBody>
          <a:bodyPr/>
          <a:lstStyle/>
          <a:p>
            <a:r>
              <a:rPr lang="en-GB" noProof="0" dirty="0"/>
              <a:t>Flexibility</a:t>
            </a:r>
          </a:p>
          <a:p>
            <a:r>
              <a:rPr lang="en-GB" noProof="0" dirty="0"/>
              <a:t>Thinking out the box</a:t>
            </a:r>
          </a:p>
          <a:p>
            <a:r>
              <a:rPr lang="en-GB" noProof="0" dirty="0"/>
              <a:t>Bespoke solutions</a:t>
            </a:r>
          </a:p>
          <a:p>
            <a:r>
              <a:rPr lang="en-GB" noProof="0" dirty="0"/>
              <a:t>Extending &amp; increasing partnerships</a:t>
            </a:r>
          </a:p>
          <a:p>
            <a:r>
              <a:rPr lang="en-GB" b="1" noProof="0" dirty="0">
                <a:solidFill>
                  <a:srgbClr val="0070C0"/>
                </a:solidFill>
              </a:rPr>
              <a:t>Collaborate Collaborate Collaborate…</a:t>
            </a:r>
          </a:p>
          <a:p>
            <a:pPr algn="r"/>
            <a:r>
              <a:rPr lang="en-GB" sz="2400" noProof="0" dirty="0">
                <a:solidFill>
                  <a:schemeClr val="tx1"/>
                </a:solidFill>
              </a:rPr>
              <a:t>Partnership working to improve literacy</a:t>
            </a:r>
          </a:p>
        </p:txBody>
      </p:sp>
      <p:pic>
        <p:nvPicPr>
          <p:cNvPr id="4" name="Picture 3" descr="Calderglen learners and staff in a classroo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294" y="1645984"/>
            <a:ext cx="5647967" cy="4027715"/>
          </a:xfrm>
          <a:prstGeom prst="rect">
            <a:avLst/>
          </a:prstGeom>
        </p:spPr>
      </p:pic>
      <p:pic>
        <p:nvPicPr>
          <p:cNvPr id="2" name="Picture 1" descr="Raising the Achievement of all Learners in Inclusive Education project logo"/>
          <p:cNvPicPr>
            <a:picLocks noChangeAspect="1"/>
          </p:cNvPicPr>
          <p:nvPr/>
        </p:nvPicPr>
        <p:blipFill rotWithShape="1">
          <a:blip r:embed="rId4"/>
          <a:srcRect b="17798"/>
          <a:stretch/>
        </p:blipFill>
        <p:spPr>
          <a:xfrm>
            <a:off x="2233273" y="93759"/>
            <a:ext cx="6809014" cy="1430241"/>
          </a:xfrm>
          <a:prstGeom prst="rect">
            <a:avLst/>
          </a:prstGeom>
        </p:spPr>
      </p:pic>
    </p:spTree>
    <p:extLst>
      <p:ext uri="{BB962C8B-B14F-4D97-AF65-F5344CB8AC3E}">
        <p14:creationId xmlns:p14="http://schemas.microsoft.com/office/powerpoint/2010/main" val="901504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2272" y="5203642"/>
            <a:ext cx="10545375" cy="1430241"/>
          </a:xfrm>
        </p:spPr>
        <p:txBody>
          <a:bodyPr/>
          <a:lstStyle/>
          <a:p>
            <a:r>
              <a:rPr lang="en-GB" sz="5400" noProof="0" dirty="0">
                <a:solidFill>
                  <a:srgbClr val="FFFFFF"/>
                </a:solidFill>
              </a:rPr>
              <a:t>So what else have we learned? (5)</a:t>
            </a:r>
          </a:p>
        </p:txBody>
      </p:sp>
      <p:pic>
        <p:nvPicPr>
          <p:cNvPr id="4" name="Picture 3" descr="Raising the Achievement of all Learners in Inclusive Education project logo"/>
          <p:cNvPicPr>
            <a:picLocks noChangeAspect="1"/>
          </p:cNvPicPr>
          <p:nvPr/>
        </p:nvPicPr>
        <p:blipFill rotWithShape="1">
          <a:blip r:embed="rId4"/>
          <a:srcRect b="17798"/>
          <a:stretch/>
        </p:blipFill>
        <p:spPr>
          <a:xfrm>
            <a:off x="0" y="0"/>
            <a:ext cx="6045200" cy="1269801"/>
          </a:xfrm>
          <a:prstGeom prst="rect">
            <a:avLst/>
          </a:prstGeom>
        </p:spPr>
      </p:pic>
    </p:spTree>
    <p:extLst>
      <p:ext uri="{BB962C8B-B14F-4D97-AF65-F5344CB8AC3E}">
        <p14:creationId xmlns:p14="http://schemas.microsoft.com/office/powerpoint/2010/main" val="3508918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6316" y="1301109"/>
            <a:ext cx="11493992" cy="1430241"/>
          </a:xfrm>
        </p:spPr>
        <p:txBody>
          <a:bodyPr/>
          <a:lstStyle/>
          <a:p>
            <a:r>
              <a:rPr lang="en-GB" sz="4800" b="1" noProof="0" dirty="0"/>
              <a:t>RA4A-proof your professional training</a:t>
            </a:r>
            <a:endParaRPr lang="en-GB" noProof="0" dirty="0"/>
          </a:p>
        </p:txBody>
      </p:sp>
      <p:sp>
        <p:nvSpPr>
          <p:cNvPr id="5" name="Content Placeholder 4"/>
          <p:cNvSpPr>
            <a:spLocks noGrp="1"/>
          </p:cNvSpPr>
          <p:nvPr>
            <p:ph idx="1"/>
          </p:nvPr>
        </p:nvSpPr>
        <p:spPr>
          <a:xfrm>
            <a:off x="376315" y="2428516"/>
            <a:ext cx="11493993" cy="4269901"/>
          </a:xfrm>
        </p:spPr>
        <p:txBody>
          <a:bodyPr/>
          <a:lstStyle/>
          <a:p>
            <a:r>
              <a:rPr lang="en-GB" noProof="0" dirty="0"/>
              <a:t>Initial teacher training</a:t>
            </a:r>
          </a:p>
          <a:p>
            <a:r>
              <a:rPr lang="en-GB" noProof="0" dirty="0"/>
              <a:t>Newly Qualified Teachers</a:t>
            </a:r>
          </a:p>
          <a:p>
            <a:r>
              <a:rPr lang="en-GB" noProof="0" dirty="0"/>
              <a:t>Responsibility of All Teachers</a:t>
            </a:r>
          </a:p>
          <a:p>
            <a:r>
              <a:rPr lang="en-GB" noProof="0" dirty="0"/>
              <a:t>New Teachers to your school</a:t>
            </a:r>
          </a:p>
          <a:p>
            <a:r>
              <a:rPr lang="en-GB" noProof="0" dirty="0"/>
              <a:t>Parents &amp; Partners</a:t>
            </a:r>
          </a:p>
          <a:p>
            <a:r>
              <a:rPr lang="en-GB" noProof="0" dirty="0"/>
              <a:t>Equipping all for better RA4A outcomes</a:t>
            </a:r>
          </a:p>
        </p:txBody>
      </p:sp>
      <p:pic>
        <p:nvPicPr>
          <p:cNvPr id="2" name="Picture 1" descr="Raising the Achievement of all Learners in Inclusive Education project logo"/>
          <p:cNvPicPr>
            <a:picLocks noChangeAspect="1"/>
          </p:cNvPicPr>
          <p:nvPr/>
        </p:nvPicPr>
        <p:blipFill rotWithShape="1">
          <a:blip r:embed="rId3"/>
          <a:srcRect b="17798"/>
          <a:stretch/>
        </p:blipFill>
        <p:spPr>
          <a:xfrm>
            <a:off x="2233273" y="93759"/>
            <a:ext cx="6809014" cy="1430241"/>
          </a:xfrm>
          <a:prstGeom prst="rect">
            <a:avLst/>
          </a:prstGeom>
        </p:spPr>
      </p:pic>
    </p:spTree>
    <p:extLst>
      <p:ext uri="{BB962C8B-B14F-4D97-AF65-F5344CB8AC3E}">
        <p14:creationId xmlns:p14="http://schemas.microsoft.com/office/powerpoint/2010/main" val="553537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2272" y="5203642"/>
            <a:ext cx="10545375" cy="1430241"/>
          </a:xfrm>
        </p:spPr>
        <p:txBody>
          <a:bodyPr/>
          <a:lstStyle/>
          <a:p>
            <a:r>
              <a:rPr lang="en-GB" sz="5400" noProof="0" dirty="0">
                <a:solidFill>
                  <a:srgbClr val="FFFFFF"/>
                </a:solidFill>
              </a:rPr>
              <a:t>So what else have we learned? (6)</a:t>
            </a:r>
          </a:p>
        </p:txBody>
      </p:sp>
      <p:pic>
        <p:nvPicPr>
          <p:cNvPr id="4" name="Picture 3" descr="Raising the Achievement of all Learners in Inclusive Education project logo"/>
          <p:cNvPicPr>
            <a:picLocks noChangeAspect="1"/>
          </p:cNvPicPr>
          <p:nvPr/>
        </p:nvPicPr>
        <p:blipFill rotWithShape="1">
          <a:blip r:embed="rId4"/>
          <a:srcRect b="17798"/>
          <a:stretch/>
        </p:blipFill>
        <p:spPr>
          <a:xfrm>
            <a:off x="0" y="0"/>
            <a:ext cx="6045200" cy="1269801"/>
          </a:xfrm>
          <a:prstGeom prst="rect">
            <a:avLst/>
          </a:prstGeom>
        </p:spPr>
      </p:pic>
    </p:spTree>
    <p:extLst>
      <p:ext uri="{BB962C8B-B14F-4D97-AF65-F5344CB8AC3E}">
        <p14:creationId xmlns:p14="http://schemas.microsoft.com/office/powerpoint/2010/main" val="11973821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6316" y="1317587"/>
            <a:ext cx="11493992" cy="1430241"/>
          </a:xfrm>
        </p:spPr>
        <p:txBody>
          <a:bodyPr/>
          <a:lstStyle/>
          <a:p>
            <a:r>
              <a:rPr lang="en-GB" sz="4800" b="1" noProof="0" dirty="0"/>
              <a:t>RA4A-proof learning experiences</a:t>
            </a:r>
            <a:endParaRPr lang="en-GB" noProof="0" dirty="0"/>
          </a:p>
        </p:txBody>
      </p:sp>
      <p:sp>
        <p:nvSpPr>
          <p:cNvPr id="5" name="Content Placeholder 4"/>
          <p:cNvSpPr>
            <a:spLocks noGrp="1"/>
          </p:cNvSpPr>
          <p:nvPr>
            <p:ph idx="1"/>
          </p:nvPr>
        </p:nvSpPr>
        <p:spPr>
          <a:xfrm>
            <a:off x="376315" y="2569049"/>
            <a:ext cx="11493993" cy="4269901"/>
          </a:xfrm>
        </p:spPr>
        <p:txBody>
          <a:bodyPr/>
          <a:lstStyle/>
          <a:p>
            <a:pPr marL="457200" indent="-457200">
              <a:buFont typeface="Arial" panose="020B0604020202020204" pitchFamily="34" charset="0"/>
              <a:buChar char="•"/>
            </a:pPr>
            <a:r>
              <a:rPr lang="en-GB" noProof="0" dirty="0">
                <a:solidFill>
                  <a:schemeClr val="bg1"/>
                </a:solidFill>
              </a:rPr>
              <a:t>Keep barriers down</a:t>
            </a:r>
          </a:p>
          <a:p>
            <a:pPr marL="457200" indent="-457200">
              <a:buFont typeface="Arial" panose="020B0604020202020204" pitchFamily="34" charset="0"/>
              <a:buChar char="•"/>
            </a:pPr>
            <a:r>
              <a:rPr lang="en-GB" noProof="0" dirty="0">
                <a:solidFill>
                  <a:schemeClr val="bg1"/>
                </a:solidFill>
              </a:rPr>
              <a:t>Look for emerging barriers</a:t>
            </a:r>
          </a:p>
          <a:p>
            <a:pPr marL="457200" indent="-457200">
              <a:buFont typeface="Arial" panose="020B0604020202020204" pitchFamily="34" charset="0"/>
              <a:buChar char="•"/>
            </a:pPr>
            <a:r>
              <a:rPr lang="en-GB" noProof="0" dirty="0">
                <a:solidFill>
                  <a:schemeClr val="bg1"/>
                </a:solidFill>
              </a:rPr>
              <a:t>Flexible solutions are a must</a:t>
            </a:r>
          </a:p>
          <a:p>
            <a:pPr marL="457200" indent="-457200">
              <a:buFont typeface="Arial" panose="020B0604020202020204" pitchFamily="34" charset="0"/>
              <a:buChar char="•"/>
            </a:pPr>
            <a:r>
              <a:rPr lang="en-GB" noProof="0" dirty="0">
                <a:solidFill>
                  <a:schemeClr val="bg1"/>
                </a:solidFill>
              </a:rPr>
              <a:t>Digital solutions are increasing</a:t>
            </a:r>
          </a:p>
          <a:p>
            <a:pPr marL="457200" indent="-457200">
              <a:buFont typeface="Arial" panose="020B0604020202020204" pitchFamily="34" charset="0"/>
              <a:buChar char="•"/>
            </a:pPr>
            <a:r>
              <a:rPr lang="en-GB" noProof="0" dirty="0">
                <a:solidFill>
                  <a:schemeClr val="bg1"/>
                </a:solidFill>
              </a:rPr>
              <a:t>Innovative approaches engage staff and pupils well</a:t>
            </a:r>
          </a:p>
          <a:p>
            <a:pPr marL="457200" indent="-457200">
              <a:buFont typeface="Arial" panose="020B0604020202020204" pitchFamily="34" charset="0"/>
              <a:buChar char="•"/>
            </a:pPr>
            <a:r>
              <a:rPr lang="en-GB" noProof="0" dirty="0">
                <a:solidFill>
                  <a:schemeClr val="bg1"/>
                </a:solidFill>
              </a:rPr>
              <a:t>What in the curriculum is working? </a:t>
            </a:r>
          </a:p>
        </p:txBody>
      </p:sp>
      <p:pic>
        <p:nvPicPr>
          <p:cNvPr id="2" name="Picture 1" descr="Raising the Achievement of all Learners in Inclusive Education project logo"/>
          <p:cNvPicPr>
            <a:picLocks noChangeAspect="1"/>
          </p:cNvPicPr>
          <p:nvPr/>
        </p:nvPicPr>
        <p:blipFill rotWithShape="1">
          <a:blip r:embed="rId3"/>
          <a:srcRect b="17798"/>
          <a:stretch/>
        </p:blipFill>
        <p:spPr>
          <a:xfrm>
            <a:off x="2233273" y="93759"/>
            <a:ext cx="6809014" cy="1430241"/>
          </a:xfrm>
          <a:prstGeom prst="rect">
            <a:avLst/>
          </a:prstGeom>
        </p:spPr>
      </p:pic>
    </p:spTree>
    <p:extLst>
      <p:ext uri="{BB962C8B-B14F-4D97-AF65-F5344CB8AC3E}">
        <p14:creationId xmlns:p14="http://schemas.microsoft.com/office/powerpoint/2010/main" val="3344975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61565" y="1512180"/>
            <a:ext cx="4910292" cy="1430241"/>
          </a:xfrm>
        </p:spPr>
        <p:txBody>
          <a:bodyPr/>
          <a:lstStyle/>
          <a:p>
            <a:r>
              <a:rPr lang="en-GB" sz="3200" b="1" noProof="0" dirty="0"/>
              <a:t>Digital Solutions – Impact of Social Media</a:t>
            </a:r>
            <a:endParaRPr lang="en-GB" sz="3200" noProof="0" dirty="0"/>
          </a:p>
        </p:txBody>
      </p:sp>
      <p:sp>
        <p:nvSpPr>
          <p:cNvPr id="9" name="Content Placeholder 8"/>
          <p:cNvSpPr>
            <a:spLocks noGrp="1"/>
          </p:cNvSpPr>
          <p:nvPr>
            <p:ph idx="1"/>
          </p:nvPr>
        </p:nvSpPr>
        <p:spPr>
          <a:xfrm>
            <a:off x="361673" y="3105811"/>
            <a:ext cx="4810184" cy="3169729"/>
          </a:xfrm>
        </p:spPr>
        <p:txBody>
          <a:bodyPr/>
          <a:lstStyle/>
          <a:p>
            <a:pPr marL="457200" indent="-457200">
              <a:buFont typeface="Arial" panose="020B0604020202020204" pitchFamily="34" charset="0"/>
              <a:buChar char="•"/>
            </a:pPr>
            <a:r>
              <a:rPr lang="en-GB" noProof="0" dirty="0"/>
              <a:t>Sharing Success</a:t>
            </a:r>
          </a:p>
          <a:p>
            <a:pPr marL="457200" indent="-457200">
              <a:buFont typeface="Arial" panose="020B0604020202020204" pitchFamily="34" charset="0"/>
              <a:buChar char="•"/>
            </a:pPr>
            <a:r>
              <a:rPr lang="en-GB" noProof="0" dirty="0"/>
              <a:t>Celebrating Achievement</a:t>
            </a:r>
          </a:p>
          <a:p>
            <a:pPr marL="457200" indent="-457200">
              <a:buFont typeface="Arial" panose="020B0604020202020204" pitchFamily="34" charset="0"/>
              <a:buChar char="•"/>
            </a:pPr>
            <a:r>
              <a:rPr lang="en-GB" noProof="0" dirty="0"/>
              <a:t>Promoting a Positive Ethos</a:t>
            </a:r>
          </a:p>
          <a:p>
            <a:pPr marL="457200" indent="-457200">
              <a:buFont typeface="Arial" panose="020B0604020202020204" pitchFamily="34" charset="0"/>
              <a:buChar char="•"/>
            </a:pPr>
            <a:r>
              <a:rPr lang="en-GB" noProof="0" dirty="0"/>
              <a:t>Interacting with Parents and Partners</a:t>
            </a:r>
          </a:p>
        </p:txBody>
      </p:sp>
      <p:pic>
        <p:nvPicPr>
          <p:cNvPr id="5" name="Picture 4" descr="Calderglen learners on a sports podiu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2196" y="2299763"/>
            <a:ext cx="4441300" cy="4117455"/>
          </a:xfrm>
          <a:prstGeom prst="rect">
            <a:avLst/>
          </a:prstGeom>
        </p:spPr>
      </p:pic>
      <p:pic>
        <p:nvPicPr>
          <p:cNvPr id="6" name="Picture 5" descr="Calderglen sports team celebrat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6776" y="2356913"/>
            <a:ext cx="6875301" cy="3548488"/>
          </a:xfrm>
          <a:prstGeom prst="rect">
            <a:avLst/>
          </a:prstGeom>
        </p:spPr>
      </p:pic>
      <p:pic>
        <p:nvPicPr>
          <p:cNvPr id="7" name="Picture 6" descr="A Calderglen girls' sports team"/>
          <p:cNvPicPr>
            <a:picLocks noChangeAspect="1"/>
          </p:cNvPicPr>
          <p:nvPr/>
        </p:nvPicPr>
        <p:blipFill rotWithShape="1">
          <a:blip r:embed="rId5">
            <a:extLst>
              <a:ext uri="{28A0092B-C50C-407E-A947-70E740481C1C}">
                <a14:useLocalDpi xmlns:a14="http://schemas.microsoft.com/office/drawing/2010/main" val="0"/>
              </a:ext>
            </a:extLst>
          </a:blip>
          <a:srcRect t="30823"/>
          <a:stretch/>
        </p:blipFill>
        <p:spPr>
          <a:xfrm>
            <a:off x="6743615" y="614331"/>
            <a:ext cx="4788464" cy="5888897"/>
          </a:xfrm>
          <a:prstGeom prst="rect">
            <a:avLst/>
          </a:prstGeom>
        </p:spPr>
      </p:pic>
      <p:pic>
        <p:nvPicPr>
          <p:cNvPr id="13" name="Picture 12" descr="A trip to watch a football match"/>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8840" y="1076329"/>
            <a:ext cx="5351172" cy="5351172"/>
          </a:xfrm>
          <a:prstGeom prst="rect">
            <a:avLst/>
          </a:prstGeom>
        </p:spPr>
      </p:pic>
      <p:pic>
        <p:nvPicPr>
          <p:cNvPr id="14" name="Picture 13" descr="A Tweet from @CalderglenPE: Game time in Malaga! Calderglen S3/4 win 3-0 and S2 draw a 6-6 thriller in Spain! Great evening in the sunshine, boys buzzing! @inspiresport"/>
          <p:cNvPicPr>
            <a:picLocks noChangeAspect="1"/>
          </p:cNvPicPr>
          <p:nvPr/>
        </p:nvPicPr>
        <p:blipFill rotWithShape="1">
          <a:blip r:embed="rId7">
            <a:extLst>
              <a:ext uri="{28A0092B-C50C-407E-A947-70E740481C1C}">
                <a14:useLocalDpi xmlns:a14="http://schemas.microsoft.com/office/drawing/2010/main" val="0"/>
              </a:ext>
            </a:extLst>
          </a:blip>
          <a:srcRect t="9954" b="23755"/>
          <a:stretch/>
        </p:blipFill>
        <p:spPr>
          <a:xfrm>
            <a:off x="6841114" y="955632"/>
            <a:ext cx="4736673" cy="5592565"/>
          </a:xfrm>
          <a:prstGeom prst="rect">
            <a:avLst/>
          </a:prstGeom>
        </p:spPr>
      </p:pic>
      <p:pic>
        <p:nvPicPr>
          <p:cNvPr id="15" name="Picture 14" descr="A Tweet from @CalderglenPE: Last session in Malaga complete, what an experience the boys have had! @inspiresport"/>
          <p:cNvPicPr>
            <a:picLocks noChangeAspect="1"/>
          </p:cNvPicPr>
          <p:nvPr/>
        </p:nvPicPr>
        <p:blipFill rotWithShape="1">
          <a:blip r:embed="rId8">
            <a:extLst>
              <a:ext uri="{28A0092B-C50C-407E-A947-70E740481C1C}">
                <a14:useLocalDpi xmlns:a14="http://schemas.microsoft.com/office/drawing/2010/main" val="0"/>
              </a:ext>
            </a:extLst>
          </a:blip>
          <a:srcRect t="10141" b="17746"/>
          <a:stretch/>
        </p:blipFill>
        <p:spPr>
          <a:xfrm>
            <a:off x="6281912" y="808879"/>
            <a:ext cx="4473184" cy="5745276"/>
          </a:xfrm>
          <a:prstGeom prst="rect">
            <a:avLst/>
          </a:prstGeom>
        </p:spPr>
      </p:pic>
      <p:pic>
        <p:nvPicPr>
          <p:cNvPr id="16" name="Picture 15" descr="A Tweet from @AlanMcCaskell: A trip that will last long in the memories for all the right reasons. Thanks to everyone involved."/>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37780" y="1568608"/>
            <a:ext cx="6468604" cy="4277903"/>
          </a:xfrm>
          <a:prstGeom prst="rect">
            <a:avLst/>
          </a:prstGeom>
        </p:spPr>
      </p:pic>
      <p:pic>
        <p:nvPicPr>
          <p:cNvPr id="17" name="Picture 16" descr="A Tweet from @Jedinspiresport: Thanks again for your valued custom #inspire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68282" y="1970626"/>
            <a:ext cx="5720815" cy="2906174"/>
          </a:xfrm>
          <a:prstGeom prst="rect">
            <a:avLst/>
          </a:prstGeom>
        </p:spPr>
      </p:pic>
      <p:pic>
        <p:nvPicPr>
          <p:cNvPr id="2" name="Picture 1" descr="Raising the Achievement of all Learners in Inclusive Education project logo"/>
          <p:cNvPicPr>
            <a:picLocks noChangeAspect="1"/>
          </p:cNvPicPr>
          <p:nvPr/>
        </p:nvPicPr>
        <p:blipFill rotWithShape="1">
          <a:blip r:embed="rId11"/>
          <a:srcRect b="17798"/>
          <a:stretch/>
        </p:blipFill>
        <p:spPr>
          <a:xfrm>
            <a:off x="2233273" y="93759"/>
            <a:ext cx="6809014" cy="1430241"/>
          </a:xfrm>
          <a:prstGeom prst="rect">
            <a:avLst/>
          </a:prstGeom>
        </p:spPr>
      </p:pic>
    </p:spTree>
    <p:extLst>
      <p:ext uri="{BB962C8B-B14F-4D97-AF65-F5344CB8AC3E}">
        <p14:creationId xmlns:p14="http://schemas.microsoft.com/office/powerpoint/2010/main" val="116423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6"/>
                                        </p:tgtEl>
                                      </p:cBhvr>
                                    </p:animEffect>
                                    <p:set>
                                      <p:cBhvr>
                                        <p:cTn id="72" dur="1" fill="hold">
                                          <p:stCondLst>
                                            <p:cond delay="499"/>
                                          </p:stCondLst>
                                        </p:cTn>
                                        <p:tgtEl>
                                          <p:spTgt spid="1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76316" y="1389159"/>
            <a:ext cx="11493992" cy="1430241"/>
          </a:xfrm>
        </p:spPr>
        <p:txBody>
          <a:bodyPr/>
          <a:lstStyle/>
          <a:p>
            <a:r>
              <a:rPr lang="en-GB" noProof="0" dirty="0"/>
              <a:t>School Context</a:t>
            </a:r>
          </a:p>
        </p:txBody>
      </p:sp>
      <p:sp>
        <p:nvSpPr>
          <p:cNvPr id="6" name="Content Placeholder 5"/>
          <p:cNvSpPr>
            <a:spLocks noGrp="1"/>
          </p:cNvSpPr>
          <p:nvPr>
            <p:ph idx="1"/>
          </p:nvPr>
        </p:nvSpPr>
        <p:spPr>
          <a:xfrm>
            <a:off x="389015" y="2819400"/>
            <a:ext cx="11493993" cy="3390900"/>
          </a:xfrm>
        </p:spPr>
        <p:txBody>
          <a:bodyPr/>
          <a:lstStyle/>
          <a:p>
            <a:pPr>
              <a:buFont typeface="Arial" pitchFamily="34" charset="0"/>
              <a:buChar char="•"/>
            </a:pPr>
            <a:r>
              <a:rPr lang="en-GB" sz="2400" noProof="0" dirty="0"/>
              <a:t> 2 schools merged in 2007 to form 1 big school of 1,860 pupils</a:t>
            </a:r>
          </a:p>
          <a:p>
            <a:pPr>
              <a:buFont typeface="Arial" pitchFamily="34" charset="0"/>
              <a:buChar char="•"/>
            </a:pPr>
            <a:r>
              <a:rPr lang="en-GB" sz="2400" noProof="0" dirty="0"/>
              <a:t> Current school roll is 1,460</a:t>
            </a:r>
          </a:p>
          <a:p>
            <a:pPr>
              <a:buFont typeface="Arial" pitchFamily="34" charset="0"/>
              <a:buChar char="•"/>
            </a:pPr>
            <a:r>
              <a:rPr lang="en-GB" sz="2400" noProof="0" dirty="0"/>
              <a:t> Campus school with Sanderson High –for 100 pupils with moderate to severe needs</a:t>
            </a:r>
          </a:p>
          <a:p>
            <a:pPr>
              <a:buFont typeface="Arial" pitchFamily="34" charset="0"/>
              <a:buChar char="•"/>
            </a:pPr>
            <a:r>
              <a:rPr lang="en-GB" sz="2400" noProof="0" dirty="0"/>
              <a:t> 182 pupils with additional support needs including ASD, dyslexia, ADHD and other learning issues.</a:t>
            </a:r>
          </a:p>
          <a:p>
            <a:pPr>
              <a:buFont typeface="Arial" pitchFamily="34" charset="0"/>
              <a:buChar char="•"/>
            </a:pPr>
            <a:r>
              <a:rPr lang="en-GB" sz="2400" noProof="0" dirty="0"/>
              <a:t> An increasing number of pupils with social, emotional and behavioural needs…</a:t>
            </a:r>
          </a:p>
        </p:txBody>
      </p:sp>
      <p:pic>
        <p:nvPicPr>
          <p:cNvPr id="2" name="Picture 1" descr="Raising the Achievement of all Learners in Inclusive Education project logo"/>
          <p:cNvPicPr>
            <a:picLocks noChangeAspect="1"/>
          </p:cNvPicPr>
          <p:nvPr/>
        </p:nvPicPr>
        <p:blipFill rotWithShape="1">
          <a:blip r:embed="rId3"/>
          <a:srcRect b="17798"/>
          <a:stretch/>
        </p:blipFill>
        <p:spPr>
          <a:xfrm>
            <a:off x="2741273" y="93759"/>
            <a:ext cx="6809014" cy="1430241"/>
          </a:xfrm>
          <a:prstGeom prst="rect">
            <a:avLst/>
          </a:prstGeom>
        </p:spPr>
      </p:pic>
    </p:spTree>
    <p:extLst>
      <p:ext uri="{BB962C8B-B14F-4D97-AF65-F5344CB8AC3E}">
        <p14:creationId xmlns:p14="http://schemas.microsoft.com/office/powerpoint/2010/main" val="35982944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Developing a Growth</a:t>
            </a:r>
            <a:r>
              <a:rPr lang="en-GB" baseline="0" noProof="0" dirty="0"/>
              <a:t> Mindset</a:t>
            </a:r>
            <a:endParaRPr lang="en-GB" noProof="0" dirty="0"/>
          </a:p>
        </p:txBody>
      </p:sp>
      <p:sp>
        <p:nvSpPr>
          <p:cNvPr id="3" name="Content Placeholder 2"/>
          <p:cNvSpPr>
            <a:spLocks noGrp="1"/>
          </p:cNvSpPr>
          <p:nvPr>
            <p:ph idx="1"/>
          </p:nvPr>
        </p:nvSpPr>
        <p:spPr/>
        <p:txBody>
          <a:bodyPr/>
          <a:lstStyle/>
          <a:p>
            <a:r>
              <a:rPr lang="en-GB" noProof="0" dirty="0"/>
              <a:t>Watch the </a:t>
            </a:r>
            <a:r>
              <a:rPr lang="en-GB" noProof="0" dirty="0">
                <a:hlinkClick r:id="rId3"/>
              </a:rPr>
              <a:t>video on Developing a Growth Mindset</a:t>
            </a:r>
            <a:endParaRPr lang="en-GB" noProof="0" dirty="0"/>
          </a:p>
        </p:txBody>
      </p:sp>
    </p:spTree>
    <p:extLst>
      <p:ext uri="{BB962C8B-B14F-4D97-AF65-F5344CB8AC3E}">
        <p14:creationId xmlns:p14="http://schemas.microsoft.com/office/powerpoint/2010/main" val="1707654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fontAlgn="base"/>
            <a:r>
              <a:rPr lang="en-GB" sz="3600" kern="1200" noProof="0" dirty="0">
                <a:solidFill>
                  <a:srgbClr val="1E1C43"/>
                </a:solidFill>
                <a:effectLst/>
                <a:latin typeface="Calibri" panose="020F0502020204030204" pitchFamily="34" charset="0"/>
                <a:ea typeface="ＭＳ Ｐゴシック" panose="020B0600070205080204" pitchFamily="34" charset="-128"/>
                <a:cs typeface="ＭＳ Ｐゴシック" panose="020B0600070205080204" pitchFamily="34" charset="-128"/>
              </a:rPr>
              <a:t>What teaching approaches are supporting RA4A?</a:t>
            </a:r>
            <a:endParaRPr lang="en-GB" noProof="0" dirty="0"/>
          </a:p>
        </p:txBody>
      </p:sp>
      <p:sp>
        <p:nvSpPr>
          <p:cNvPr id="3" name="Content Placeholder 2"/>
          <p:cNvSpPr>
            <a:spLocks noGrp="1"/>
          </p:cNvSpPr>
          <p:nvPr>
            <p:ph idx="1"/>
          </p:nvPr>
        </p:nvSpPr>
        <p:spPr/>
        <p:txBody>
          <a:bodyPr/>
          <a:lstStyle/>
          <a:p>
            <a:r>
              <a:rPr lang="en-GB" noProof="0" dirty="0"/>
              <a:t>Watch the video on </a:t>
            </a:r>
            <a:r>
              <a:rPr lang="en-GB" noProof="0" dirty="0">
                <a:hlinkClick r:id="rId3"/>
              </a:rPr>
              <a:t>adopting a growth mindset</a:t>
            </a:r>
            <a:endParaRPr lang="en-GB" noProof="0" dirty="0"/>
          </a:p>
        </p:txBody>
      </p:sp>
    </p:spTree>
    <p:extLst>
      <p:ext uri="{BB962C8B-B14F-4D97-AF65-F5344CB8AC3E}">
        <p14:creationId xmlns:p14="http://schemas.microsoft.com/office/powerpoint/2010/main" val="3351169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76316" y="2227359"/>
            <a:ext cx="11493992" cy="1430241"/>
          </a:xfrm>
        </p:spPr>
        <p:txBody>
          <a:bodyPr/>
          <a:lstStyle/>
          <a:p>
            <a:pPr algn="ctr"/>
            <a:r>
              <a:rPr lang="en-GB" sz="7200" noProof="0" dirty="0"/>
              <a:t>Are we there yet?</a:t>
            </a:r>
          </a:p>
        </p:txBody>
      </p:sp>
      <p:sp>
        <p:nvSpPr>
          <p:cNvPr id="7" name="Content Placeholder 6"/>
          <p:cNvSpPr>
            <a:spLocks noGrp="1"/>
          </p:cNvSpPr>
          <p:nvPr>
            <p:ph idx="1"/>
          </p:nvPr>
        </p:nvSpPr>
        <p:spPr>
          <a:xfrm>
            <a:off x="376315" y="3833532"/>
            <a:ext cx="11493993" cy="1584512"/>
          </a:xfrm>
        </p:spPr>
        <p:txBody>
          <a:bodyPr/>
          <a:lstStyle/>
          <a:p>
            <a:pPr algn="ctr"/>
            <a:r>
              <a:rPr lang="en-GB" sz="4800" noProof="0" dirty="0"/>
              <a:t>No – so what now?</a:t>
            </a:r>
          </a:p>
        </p:txBody>
      </p:sp>
      <p:pic>
        <p:nvPicPr>
          <p:cNvPr id="2" name="Picture 1" descr="Raising the Achievement of all Learners in Inclusive Education project logo"/>
          <p:cNvPicPr>
            <a:picLocks noChangeAspect="1"/>
          </p:cNvPicPr>
          <p:nvPr/>
        </p:nvPicPr>
        <p:blipFill rotWithShape="1">
          <a:blip r:embed="rId3"/>
          <a:srcRect b="17798"/>
          <a:stretch/>
        </p:blipFill>
        <p:spPr>
          <a:xfrm>
            <a:off x="2521140" y="93759"/>
            <a:ext cx="6809014" cy="143024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6316" y="1331404"/>
            <a:ext cx="11493992" cy="1430241"/>
          </a:xfrm>
        </p:spPr>
        <p:txBody>
          <a:bodyPr/>
          <a:lstStyle/>
          <a:p>
            <a:r>
              <a:rPr lang="en-GB" noProof="0" dirty="0"/>
              <a:t>What next?</a:t>
            </a:r>
          </a:p>
        </p:txBody>
      </p:sp>
      <p:sp>
        <p:nvSpPr>
          <p:cNvPr id="5" name="Content Placeholder 4"/>
          <p:cNvSpPr>
            <a:spLocks noGrp="1"/>
          </p:cNvSpPr>
          <p:nvPr>
            <p:ph idx="1"/>
          </p:nvPr>
        </p:nvSpPr>
        <p:spPr>
          <a:xfrm>
            <a:off x="376315" y="2569049"/>
            <a:ext cx="11493993" cy="4269901"/>
          </a:xfrm>
        </p:spPr>
        <p:txBody>
          <a:bodyPr/>
          <a:lstStyle/>
          <a:p>
            <a:pPr marL="457200" indent="-457200">
              <a:buFont typeface="Arial" panose="020B0604020202020204" pitchFamily="34" charset="0"/>
              <a:buChar char="•"/>
            </a:pPr>
            <a:r>
              <a:rPr lang="en-GB" sz="2400" noProof="0" dirty="0">
                <a:solidFill>
                  <a:schemeClr val="bg1"/>
                </a:solidFill>
              </a:rPr>
              <a:t>Spotlight on pupils with emotional and behavioural needs, particularly with regards to attendance and participation</a:t>
            </a:r>
          </a:p>
          <a:p>
            <a:pPr marL="457200" indent="-457200">
              <a:buFont typeface="Arial" panose="020B0604020202020204" pitchFamily="34" charset="0"/>
              <a:buChar char="•"/>
            </a:pPr>
            <a:r>
              <a:rPr lang="en-GB" sz="2400" noProof="0" dirty="0">
                <a:solidFill>
                  <a:schemeClr val="bg1"/>
                </a:solidFill>
              </a:rPr>
              <a:t>Teachers engaging more with research and professional reading through the RAFORA </a:t>
            </a:r>
          </a:p>
          <a:p>
            <a:pPr marL="457200" indent="-457200">
              <a:buFont typeface="Arial" panose="020B0604020202020204" pitchFamily="34" charset="0"/>
              <a:buChar char="•"/>
            </a:pPr>
            <a:r>
              <a:rPr lang="en-GB" sz="2400" noProof="0" dirty="0">
                <a:solidFill>
                  <a:schemeClr val="bg1"/>
                </a:solidFill>
              </a:rPr>
              <a:t>Increased use of digital solutions to RA4A</a:t>
            </a:r>
          </a:p>
          <a:p>
            <a:pPr marL="457200" indent="-457200">
              <a:buFont typeface="Arial" panose="020B0604020202020204" pitchFamily="34" charset="0"/>
              <a:buChar char="•"/>
            </a:pPr>
            <a:r>
              <a:rPr lang="en-GB" sz="2400" noProof="0" dirty="0">
                <a:solidFill>
                  <a:schemeClr val="bg1"/>
                </a:solidFill>
              </a:rPr>
              <a:t>Working cross-sectorally to engage disengaged parents early</a:t>
            </a:r>
          </a:p>
          <a:p>
            <a:pPr marL="457200" indent="-457200">
              <a:buFont typeface="Arial" panose="020B0604020202020204" pitchFamily="34" charset="0"/>
              <a:buChar char="•"/>
            </a:pPr>
            <a:r>
              <a:rPr lang="en-GB" sz="2400" noProof="0" dirty="0">
                <a:solidFill>
                  <a:schemeClr val="bg1"/>
                </a:solidFill>
              </a:rPr>
              <a:t>Building growth mindset capacity across the learning community and with pupils and parents to develop resilience and emotional literacy</a:t>
            </a:r>
          </a:p>
        </p:txBody>
      </p:sp>
      <p:pic>
        <p:nvPicPr>
          <p:cNvPr id="2" name="Picture 1" descr="Raising the Achievement of all Learners in Inclusive Education project logo"/>
          <p:cNvPicPr>
            <a:picLocks noChangeAspect="1"/>
          </p:cNvPicPr>
          <p:nvPr/>
        </p:nvPicPr>
        <p:blipFill rotWithShape="1">
          <a:blip r:embed="rId3"/>
          <a:srcRect b="17798"/>
          <a:stretch/>
        </p:blipFill>
        <p:spPr>
          <a:xfrm>
            <a:off x="2453402" y="93759"/>
            <a:ext cx="6809014" cy="1430241"/>
          </a:xfrm>
          <a:prstGeom prst="rect">
            <a:avLst/>
          </a:prstGeom>
        </p:spPr>
      </p:pic>
    </p:spTree>
    <p:extLst>
      <p:ext uri="{BB962C8B-B14F-4D97-AF65-F5344CB8AC3E}">
        <p14:creationId xmlns:p14="http://schemas.microsoft.com/office/powerpoint/2010/main" val="3032862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0483" name="Title 1"/>
          <p:cNvSpPr>
            <a:spLocks noGrp="1"/>
          </p:cNvSpPr>
          <p:nvPr>
            <p:ph type="title"/>
          </p:nvPr>
        </p:nvSpPr>
        <p:spPr>
          <a:xfrm>
            <a:off x="1419278" y="68156"/>
            <a:ext cx="9371006" cy="1430241"/>
          </a:xfrm>
        </p:spPr>
        <p:txBody>
          <a:bodyPr>
            <a:normAutofit fontScale="90000"/>
          </a:bodyPr>
          <a:lstStyle/>
          <a:p>
            <a:pPr algn="ctr"/>
            <a:r>
              <a:rPr lang="en-GB" noProof="0" dirty="0"/>
              <a:t>“We are Calderglen”</a:t>
            </a:r>
            <a:r>
              <a:rPr lang="en-GB" baseline="0" noProof="0" dirty="0"/>
              <a:t> </a:t>
            </a:r>
            <a:r>
              <a:rPr lang="en-GB" noProof="0" dirty="0"/>
              <a:t>“S</a:t>
            </a:r>
            <a:r>
              <a:rPr lang="en-GB" dirty="0"/>
              <a:t> </a:t>
            </a:r>
            <a:r>
              <a:rPr lang="en-GB" noProof="0" dirty="0"/>
              <a:t>e</a:t>
            </a:r>
            <a:r>
              <a:rPr lang="en-GB" dirty="0"/>
              <a:t> </a:t>
            </a:r>
            <a:r>
              <a:rPr lang="en-GB" noProof="0" dirty="0"/>
              <a:t>sinne</a:t>
            </a:r>
            <a:r>
              <a:rPr lang="en-GB" dirty="0"/>
              <a:t> </a:t>
            </a:r>
            <a:r>
              <a:rPr lang="en-GB" noProof="0" dirty="0"/>
              <a:t>Glinn</a:t>
            </a:r>
            <a:r>
              <a:rPr lang="en-GB" dirty="0"/>
              <a:t> </a:t>
            </a:r>
            <a:r>
              <a:rPr lang="en-GB" noProof="0" dirty="0"/>
              <a:t>Challdair”</a:t>
            </a:r>
          </a:p>
        </p:txBody>
      </p:sp>
      <p:pic>
        <p:nvPicPr>
          <p:cNvPr id="133123" name="Picture 3" descr="Calderglen learners holding a string of flags from around the world."/>
          <p:cNvPicPr>
            <a:picLocks noGrp="1" noChangeAspect="1" noChangeArrowheads="1"/>
          </p:cNvPicPr>
          <p:nvPr>
            <p:ph type="pic" sz="quarter" idx="10"/>
          </p:nvPr>
        </p:nvPicPr>
        <p:blipFill>
          <a:blip r:embed="rId3"/>
          <a:srcRect t="18446" b="18446"/>
          <a:stretch>
            <a:fillRect/>
          </a:stretch>
        </p:blipFill>
        <p:spPr bwMode="auto">
          <a:xfrm>
            <a:off x="1379306" y="1667312"/>
            <a:ext cx="9410978" cy="4123888"/>
          </a:xfrm>
          <a:prstGeom prst="rect">
            <a:avLst/>
          </a:prstGeom>
          <a:noFill/>
          <a:ln w="9525">
            <a:noFill/>
            <a:miter lim="800000"/>
            <a:headEnd/>
            <a:tailEnd/>
          </a:ln>
        </p:spPr>
      </p:pic>
      <p:sp>
        <p:nvSpPr>
          <p:cNvPr id="2" name="Subtitle 1"/>
          <p:cNvSpPr>
            <a:spLocks noGrp="1"/>
          </p:cNvSpPr>
          <p:nvPr>
            <p:ph type="subTitle" idx="1"/>
          </p:nvPr>
        </p:nvSpPr>
        <p:spPr>
          <a:xfrm>
            <a:off x="836245" y="5791199"/>
            <a:ext cx="10537071" cy="1051381"/>
          </a:xfrm>
        </p:spPr>
        <p:txBody>
          <a:bodyPr/>
          <a:lstStyle/>
          <a:p>
            <a:pPr algn="ctr"/>
            <a:r>
              <a:rPr lang="en-GB" sz="2400" b="1" noProof="0" dirty="0">
                <a:solidFill>
                  <a:schemeClr val="bg1"/>
                </a:solidFill>
              </a:rPr>
              <a:t>Confident, Responsible, Contributing, Successful Learners</a:t>
            </a:r>
            <a:endParaRPr lang="en-GB" sz="2400" noProof="0" dirty="0">
              <a:solidFill>
                <a:schemeClr val="bg1"/>
              </a:solidFill>
            </a:endParaRPr>
          </a:p>
        </p:txBody>
      </p:sp>
      <p:pic>
        <p:nvPicPr>
          <p:cNvPr id="5" name="Picture 4" descr="Calderglen High School logo"/>
          <p:cNvPicPr>
            <a:picLocks noChangeAspect="1"/>
          </p:cNvPicPr>
          <p:nvPr/>
        </p:nvPicPr>
        <p:blipFill>
          <a:blip r:embed="rId4" cstate="print"/>
          <a:stretch>
            <a:fillRect/>
          </a:stretch>
        </p:blipFill>
        <p:spPr>
          <a:xfrm>
            <a:off x="196613" y="197546"/>
            <a:ext cx="1222665" cy="1222665"/>
          </a:xfrm>
          <a:prstGeom prst="rect">
            <a:avLst/>
          </a:prstGeom>
        </p:spPr>
      </p:pic>
      <p:pic>
        <p:nvPicPr>
          <p:cNvPr id="6" name="Picture 5" descr="Calderglen High School logo"/>
          <p:cNvPicPr>
            <a:picLocks noChangeAspect="1"/>
          </p:cNvPicPr>
          <p:nvPr/>
        </p:nvPicPr>
        <p:blipFill>
          <a:blip r:embed="rId4" cstate="print"/>
          <a:stretch>
            <a:fillRect/>
          </a:stretch>
        </p:blipFill>
        <p:spPr>
          <a:xfrm>
            <a:off x="10750312" y="197546"/>
            <a:ext cx="1222665" cy="1222665"/>
          </a:xfrm>
          <a:prstGeom prst="rect">
            <a:avLst/>
          </a:prstGeom>
        </p:spPr>
      </p:pic>
    </p:spTree>
    <p:extLst>
      <p:ext uri="{BB962C8B-B14F-4D97-AF65-F5344CB8AC3E}">
        <p14:creationId xmlns:p14="http://schemas.microsoft.com/office/powerpoint/2010/main" val="1470468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extLst>
              <a:ext uri="{BEBA8EAE-BF5A-486C-A8C5-ECC9F3942E4B}">
                <a14:imgProps xmlns:a14="http://schemas.microsoft.com/office/drawing/2010/main">
                  <a14:imgLayer r:embed="rId4">
                    <a14:imgEffect>
                      <a14:saturation sat="1000"/>
                    </a14:imgEffect>
                  </a14:imgLayer>
                </a14:imgProps>
              </a:ext>
            </a:extLst>
          </a:blip>
          <a:srcRect/>
          <a:stretch>
            <a:fillRect t="3000" r="-11000" b="-6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016" y="1382597"/>
            <a:ext cx="11493992" cy="1430241"/>
          </a:xfrm>
          <a:solidFill>
            <a:srgbClr val="FFFFFF">
              <a:alpha val="50000"/>
            </a:srgbClr>
          </a:solidFill>
        </p:spPr>
        <p:txBody>
          <a:bodyPr/>
          <a:lstStyle/>
          <a:p>
            <a:r>
              <a:rPr lang="en-GB" noProof="0" dirty="0">
                <a:solidFill>
                  <a:schemeClr val="bg1"/>
                </a:solidFill>
              </a:rPr>
              <a:t>National Context</a:t>
            </a:r>
          </a:p>
        </p:txBody>
      </p:sp>
      <p:sp>
        <p:nvSpPr>
          <p:cNvPr id="7" name="Content Placeholder 6"/>
          <p:cNvSpPr>
            <a:spLocks noGrp="1"/>
          </p:cNvSpPr>
          <p:nvPr>
            <p:ph idx="1"/>
          </p:nvPr>
        </p:nvSpPr>
        <p:spPr>
          <a:xfrm>
            <a:off x="389016" y="2638531"/>
            <a:ext cx="11493993" cy="2797069"/>
          </a:xfrm>
          <a:solidFill>
            <a:srgbClr val="FFFFFF">
              <a:alpha val="50000"/>
            </a:srgbClr>
          </a:solidFill>
        </p:spPr>
        <p:txBody>
          <a:bodyPr/>
          <a:lstStyle/>
          <a:p>
            <a:pPr>
              <a:buFont typeface="Arial" pitchFamily="34" charset="0"/>
              <a:buChar char="•"/>
            </a:pPr>
            <a:r>
              <a:rPr lang="en-GB" noProof="0" dirty="0">
                <a:solidFill>
                  <a:srgbClr val="000000"/>
                </a:solidFill>
              </a:rPr>
              <a:t>2010–2016: Year-on-year change in Scottish Education system</a:t>
            </a:r>
          </a:p>
          <a:p>
            <a:pPr>
              <a:buFont typeface="Arial" pitchFamily="34" charset="0"/>
              <a:buChar char="•"/>
            </a:pPr>
            <a:r>
              <a:rPr lang="en-GB" noProof="0" dirty="0">
                <a:solidFill>
                  <a:srgbClr val="000000"/>
                </a:solidFill>
              </a:rPr>
              <a:t>Focus on covering/embedding outcomes rather than pedagogical practices</a:t>
            </a:r>
          </a:p>
          <a:p>
            <a:pPr>
              <a:buFont typeface="Arial" pitchFamily="34" charset="0"/>
              <a:buChar char="•"/>
            </a:pPr>
            <a:r>
              <a:rPr lang="en-GB" noProof="0" dirty="0">
                <a:solidFill>
                  <a:srgbClr val="000000"/>
                </a:solidFill>
              </a:rPr>
              <a:t>New National Qualifications – new courses and assessments at every stage</a:t>
            </a:r>
          </a:p>
          <a:p>
            <a:pPr>
              <a:buFont typeface="Arial" pitchFamily="34" charset="0"/>
              <a:buChar char="•"/>
            </a:pPr>
            <a:r>
              <a:rPr lang="en-GB" noProof="0" dirty="0">
                <a:solidFill>
                  <a:srgbClr val="000000"/>
                </a:solidFill>
              </a:rPr>
              <a:t>Increasing awareness of impact of deprivation on attainment and achievement</a:t>
            </a:r>
          </a:p>
        </p:txBody>
      </p:sp>
      <p:pic>
        <p:nvPicPr>
          <p:cNvPr id="5" name="Picture 4" descr="Raising the Achievement of all Learners in Inclusive Education project logo"/>
          <p:cNvPicPr>
            <a:picLocks noChangeAspect="1"/>
          </p:cNvPicPr>
          <p:nvPr/>
        </p:nvPicPr>
        <p:blipFill rotWithShape="1">
          <a:blip r:embed="rId5">
            <a:clrChange>
              <a:clrFrom>
                <a:srgbClr val="FFFFFF"/>
              </a:clrFrom>
              <a:clrTo>
                <a:srgbClr val="FFFFFF">
                  <a:alpha val="0"/>
                </a:srgbClr>
              </a:clrTo>
            </a:clrChange>
          </a:blip>
          <a:srcRect l="2874" t="-1240" r="1437" b="11906"/>
          <a:stretch/>
        </p:blipFill>
        <p:spPr>
          <a:xfrm>
            <a:off x="0" y="-1747"/>
            <a:ext cx="6515100" cy="1554331"/>
          </a:xfrm>
          <a:prstGeom prst="rect">
            <a:avLst/>
          </a:prstGeom>
        </p:spPr>
      </p:pic>
      <p:pic>
        <p:nvPicPr>
          <p:cNvPr id="6" name="Picture 5" descr="Calderglen High School log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0037" y="192981"/>
            <a:ext cx="2095500" cy="20955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6316" y="1344599"/>
            <a:ext cx="11493992" cy="1430241"/>
          </a:xfrm>
        </p:spPr>
        <p:txBody>
          <a:bodyPr/>
          <a:lstStyle/>
          <a:p>
            <a:r>
              <a:rPr lang="en-GB" b="1" noProof="0" dirty="0"/>
              <a:t>Challenges at outset of this project</a:t>
            </a:r>
            <a:endParaRPr lang="en-GB" noProof="0" dirty="0"/>
          </a:p>
        </p:txBody>
      </p:sp>
      <p:sp>
        <p:nvSpPr>
          <p:cNvPr id="5" name="Content Placeholder 4"/>
          <p:cNvSpPr>
            <a:spLocks noGrp="1"/>
          </p:cNvSpPr>
          <p:nvPr>
            <p:ph idx="1"/>
          </p:nvPr>
        </p:nvSpPr>
        <p:spPr>
          <a:xfrm>
            <a:off x="389015" y="2560320"/>
            <a:ext cx="11493993" cy="3649980"/>
          </a:xfrm>
        </p:spPr>
        <p:txBody>
          <a:bodyPr/>
          <a:lstStyle/>
          <a:p>
            <a:pPr marL="457200" indent="-457200">
              <a:buFont typeface="Arial" panose="020B0604020202020204" pitchFamily="34" charset="0"/>
              <a:buChar char="•"/>
            </a:pPr>
            <a:r>
              <a:rPr lang="en-GB" noProof="0" dirty="0"/>
              <a:t>Address innovation fatigue in staff to be able to meet the needs of all pupils and continue to provide a highly innovative and engaging curriculum</a:t>
            </a:r>
          </a:p>
          <a:p>
            <a:pPr marL="457200" indent="-457200">
              <a:buFont typeface="Arial" panose="020B0604020202020204" pitchFamily="34" charset="0"/>
              <a:buChar char="•"/>
            </a:pPr>
            <a:r>
              <a:rPr lang="en-GB" noProof="0" dirty="0"/>
              <a:t>Examine which pedagogical approaches, new or current, are raising achievement</a:t>
            </a:r>
            <a:endParaRPr lang="en-GB" sz="1800" noProof="0" dirty="0"/>
          </a:p>
          <a:p>
            <a:pPr marL="457200" indent="-457200">
              <a:buFont typeface="Arial" panose="020B0604020202020204" pitchFamily="34" charset="0"/>
              <a:buChar char="•"/>
            </a:pPr>
            <a:r>
              <a:rPr lang="en-GB" noProof="0" dirty="0"/>
              <a:t>Close the attainment gap for most disadvantaged pupils and those likely to disengage </a:t>
            </a:r>
          </a:p>
        </p:txBody>
      </p:sp>
      <p:pic>
        <p:nvPicPr>
          <p:cNvPr id="2" name="Picture 1" descr="Raising the Achievement of all Learners in Inclusive Education project logo"/>
          <p:cNvPicPr>
            <a:picLocks noChangeAspect="1"/>
          </p:cNvPicPr>
          <p:nvPr/>
        </p:nvPicPr>
        <p:blipFill rotWithShape="1">
          <a:blip r:embed="rId3"/>
          <a:srcRect b="17798"/>
          <a:stretch/>
        </p:blipFill>
        <p:spPr>
          <a:xfrm>
            <a:off x="2233273" y="93759"/>
            <a:ext cx="6809014" cy="143024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7640" y="1400398"/>
            <a:ext cx="11493992" cy="1430241"/>
          </a:xfrm>
        </p:spPr>
        <p:txBody>
          <a:bodyPr/>
          <a:lstStyle/>
          <a:p>
            <a:r>
              <a:rPr lang="en-GB" noProof="0" dirty="0"/>
              <a:t>National Supports</a:t>
            </a:r>
          </a:p>
        </p:txBody>
      </p:sp>
      <p:sp>
        <p:nvSpPr>
          <p:cNvPr id="7" name="Content Placeholder 6"/>
          <p:cNvSpPr>
            <a:spLocks noGrp="1"/>
          </p:cNvSpPr>
          <p:nvPr>
            <p:ph idx="1"/>
          </p:nvPr>
        </p:nvSpPr>
        <p:spPr>
          <a:xfrm>
            <a:off x="167640" y="2732879"/>
            <a:ext cx="6445403" cy="4269901"/>
          </a:xfrm>
        </p:spPr>
        <p:txBody>
          <a:bodyPr/>
          <a:lstStyle/>
          <a:p>
            <a:r>
              <a:rPr lang="en-GB" b="1" noProof="0" dirty="0"/>
              <a:t>Curriculum for Excellence </a:t>
            </a:r>
          </a:p>
          <a:p>
            <a:pPr marL="457200" indent="-457200">
              <a:buFont typeface="Arial" panose="020B0604020202020204" pitchFamily="34" charset="0"/>
              <a:buChar char="•"/>
            </a:pPr>
            <a:r>
              <a:rPr lang="en-GB" noProof="0" dirty="0"/>
              <a:t>Flexibility to schools, bespoke provision</a:t>
            </a:r>
          </a:p>
          <a:p>
            <a:pPr marL="457200" indent="-457200">
              <a:buFont typeface="Arial" panose="020B0604020202020204" pitchFamily="34" charset="0"/>
              <a:buChar char="•"/>
            </a:pPr>
            <a:r>
              <a:rPr lang="en-GB" noProof="0" dirty="0"/>
              <a:t>Holistic development of the child</a:t>
            </a:r>
          </a:p>
          <a:p>
            <a:pPr marL="457200" indent="-457200">
              <a:buFont typeface="Arial" panose="020B0604020202020204" pitchFamily="34" charset="0"/>
              <a:buChar char="•"/>
            </a:pPr>
            <a:r>
              <a:rPr lang="en-GB" noProof="0" dirty="0"/>
              <a:t>Child at the centre</a:t>
            </a:r>
          </a:p>
        </p:txBody>
      </p:sp>
      <p:pic>
        <p:nvPicPr>
          <p:cNvPr id="5" name="Picture 4" descr="A central circle represents the learner, inside a circle representing outcomes and experiences. Another circle encloses them, representing confident individuals, effective contributor, successful learners and responsible citizens. An outer circle represents literacy. skills for learning, skills for life and skills for work, numeracy and health and wellbeing. Around the edge of the circles are text boxes as follows:&#10;The curriculum: 'the totality of all that is planned for children and young people throughout their education'. Ethos and life of the school as a community; Curriculum areas and subjects; Interdisciplinary learning; Opportunities for personal achievement.&#10;Values: Wisdom, justice, compassion, integrity. The curriculum must be inclusive, be a stimulus for personal achievement and, through the broadening of experience of the world, be an encouragement towards informed and responsible citizenship.&#10;Learning and teaching: Engaging and active; Setting challenging goals; Shared expectations and standards; Timely, accurate feedback; Learning intentions, success criteria, personal learning planning; Collaborative; Reflecting the ways different learners progress.&#10;Experiences and outcomes set out expectations for learning and development in: Expressive arts; Languages and literacy; Health and wellbeing; Mathematics and numeracy; Religious and moral education; Sciences; Social studies; Technologies. Curriculum levels describe progression and development.&#10;All children and young people are entitled to experience: A coherent curriculum from 3 to 18; A broad general education, including well planned experiences and outcomes across all the curriculum areas. This should include understanding of the world and Scotland's place in it and understanding of the environment; A senior phase which provides opportunities for study for qualifications and other planned opportunities for developing the four capacities; Opportunities for developing skills for learning, skills for life and skills for work; Opportunities to achieve to the highest levels they can through appropriate personal support and challenge; Opportunities to move into positive and sustained destinations beyond school.&#10;Personal support: Review of learning and planning of next steps; Gaining access to learning activities which will meet their needs; Planning for opportunities for personal achievement; Preparing for changes and choices and support through changes and choices; Pre-school centres and schools working with partners.&#10;Principles for curriculum design: Challenge and enjoyment; Breadth; Progression; Depth; Personalisation and choice; Coherence; Relevance.&#10;Arrangements for: Assessment; Qualifications; Self-evaluation and accountability; Professional development, to support the purposes of learning."/>
          <p:cNvPicPr>
            <a:picLocks noGrp="1" noChangeAspect="1" noChangeArrowheads="1"/>
          </p:cNvPicPr>
          <p:nvPr/>
        </p:nvPicPr>
        <p:blipFill>
          <a:blip r:embed="rId3"/>
          <a:srcRect l="21700" t="8162" r="23113" b="7271"/>
          <a:stretch>
            <a:fillRect/>
          </a:stretch>
        </p:blipFill>
        <p:spPr bwMode="auto">
          <a:xfrm>
            <a:off x="6613043" y="1730830"/>
            <a:ext cx="5497962" cy="4736706"/>
          </a:xfrm>
          <a:prstGeom prst="rect">
            <a:avLst/>
          </a:prstGeom>
          <a:noFill/>
          <a:ln w="9525">
            <a:noFill/>
            <a:miter lim="800000"/>
            <a:headEnd/>
            <a:tailEnd/>
          </a:ln>
        </p:spPr>
      </p:pic>
      <p:pic>
        <p:nvPicPr>
          <p:cNvPr id="2" name="Picture 1" descr="Raising the Achievement of all Learners in Inclusive Education project logo"/>
          <p:cNvPicPr>
            <a:picLocks noChangeAspect="1"/>
          </p:cNvPicPr>
          <p:nvPr/>
        </p:nvPicPr>
        <p:blipFill rotWithShape="1">
          <a:blip r:embed="rId4"/>
          <a:srcRect b="17798"/>
          <a:stretch/>
        </p:blipFill>
        <p:spPr>
          <a:xfrm>
            <a:off x="2741273" y="93759"/>
            <a:ext cx="6809014" cy="1430241"/>
          </a:xfrm>
          <a:prstGeom prst="rect">
            <a:avLst/>
          </a:prstGeom>
        </p:spPr>
      </p:pic>
    </p:spTree>
    <p:extLst>
      <p:ext uri="{BB962C8B-B14F-4D97-AF65-F5344CB8AC3E}">
        <p14:creationId xmlns:p14="http://schemas.microsoft.com/office/powerpoint/2010/main" val="108531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Title 5" hidden="1"/>
          <p:cNvSpPr>
            <a:spLocks noGrp="1"/>
          </p:cNvSpPr>
          <p:nvPr>
            <p:ph type="title" idx="4294967295"/>
          </p:nvPr>
        </p:nvSpPr>
        <p:spPr/>
        <p:txBody>
          <a:bodyPr/>
          <a:lstStyle/>
          <a:p>
            <a:r>
              <a:rPr lang="en-GB" noProof="0" dirty="0"/>
              <a:t>The Scottish Context</a:t>
            </a:r>
            <a:r>
              <a:rPr lang="en-GB" baseline="0" noProof="0" dirty="0"/>
              <a:t> for Education and Inclusive Practice</a:t>
            </a:r>
            <a:endParaRPr lang="en-GB" noProof="0" dirty="0"/>
          </a:p>
        </p:txBody>
      </p:sp>
      <p:pic>
        <p:nvPicPr>
          <p:cNvPr id="2" name="Picture 1" descr="The Calderglen School logo is in the centre of a circle, surrounded by the words Successful learners, Confident individuals, Responsible citizens and Effective contributors. Outside the circle are arrows pointing to national tools and programmes: Scotland's Delivery Plan for Education; National Improvement Framework; National Improvement Hub; Scottish Attainment Challenge; Legislation and Policy; Insight Benchmarking Tool; How Good is Our School 4 (HGIOS4); Developing the Young Workforce; GTCS Professional Standards."/>
          <p:cNvPicPr>
            <a:picLocks noChangeAspect="1"/>
          </p:cNvPicPr>
          <p:nvPr/>
        </p:nvPicPr>
        <p:blipFill>
          <a:blip r:embed="rId3"/>
          <a:stretch>
            <a:fillRect/>
          </a:stretch>
        </p:blipFill>
        <p:spPr>
          <a:xfrm>
            <a:off x="1064419" y="314325"/>
            <a:ext cx="10115550" cy="6210300"/>
          </a:xfrm>
          <a:prstGeom prst="rect">
            <a:avLst/>
          </a:prstGeom>
        </p:spPr>
      </p:pic>
      <p:grpSp>
        <p:nvGrpSpPr>
          <p:cNvPr id="3" name="Group 2" descr="Cicle with the Calderglen High School logo inside"/>
          <p:cNvGrpSpPr/>
          <p:nvPr/>
        </p:nvGrpSpPr>
        <p:grpSpPr>
          <a:xfrm>
            <a:off x="4573812" y="2391719"/>
            <a:ext cx="2709334" cy="2624667"/>
            <a:chOff x="3742265" y="2540001"/>
            <a:chExt cx="2709334" cy="2624667"/>
          </a:xfrm>
        </p:grpSpPr>
        <p:sp>
          <p:nvSpPr>
            <p:cNvPr id="4" name="Oval 3"/>
            <p:cNvSpPr/>
            <p:nvPr/>
          </p:nvSpPr>
          <p:spPr>
            <a:xfrm>
              <a:off x="3742265" y="2540001"/>
              <a:ext cx="2709334" cy="2624667"/>
            </a:xfrm>
            <a:prstGeom prst="ellipse">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5" name="Picture 4" descr="Calderglen High School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1489" y="2793889"/>
              <a:ext cx="2370779" cy="2370779"/>
            </a:xfrm>
            <a:prstGeom prst="rect">
              <a:avLst/>
            </a:prstGeom>
          </p:spPr>
        </p:pic>
      </p:grpSp>
    </p:spTree>
    <p:extLst>
      <p:ext uri="{BB962C8B-B14F-4D97-AF65-F5344CB8AC3E}">
        <p14:creationId xmlns:p14="http://schemas.microsoft.com/office/powerpoint/2010/main" val="118721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6655" y="5408709"/>
            <a:ext cx="11493992" cy="1430241"/>
          </a:xfrm>
        </p:spPr>
        <p:txBody>
          <a:bodyPr/>
          <a:lstStyle/>
          <a:p>
            <a:pPr algn="ctr"/>
            <a:r>
              <a:rPr lang="en-GB" sz="5400" noProof="0" dirty="0"/>
              <a:t>So what have we learned?</a:t>
            </a:r>
          </a:p>
        </p:txBody>
      </p:sp>
      <p:pic>
        <p:nvPicPr>
          <p:cNvPr id="4" name="Picture 3" descr="Raising the Achievement of all Learners in Inclusive Education project logo"/>
          <p:cNvPicPr>
            <a:picLocks noChangeAspect="1"/>
          </p:cNvPicPr>
          <p:nvPr/>
        </p:nvPicPr>
        <p:blipFill rotWithShape="1">
          <a:blip r:embed="rId4"/>
          <a:srcRect b="17798"/>
          <a:stretch/>
        </p:blipFill>
        <p:spPr>
          <a:xfrm>
            <a:off x="0" y="1"/>
            <a:ext cx="5638800" cy="1184436"/>
          </a:xfrm>
          <a:prstGeom prst="rect">
            <a:avLst/>
          </a:prstGeom>
        </p:spPr>
      </p:pic>
    </p:spTree>
    <p:extLst>
      <p:ext uri="{BB962C8B-B14F-4D97-AF65-F5344CB8AC3E}">
        <p14:creationId xmlns:p14="http://schemas.microsoft.com/office/powerpoint/2010/main" val="2030860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6316" y="1314977"/>
            <a:ext cx="11493992" cy="1430241"/>
          </a:xfrm>
        </p:spPr>
        <p:txBody>
          <a:bodyPr/>
          <a:lstStyle/>
          <a:p>
            <a:r>
              <a:rPr lang="en-GB" sz="4700" b="1" noProof="0" dirty="0"/>
              <a:t>Consider your culture – is it an RA4A culture?</a:t>
            </a:r>
            <a:endParaRPr lang="en-GB" sz="4700" noProof="0" dirty="0"/>
          </a:p>
        </p:txBody>
      </p:sp>
      <p:sp>
        <p:nvSpPr>
          <p:cNvPr id="5" name="Content Placeholder 4"/>
          <p:cNvSpPr>
            <a:spLocks noGrp="1"/>
          </p:cNvSpPr>
          <p:nvPr>
            <p:ph idx="1"/>
          </p:nvPr>
        </p:nvSpPr>
        <p:spPr>
          <a:xfrm>
            <a:off x="386342" y="2536194"/>
            <a:ext cx="11493993" cy="3577736"/>
          </a:xfrm>
        </p:spPr>
        <p:txBody>
          <a:bodyPr/>
          <a:lstStyle/>
          <a:p>
            <a:r>
              <a:rPr lang="en-GB" sz="2400" noProof="0" dirty="0"/>
              <a:t>Vision &amp; Values</a:t>
            </a:r>
          </a:p>
          <a:p>
            <a:pPr marL="457200" indent="-457200">
              <a:buFont typeface="Arial" panose="020B0604020202020204" pitchFamily="34" charset="0"/>
              <a:buChar char="•"/>
            </a:pPr>
            <a:r>
              <a:rPr lang="en-GB" sz="2400" noProof="0" dirty="0"/>
              <a:t>Strategic &amp; Operational references to Raising Achievement for All (RA4A) which are:</a:t>
            </a:r>
          </a:p>
          <a:p>
            <a:pPr marL="914400" lvl="1" indent="-457200">
              <a:buFont typeface="Arial" panose="020B0604020202020204" pitchFamily="34" charset="0"/>
              <a:buChar char="•"/>
            </a:pPr>
            <a:r>
              <a:rPr lang="en-GB" noProof="0" dirty="0"/>
              <a:t>Clear</a:t>
            </a:r>
          </a:p>
          <a:p>
            <a:pPr marL="914400" lvl="1" indent="-457200">
              <a:buFont typeface="Arial" panose="020B0604020202020204" pitchFamily="34" charset="0"/>
              <a:buChar char="•"/>
            </a:pPr>
            <a:r>
              <a:rPr lang="en-GB" noProof="0" dirty="0"/>
              <a:t>Constant</a:t>
            </a:r>
          </a:p>
          <a:p>
            <a:pPr marL="914400" lvl="1" indent="-457200">
              <a:buFont typeface="Arial" panose="020B0604020202020204" pitchFamily="34" charset="0"/>
              <a:buChar char="•"/>
            </a:pPr>
            <a:r>
              <a:rPr lang="en-GB" noProof="0" dirty="0"/>
              <a:t>Strong</a:t>
            </a:r>
          </a:p>
          <a:p>
            <a:pPr marL="914400" lvl="1" indent="-457200">
              <a:buFont typeface="Arial" panose="020B0604020202020204" pitchFamily="34" charset="0"/>
              <a:buChar char="•"/>
            </a:pPr>
            <a:r>
              <a:rPr lang="en-GB" noProof="0" dirty="0"/>
              <a:t>Permeating</a:t>
            </a:r>
          </a:p>
          <a:p>
            <a:pPr marL="914400" lvl="1" indent="-457200">
              <a:buFont typeface="Arial" panose="020B0604020202020204" pitchFamily="34" charset="0"/>
              <a:buChar char="•"/>
            </a:pPr>
            <a:r>
              <a:rPr lang="en-GB" noProof="0" dirty="0"/>
              <a:t>Acted on – Policy in Action</a:t>
            </a:r>
            <a:endParaRPr lang="en-GB" sz="2400" noProof="0" dirty="0"/>
          </a:p>
        </p:txBody>
      </p:sp>
      <p:pic>
        <p:nvPicPr>
          <p:cNvPr id="2" name="Picture 1" descr="Raising the Achievement of all Learners in Inclusive Education project logo"/>
          <p:cNvPicPr>
            <a:picLocks noChangeAspect="1"/>
          </p:cNvPicPr>
          <p:nvPr/>
        </p:nvPicPr>
        <p:blipFill rotWithShape="1">
          <a:blip r:embed="rId3"/>
          <a:srcRect b="17798"/>
          <a:stretch/>
        </p:blipFill>
        <p:spPr>
          <a:xfrm>
            <a:off x="2233273" y="93759"/>
            <a:ext cx="6809014" cy="1430241"/>
          </a:xfrm>
          <a:prstGeom prst="rect">
            <a:avLst/>
          </a:prstGeom>
        </p:spPr>
      </p:pic>
    </p:spTree>
    <p:extLst>
      <p:ext uri="{BB962C8B-B14F-4D97-AF65-F5344CB8AC3E}">
        <p14:creationId xmlns:p14="http://schemas.microsoft.com/office/powerpoint/2010/main" val="3710963764"/>
      </p:ext>
    </p:extLst>
  </p:cSld>
  <p:clrMapOvr>
    <a:masterClrMapping/>
  </p:clrMapOvr>
</p:sld>
</file>

<file path=ppt/theme/theme1.xml><?xml version="1.0" encoding="utf-8"?>
<a:theme xmlns:a="http://schemas.openxmlformats.org/drawingml/2006/main" name="Agency PPT Name-White">
  <a:themeElements>
    <a:clrScheme name="Agency White 2016">
      <a:dk1>
        <a:srgbClr val="1E1C43"/>
      </a:dk1>
      <a:lt1>
        <a:srgbClr val="1E1C43"/>
      </a:lt1>
      <a:dk2>
        <a:srgbClr val="1E1C43"/>
      </a:dk2>
      <a:lt2>
        <a:srgbClr val="EEECE1"/>
      </a:lt2>
      <a:accent1>
        <a:srgbClr val="4F81BD"/>
      </a:accent1>
      <a:accent2>
        <a:srgbClr val="C0504D"/>
      </a:accent2>
      <a:accent3>
        <a:srgbClr val="9BBB59"/>
      </a:accent3>
      <a:accent4>
        <a:srgbClr val="8064A2"/>
      </a:accent4>
      <a:accent5>
        <a:srgbClr val="4BACC6"/>
      </a:accent5>
      <a:accent6>
        <a:srgbClr val="F79646"/>
      </a:accent6>
      <a:hlink>
        <a:srgbClr val="1E1C43"/>
      </a:hlink>
      <a:folHlink>
        <a:srgbClr val="FFC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ISL-moderators guide</Template>
  <TotalTime>1767</TotalTime>
  <Words>2518</Words>
  <Application>Microsoft Office PowerPoint</Application>
  <PresentationFormat>Custom</PresentationFormat>
  <Paragraphs>295</Paragraphs>
  <Slides>34</Slides>
  <Notes>34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ＭＳ Ｐゴシック</vt:lpstr>
      <vt:lpstr>Arial</vt:lpstr>
      <vt:lpstr>Calibri</vt:lpstr>
      <vt:lpstr>Agency PPT Name-White</vt:lpstr>
      <vt:lpstr>Calderglen High School, Scotland, April 2017</vt:lpstr>
      <vt:lpstr>Calderglen High School’s Journey</vt:lpstr>
      <vt:lpstr>School Context</vt:lpstr>
      <vt:lpstr>National Context</vt:lpstr>
      <vt:lpstr>Challenges at outset of this project</vt:lpstr>
      <vt:lpstr>National Supports</vt:lpstr>
      <vt:lpstr>The Scottish Context for Education and Inclusive Practice</vt:lpstr>
      <vt:lpstr>So what have we learned?</vt:lpstr>
      <vt:lpstr>Consider your culture – is it an RA4A culture?</vt:lpstr>
      <vt:lpstr>What did this lead to?</vt:lpstr>
      <vt:lpstr>Working Groups: Meeting learners’ needs</vt:lpstr>
      <vt:lpstr>So what else have we learned? (1)</vt:lpstr>
      <vt:lpstr>RA4A-proof your systems</vt:lpstr>
      <vt:lpstr>Improving attainment in literacy and numeracy</vt:lpstr>
      <vt:lpstr>Improving attainment for all</vt:lpstr>
      <vt:lpstr>So what else have we learned? (2)</vt:lpstr>
      <vt:lpstr>RA4A-proof your human resources</vt:lpstr>
      <vt:lpstr>Meeting needs from a parent’s perspective</vt:lpstr>
      <vt:lpstr>Teacher training: Supporting children with Autistic Spectrum Disorder (ASD)</vt:lpstr>
      <vt:lpstr>So what else have we learned? (3)</vt:lpstr>
      <vt:lpstr>RA4A-proof your decision-making</vt:lpstr>
      <vt:lpstr>Working Groups: Meeting learners’ needs through the curriculum</vt:lpstr>
      <vt:lpstr>So what else have we learned? (4)</vt:lpstr>
      <vt:lpstr>RA4A-proof your thinking</vt:lpstr>
      <vt:lpstr>So what else have we learned? (5)</vt:lpstr>
      <vt:lpstr>RA4A-proof your professional training</vt:lpstr>
      <vt:lpstr>So what else have we learned? (6)</vt:lpstr>
      <vt:lpstr>RA4A-proof learning experiences</vt:lpstr>
      <vt:lpstr>Digital Solutions – Impact of Social Media</vt:lpstr>
      <vt:lpstr>Developing a Growth Mindset</vt:lpstr>
      <vt:lpstr>What teaching approaches are supporting RA4A?</vt:lpstr>
      <vt:lpstr>Are we there yet?</vt:lpstr>
      <vt:lpstr>What next?</vt:lpstr>
      <vt:lpstr>“We are Calderglen” “S e sinne Glinn Challdair”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Raising the Achievement of all Learners in Inclusive Education</dc:subject>
  <dc:creator>Scottish Learning Community</dc:creator>
  <cp:lastModifiedBy>Áine Wynne</cp:lastModifiedBy>
  <cp:revision>182</cp:revision>
  <cp:lastPrinted>2017-03-13T15:31:20Z</cp:lastPrinted>
  <dcterms:created xsi:type="dcterms:W3CDTF">2016-11-06T14:01:07Z</dcterms:created>
  <dcterms:modified xsi:type="dcterms:W3CDTF">2018-08-10T09:07:34Z</dcterms:modified>
</cp:coreProperties>
</file>