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96" r:id="rId2"/>
  </p:sldMasterIdLst>
  <p:notesMasterIdLst>
    <p:notesMasterId r:id="rId28"/>
  </p:notesMasterIdLst>
  <p:sldIdLst>
    <p:sldId id="303" r:id="rId3"/>
    <p:sldId id="304" r:id="rId4"/>
    <p:sldId id="305" r:id="rId5"/>
    <p:sldId id="306" r:id="rId6"/>
    <p:sldId id="307" r:id="rId7"/>
    <p:sldId id="308" r:id="rId8"/>
    <p:sldId id="311" r:id="rId9"/>
    <p:sldId id="309" r:id="rId10"/>
    <p:sldId id="310" r:id="rId11"/>
    <p:sldId id="312" r:id="rId12"/>
    <p:sldId id="314" r:id="rId13"/>
    <p:sldId id="256" r:id="rId14"/>
    <p:sldId id="297" r:id="rId15"/>
    <p:sldId id="257" r:id="rId16"/>
    <p:sldId id="258" r:id="rId17"/>
    <p:sldId id="259" r:id="rId18"/>
    <p:sldId id="260" r:id="rId19"/>
    <p:sldId id="261" r:id="rId20"/>
    <p:sldId id="298" r:id="rId21"/>
    <p:sldId id="294" r:id="rId22"/>
    <p:sldId id="315" r:id="rId23"/>
    <p:sldId id="316" r:id="rId24"/>
    <p:sldId id="317" r:id="rId25"/>
    <p:sldId id="318" r:id="rId26"/>
    <p:sldId id="302" r:id="rId27"/>
  </p:sldIdLst>
  <p:sldSz cx="9144000" cy="6858000" type="screen4x3"/>
  <p:notesSz cx="6858000" cy="9144000"/>
  <p:defaultTextStyle>
    <a:defPPr>
      <a:defRPr lang="en-GB"/>
    </a:defPPr>
    <a:lvl1pPr algn="l" defTabSz="447675" rtl="0" eaLnBrk="0" fontAlgn="base" hangingPunct="0">
      <a:spcBef>
        <a:spcPct val="0"/>
      </a:spcBef>
      <a:spcAft>
        <a:spcPct val="0"/>
      </a:spcAft>
      <a:defRPr sz="2400" b="1" i="1" kern="1200">
        <a:solidFill>
          <a:schemeClr val="bg1"/>
        </a:solidFill>
        <a:latin typeface="Arial Black" panose="020B0A04020102020204" pitchFamily="34" charset="0"/>
        <a:ea typeface="MS PGothic" panose="020B0600070205080204" pitchFamily="34" charset="-128"/>
        <a:cs typeface="+mn-cs"/>
      </a:defRPr>
    </a:lvl1pPr>
    <a:lvl2pPr marL="741363" indent="-284163" algn="l" defTabSz="447675" rtl="0" eaLnBrk="0" fontAlgn="base" hangingPunct="0">
      <a:spcBef>
        <a:spcPct val="0"/>
      </a:spcBef>
      <a:spcAft>
        <a:spcPct val="0"/>
      </a:spcAft>
      <a:defRPr sz="2400" b="1" i="1" kern="1200">
        <a:solidFill>
          <a:schemeClr val="bg1"/>
        </a:solidFill>
        <a:latin typeface="Arial Black" panose="020B0A04020102020204" pitchFamily="34" charset="0"/>
        <a:ea typeface="MS PGothic" panose="020B0600070205080204" pitchFamily="34" charset="-128"/>
        <a:cs typeface="+mn-cs"/>
      </a:defRPr>
    </a:lvl2pPr>
    <a:lvl3pPr marL="1141413" indent="-227013" algn="l" defTabSz="447675" rtl="0" eaLnBrk="0" fontAlgn="base" hangingPunct="0">
      <a:spcBef>
        <a:spcPct val="0"/>
      </a:spcBef>
      <a:spcAft>
        <a:spcPct val="0"/>
      </a:spcAft>
      <a:defRPr sz="2400" b="1" i="1" kern="1200">
        <a:solidFill>
          <a:schemeClr val="bg1"/>
        </a:solidFill>
        <a:latin typeface="Arial Black" panose="020B0A04020102020204" pitchFamily="34" charset="0"/>
        <a:ea typeface="MS PGothic" panose="020B0600070205080204" pitchFamily="34" charset="-128"/>
        <a:cs typeface="+mn-cs"/>
      </a:defRPr>
    </a:lvl3pPr>
    <a:lvl4pPr marL="1598613" indent="-227013" algn="l" defTabSz="447675" rtl="0" eaLnBrk="0" fontAlgn="base" hangingPunct="0">
      <a:spcBef>
        <a:spcPct val="0"/>
      </a:spcBef>
      <a:spcAft>
        <a:spcPct val="0"/>
      </a:spcAft>
      <a:defRPr sz="2400" b="1" i="1" kern="1200">
        <a:solidFill>
          <a:schemeClr val="bg1"/>
        </a:solidFill>
        <a:latin typeface="Arial Black" panose="020B0A04020102020204" pitchFamily="34" charset="0"/>
        <a:ea typeface="MS PGothic" panose="020B0600070205080204" pitchFamily="34" charset="-128"/>
        <a:cs typeface="+mn-cs"/>
      </a:defRPr>
    </a:lvl4pPr>
    <a:lvl5pPr marL="2055813" indent="-227013" algn="l" defTabSz="447675" rtl="0" eaLnBrk="0" fontAlgn="base" hangingPunct="0">
      <a:spcBef>
        <a:spcPct val="0"/>
      </a:spcBef>
      <a:spcAft>
        <a:spcPct val="0"/>
      </a:spcAft>
      <a:defRPr sz="2400" b="1" i="1" kern="1200">
        <a:solidFill>
          <a:schemeClr val="bg1"/>
        </a:solidFill>
        <a:latin typeface="Arial Black" panose="020B0A04020102020204" pitchFamily="34" charset="0"/>
        <a:ea typeface="MS PGothic" panose="020B0600070205080204" pitchFamily="34" charset="-128"/>
        <a:cs typeface="+mn-cs"/>
      </a:defRPr>
    </a:lvl5pPr>
    <a:lvl6pPr marL="2286000" algn="l" defTabSz="914400" rtl="0" eaLnBrk="1" latinLnBrk="0" hangingPunct="1">
      <a:defRPr sz="2400" b="1" i="1" kern="1200">
        <a:solidFill>
          <a:schemeClr val="bg1"/>
        </a:solidFill>
        <a:latin typeface="Arial Black" panose="020B0A04020102020204" pitchFamily="34" charset="0"/>
        <a:ea typeface="MS PGothic" panose="020B0600070205080204" pitchFamily="34" charset="-128"/>
        <a:cs typeface="+mn-cs"/>
      </a:defRPr>
    </a:lvl6pPr>
    <a:lvl7pPr marL="2743200" algn="l" defTabSz="914400" rtl="0" eaLnBrk="1" latinLnBrk="0" hangingPunct="1">
      <a:defRPr sz="2400" b="1" i="1" kern="1200">
        <a:solidFill>
          <a:schemeClr val="bg1"/>
        </a:solidFill>
        <a:latin typeface="Arial Black" panose="020B0A04020102020204" pitchFamily="34" charset="0"/>
        <a:ea typeface="MS PGothic" panose="020B0600070205080204" pitchFamily="34" charset="-128"/>
        <a:cs typeface="+mn-cs"/>
      </a:defRPr>
    </a:lvl7pPr>
    <a:lvl8pPr marL="3200400" algn="l" defTabSz="914400" rtl="0" eaLnBrk="1" latinLnBrk="0" hangingPunct="1">
      <a:defRPr sz="2400" b="1" i="1" kern="1200">
        <a:solidFill>
          <a:schemeClr val="bg1"/>
        </a:solidFill>
        <a:latin typeface="Arial Black" panose="020B0A04020102020204" pitchFamily="34" charset="0"/>
        <a:ea typeface="MS PGothic" panose="020B0600070205080204" pitchFamily="34" charset="-128"/>
        <a:cs typeface="+mn-cs"/>
      </a:defRPr>
    </a:lvl8pPr>
    <a:lvl9pPr marL="3657600" algn="l" defTabSz="914400" rtl="0" eaLnBrk="1" latinLnBrk="0" hangingPunct="1">
      <a:defRPr sz="2400" b="1" i="1" kern="1200">
        <a:solidFill>
          <a:schemeClr val="bg1"/>
        </a:solidFill>
        <a:latin typeface="Arial Black" panose="020B0A040201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a"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464" autoAdjust="0"/>
    <p:restoredTop sz="86347" autoAdjust="0"/>
  </p:normalViewPr>
  <p:slideViewPr>
    <p:cSldViewPr>
      <p:cViewPr varScale="1">
        <p:scale>
          <a:sx n="118" d="100"/>
          <a:sy n="118" d="100"/>
        </p:scale>
        <p:origin x="2688" y="96"/>
      </p:cViewPr>
      <p:guideLst>
        <p:guide orient="horz" pos="2160"/>
        <p:guide pos="2880"/>
      </p:guideLst>
    </p:cSldViewPr>
  </p:slideViewPr>
  <p:outlineViewPr>
    <p:cViewPr varScale="1">
      <p:scale>
        <a:sx n="33" d="100"/>
        <a:sy n="33" d="100"/>
      </p:scale>
      <p:origin x="0" y="-14340"/>
    </p:cViewPr>
  </p:outlineViewPr>
  <p:notesTextViewPr>
    <p:cViewPr>
      <p:scale>
        <a:sx n="100" d="100"/>
        <a:sy n="100" d="100"/>
      </p:scale>
      <p:origin x="0" y="0"/>
    </p:cViewPr>
  </p:notesTextViewPr>
  <p:notesViewPr>
    <p:cSldViewPr>
      <p:cViewPr varScale="1">
        <p:scale>
          <a:sx n="104" d="100"/>
          <a:sy n="104" d="100"/>
        </p:scale>
        <p:origin x="406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cap="sq">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GB" altLang="it-IT" noProof="0" dirty="0"/>
          </a:p>
        </p:txBody>
      </p:sp>
      <p:sp>
        <p:nvSpPr>
          <p:cNvPr id="15363"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GB" altLang="it-IT" noProof="0" dirty="0"/>
          </a:p>
        </p:txBody>
      </p:sp>
      <p:sp>
        <p:nvSpPr>
          <p:cNvPr id="15364" name="AutoShape 3"/>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GB" altLang="it-IT" noProof="0" dirty="0"/>
          </a:p>
        </p:txBody>
      </p:sp>
      <p:sp>
        <p:nvSpPr>
          <p:cNvPr id="15365" name="AutoShape 4"/>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GB" altLang="it-IT" noProof="0" dirty="0"/>
          </a:p>
        </p:txBody>
      </p:sp>
      <p:sp>
        <p:nvSpPr>
          <p:cNvPr id="15366" name="AutoShape 5"/>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GB" altLang="it-IT" noProof="0" dirty="0"/>
          </a:p>
        </p:txBody>
      </p:sp>
      <p:sp>
        <p:nvSpPr>
          <p:cNvPr id="15367" name="AutoShape 6"/>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GB" altLang="it-IT" noProof="0" dirty="0"/>
          </a:p>
        </p:txBody>
      </p:sp>
      <p:sp>
        <p:nvSpPr>
          <p:cNvPr id="15368" name="AutoShape 7"/>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GB" altLang="it-IT" noProof="0" dirty="0"/>
          </a:p>
        </p:txBody>
      </p:sp>
      <p:sp>
        <p:nvSpPr>
          <p:cNvPr id="15369" name="Text Box 8"/>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GB" altLang="it-IT" noProof="0" dirty="0"/>
          </a:p>
        </p:txBody>
      </p:sp>
      <p:sp>
        <p:nvSpPr>
          <p:cNvPr id="15370" name="Text Box 9"/>
          <p:cNvSpPr txBox="1">
            <a:spLocks noChangeArrowheads="1"/>
          </p:cNvSpPr>
          <p:nvPr/>
        </p:nvSpPr>
        <p:spPr bwMode="auto">
          <a:xfrm>
            <a:off x="3884613" y="0"/>
            <a:ext cx="29638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GB" altLang="it-IT" noProof="0" dirty="0"/>
          </a:p>
        </p:txBody>
      </p:sp>
      <p:sp>
        <p:nvSpPr>
          <p:cNvPr id="15371" name="Rectangle 10"/>
          <p:cNvSpPr>
            <a:spLocks noGrp="1" noRot="1" noChangeAspect="1" noChangeArrowheads="1"/>
          </p:cNvSpPr>
          <p:nvPr>
            <p:ph type="sldImg"/>
          </p:nvPr>
        </p:nvSpPr>
        <p:spPr bwMode="auto">
          <a:xfrm>
            <a:off x="1144588" y="685800"/>
            <a:ext cx="4557712" cy="3417888"/>
          </a:xfrm>
          <a:prstGeom prst="rect">
            <a:avLst/>
          </a:prstGeom>
          <a:noFill/>
          <a:ln w="126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31" name="Rectangle 11"/>
          <p:cNvSpPr>
            <a:spLocks noGrp="1" noChangeArrowheads="1"/>
          </p:cNvSpPr>
          <p:nvPr>
            <p:ph type="body"/>
          </p:nvPr>
        </p:nvSpPr>
        <p:spPr bwMode="auto">
          <a:xfrm>
            <a:off x="685800" y="4343400"/>
            <a:ext cx="5475288" cy="4103688"/>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endParaRPr lang="en-GB" noProof="0" dirty="0"/>
          </a:p>
        </p:txBody>
      </p:sp>
      <p:sp>
        <p:nvSpPr>
          <p:cNvPr id="15373" name="Text Box 12"/>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GB" altLang="it-IT" noProof="0" dirty="0"/>
          </a:p>
        </p:txBody>
      </p:sp>
      <p:sp>
        <p:nvSpPr>
          <p:cNvPr id="5133" name="Rectangle 13"/>
          <p:cNvSpPr>
            <a:spLocks noGrp="1" noChangeArrowheads="1"/>
          </p:cNvSpPr>
          <p:nvPr>
            <p:ph type="sldNum"/>
          </p:nvPr>
        </p:nvSpPr>
        <p:spPr bwMode="auto">
          <a:xfrm>
            <a:off x="3884613" y="8685213"/>
            <a:ext cx="2960687" cy="446087"/>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0" i="0" smtClean="0">
                <a:solidFill>
                  <a:srgbClr val="000000"/>
                </a:solidFill>
                <a:latin typeface="Arial" panose="020B0604020202020204" pitchFamily="34" charset="0"/>
                <a:cs typeface="Arial" panose="020B0604020202020204" pitchFamily="34" charset="0"/>
              </a:defRPr>
            </a:lvl1pPr>
          </a:lstStyle>
          <a:p>
            <a:pPr>
              <a:defRPr/>
            </a:pPr>
            <a:fld id="{9A8CED1B-A419-4DAE-9B9F-D214CBBFBF66}" type="slidenum">
              <a:rPr lang="en-GB" altLang="en-US" noProof="0" smtClean="0"/>
              <a:pPr>
                <a:defRPr/>
              </a:pPr>
              <a:t>‹#›</a:t>
            </a:fld>
            <a:endParaRPr lang="en-GB" altLang="en-US" noProof="0" dirty="0"/>
          </a:p>
        </p:txBody>
      </p:sp>
    </p:spTree>
  </p:cSld>
  <p:clrMap bg1="lt1" tx1="dk1" bg2="lt2" tx2="dk2" accent1="accent1" accent2="accent2" accent3="accent3" accent4="accent4" accent5="accent5" accent6="accent6" hlink="hlink" folHlink="folHlink"/>
  <p:notesStyle>
    <a:lvl1pPr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itchFamily="34" charset="-128"/>
        <a:cs typeface="ＭＳ Ｐゴシック" charset="0"/>
      </a:defRPr>
    </a:lvl1pPr>
    <a:lvl2pPr marL="741363" indent="-284163"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itchFamily="34" charset="-128"/>
        <a:cs typeface="+mn-cs"/>
      </a:defRPr>
    </a:lvl2pPr>
    <a:lvl3pPr marL="1141413" indent="-227013"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itchFamily="34" charset="-128"/>
        <a:cs typeface="+mn-cs"/>
      </a:defRPr>
    </a:lvl3pPr>
    <a:lvl4pPr marL="1598613" indent="-227013"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itchFamily="34" charset="-128"/>
        <a:cs typeface="+mn-cs"/>
      </a:defRPr>
    </a:lvl4pPr>
    <a:lvl5pPr marL="2055813" indent="-227013"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itchFamily="34" charset="-128"/>
        <a:cs typeface="+mn-cs"/>
      </a:defRPr>
    </a:lvl5pPr>
    <a:lvl6pPr marL="2285052" algn="l" defTabSz="914021" rtl="0" eaLnBrk="1" latinLnBrk="0" hangingPunct="1">
      <a:defRPr sz="1200" kern="1200">
        <a:solidFill>
          <a:schemeClr val="tx1"/>
        </a:solidFill>
        <a:latin typeface="+mn-lt"/>
        <a:ea typeface="+mn-ea"/>
        <a:cs typeface="+mn-cs"/>
      </a:defRPr>
    </a:lvl6pPr>
    <a:lvl7pPr marL="2742062" algn="l" defTabSz="914021" rtl="0" eaLnBrk="1" latinLnBrk="0" hangingPunct="1">
      <a:defRPr sz="1200" kern="1200">
        <a:solidFill>
          <a:schemeClr val="tx1"/>
        </a:solidFill>
        <a:latin typeface="+mn-lt"/>
        <a:ea typeface="+mn-ea"/>
        <a:cs typeface="+mn-cs"/>
      </a:defRPr>
    </a:lvl7pPr>
    <a:lvl8pPr marL="3199072" algn="l" defTabSz="914021" rtl="0" eaLnBrk="1" latinLnBrk="0" hangingPunct="1">
      <a:defRPr sz="1200" kern="1200">
        <a:solidFill>
          <a:schemeClr val="tx1"/>
        </a:solidFill>
        <a:latin typeface="+mn-lt"/>
        <a:ea typeface="+mn-ea"/>
        <a:cs typeface="+mn-cs"/>
      </a:defRPr>
    </a:lvl8pPr>
    <a:lvl9pPr marL="3656083" algn="l" defTabSz="9140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7675"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GB" altLang="it-IT" sz="1200" b="1" noProof="0" dirty="0"/>
              <a:t>RAISING THE ACHIEVEMENT OF ALL LEARNERS IN INCLUSIVE EDUCATION</a:t>
            </a:r>
            <a:br>
              <a:rPr lang="en-GB" altLang="it-IT" sz="1200" b="1" noProof="0" dirty="0"/>
            </a:br>
            <a:r>
              <a:rPr lang="en-GB" altLang="it-IT" sz="1200" b="1" noProof="0" dirty="0"/>
              <a:t>27-28 SEPTEMBER 2016, FRANKFURT</a:t>
            </a:r>
          </a:p>
        </p:txBody>
      </p:sp>
      <p:sp>
        <p:nvSpPr>
          <p:cNvPr id="4" name="Slide Number Placeholder 3"/>
          <p:cNvSpPr>
            <a:spLocks noGrp="1"/>
          </p:cNvSpPr>
          <p:nvPr>
            <p:ph type="sldNum" idx="10"/>
          </p:nvPr>
        </p:nvSpPr>
        <p:spPr/>
        <p:txBody>
          <a:bodyPr/>
          <a:lstStyle/>
          <a:p>
            <a:pPr>
              <a:defRPr/>
            </a:pPr>
            <a:fld id="{9A8CED1B-A419-4DAE-9B9F-D214CBBFBF66}" type="slidenum">
              <a:rPr lang="en-GB" altLang="en-US" noProof="0" smtClean="0"/>
              <a:pPr>
                <a:defRPr/>
              </a:pPr>
              <a:t>1</a:t>
            </a:fld>
            <a:endParaRPr lang="en-GB" altLang="en-US" noProof="0" dirty="0"/>
          </a:p>
        </p:txBody>
      </p:sp>
    </p:spTree>
    <p:extLst>
      <p:ext uri="{BB962C8B-B14F-4D97-AF65-F5344CB8AC3E}">
        <p14:creationId xmlns:p14="http://schemas.microsoft.com/office/powerpoint/2010/main" val="151589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7675"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it-IT" sz="1200" noProof="0" dirty="0"/>
              <a:t>Seasonal jobs allow our institute to carry out business activities that contribute to the full realization of the school curriculum.</a:t>
            </a:r>
          </a:p>
          <a:p>
            <a:pPr marL="0" marR="0" lvl="0" indent="0" algn="l" defTabSz="447675"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dirty="0"/>
              <a:t>The realization of projects allows the school to test educational activities for students of the first two years, adopting:</a:t>
            </a:r>
          </a:p>
          <a:p>
            <a:pPr marL="0" marR="0" lvl="0" indent="0" algn="l" defTabSz="447675"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dirty="0"/>
              <a:t>- peer to peer model</a:t>
            </a:r>
          </a:p>
          <a:p>
            <a:pPr marL="0" marR="0" lvl="0" indent="0" algn="l" defTabSz="447675"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dirty="0"/>
              <a:t>- tutoring done by students of the upper classes.</a:t>
            </a:r>
            <a:endParaRPr lang="da-DK" dirty="0"/>
          </a:p>
        </p:txBody>
      </p:sp>
      <p:sp>
        <p:nvSpPr>
          <p:cNvPr id="4" name="Slide Number Placeholder 3"/>
          <p:cNvSpPr>
            <a:spLocks noGrp="1"/>
          </p:cNvSpPr>
          <p:nvPr>
            <p:ph type="sldNum" idx="10"/>
          </p:nvPr>
        </p:nvSpPr>
        <p:spPr/>
        <p:txBody>
          <a:bodyPr/>
          <a:lstStyle/>
          <a:p>
            <a:pPr>
              <a:defRPr/>
            </a:pPr>
            <a:fld id="{9A8CED1B-A419-4DAE-9B9F-D214CBBFBF66}" type="slidenum">
              <a:rPr lang="en-GB" altLang="en-US" noProof="0" smtClean="0"/>
              <a:pPr>
                <a:defRPr/>
              </a:pPr>
              <a:t>10</a:t>
            </a:fld>
            <a:endParaRPr lang="en-GB" altLang="en-US" noProof="0" dirty="0"/>
          </a:p>
        </p:txBody>
      </p:sp>
    </p:spTree>
    <p:extLst>
      <p:ext uri="{BB962C8B-B14F-4D97-AF65-F5344CB8AC3E}">
        <p14:creationId xmlns:p14="http://schemas.microsoft.com/office/powerpoint/2010/main" val="3600752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7675"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GB" altLang="it-IT" sz="1200" noProof="0" dirty="0"/>
              <a:t>b.	Experimental teaching: </a:t>
            </a:r>
            <a:br>
              <a:rPr lang="en-GB" altLang="it-IT" sz="1200" noProof="0" dirty="0"/>
            </a:br>
            <a:r>
              <a:rPr lang="en-GB" altLang="it-IT" sz="1200" noProof="0" dirty="0"/>
              <a:t>Cooperative learning and flipped classroom</a:t>
            </a:r>
          </a:p>
        </p:txBody>
      </p:sp>
      <p:sp>
        <p:nvSpPr>
          <p:cNvPr id="4" name="Slide Number Placeholder 3"/>
          <p:cNvSpPr>
            <a:spLocks noGrp="1"/>
          </p:cNvSpPr>
          <p:nvPr>
            <p:ph type="sldNum" idx="10"/>
          </p:nvPr>
        </p:nvSpPr>
        <p:spPr/>
        <p:txBody>
          <a:bodyPr/>
          <a:lstStyle/>
          <a:p>
            <a:pPr>
              <a:defRPr/>
            </a:pPr>
            <a:fld id="{9A8CED1B-A419-4DAE-9B9F-D214CBBFBF66}" type="slidenum">
              <a:rPr lang="en-GB" altLang="en-US" noProof="0" smtClean="0"/>
              <a:pPr>
                <a:defRPr/>
              </a:pPr>
              <a:t>11</a:t>
            </a:fld>
            <a:endParaRPr lang="en-GB" altLang="en-US" noProof="0" dirty="0"/>
          </a:p>
        </p:txBody>
      </p:sp>
    </p:spTree>
    <p:extLst>
      <p:ext uri="{BB962C8B-B14F-4D97-AF65-F5344CB8AC3E}">
        <p14:creationId xmlns:p14="http://schemas.microsoft.com/office/powerpoint/2010/main" val="4160306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5pPr>
            <a:lvl6pPr marL="25130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6pPr>
            <a:lvl7pPr marL="29702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7pPr>
            <a:lvl8pPr marL="34274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8pPr>
            <a:lvl9pPr marL="38846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9pPr>
          </a:lstStyle>
          <a:p>
            <a:pPr>
              <a:buClrTx/>
              <a:buFontTx/>
              <a:buNone/>
            </a:pPr>
            <a:fld id="{387A369B-C14F-4B76-921E-995ECE207CA6}" type="slidenum">
              <a:rPr lang="it-IT" altLang="it-IT" sz="1200" b="0" i="0">
                <a:solidFill>
                  <a:srgbClr val="000000"/>
                </a:solidFill>
                <a:latin typeface="Arial" panose="020B0604020202020204" pitchFamily="34" charset="0"/>
              </a:rPr>
              <a:pPr>
                <a:buClrTx/>
                <a:buFontTx/>
                <a:buNone/>
              </a:pPr>
              <a:t>12</a:t>
            </a:fld>
            <a:endParaRPr lang="it-IT" altLang="it-IT" sz="1200" b="0" i="0">
              <a:solidFill>
                <a:srgbClr val="000000"/>
              </a:solidFill>
              <a:latin typeface="Arial" panose="020B0604020202020204" pitchFamily="34" charset="0"/>
            </a:endParaRPr>
          </a:p>
        </p:txBody>
      </p:sp>
      <p:sp>
        <p:nvSpPr>
          <p:cNvPr id="28675" name="Text Box 1"/>
          <p:cNvSpPr txBox="1">
            <a:spLocks noChangeArrowheads="1"/>
          </p:cNvSpPr>
          <p:nvPr/>
        </p:nvSpPr>
        <p:spPr bwMode="auto">
          <a:xfrm>
            <a:off x="3884613" y="8685213"/>
            <a:ext cx="29638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5pPr>
            <a:lvl6pPr marL="25130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6pPr>
            <a:lvl7pPr marL="29702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7pPr>
            <a:lvl8pPr marL="34274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8pPr>
            <a:lvl9pPr marL="38846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9pPr>
          </a:lstStyle>
          <a:p>
            <a:pPr algn="r" eaLnBrk="1" hangingPunct="1">
              <a:buClrTx/>
              <a:buFontTx/>
              <a:buNone/>
            </a:pPr>
            <a:fld id="{8628901A-6171-4D5D-8C3B-7CA294DF544E}" type="slidenum">
              <a:rPr lang="it-IT" altLang="it-IT" sz="1200" b="0" i="0">
                <a:solidFill>
                  <a:srgbClr val="000000"/>
                </a:solidFill>
                <a:latin typeface="Arial" panose="020B0604020202020204" pitchFamily="34" charset="0"/>
                <a:cs typeface="Arial" panose="020B0604020202020204" pitchFamily="34" charset="0"/>
              </a:rPr>
              <a:pPr algn="r" eaLnBrk="1" hangingPunct="1">
                <a:buClrTx/>
                <a:buFontTx/>
                <a:buNone/>
              </a:pPr>
              <a:t>12</a:t>
            </a:fld>
            <a:endParaRPr lang="it-IT" altLang="it-IT" sz="1200" b="0" i="0">
              <a:solidFill>
                <a:srgbClr val="000000"/>
              </a:solidFill>
              <a:latin typeface="Arial" panose="020B0604020202020204" pitchFamily="34" charset="0"/>
              <a:cs typeface="Arial" panose="020B0604020202020204" pitchFamily="34" charset="0"/>
            </a:endParaRPr>
          </a:p>
        </p:txBody>
      </p:sp>
      <p:sp>
        <p:nvSpPr>
          <p:cNvPr id="2867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2867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altLang="en-US" noProof="0" dirty="0">
                <a:latin typeface="Cambria" panose="02040503050406030204" pitchFamily="18" charset="0"/>
              </a:rPr>
              <a:t>QUADIS</a:t>
            </a:r>
          </a:p>
          <a:p>
            <a:pPr marL="0" indent="0">
              <a:buFont typeface="Times New Roman" panose="02020603050405020304" pitchFamily="18" charset="0"/>
              <a:buNone/>
              <a:defRPr/>
            </a:pPr>
            <a:r>
              <a:rPr lang="en-GB" noProof="0" dirty="0">
                <a:solidFill>
                  <a:schemeClr val="accent1">
                    <a:lumMod val="50000"/>
                  </a:schemeClr>
                </a:solidFill>
                <a:latin typeface="Cambria"/>
                <a:cs typeface="Cambria"/>
              </a:rPr>
              <a:t>Observation and self-analysis</a:t>
            </a:r>
            <a:r>
              <a:rPr lang="en-GB" sz="1000" noProof="0" dirty="0">
                <a:solidFill>
                  <a:schemeClr val="tx1"/>
                </a:solidFill>
                <a:latin typeface="Cambria"/>
                <a:cs typeface="Cambria"/>
              </a:rPr>
              <a:t> </a:t>
            </a:r>
            <a:endParaRPr lang="en-GB" noProof="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5pPr>
            <a:lvl6pPr marL="25130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6pPr>
            <a:lvl7pPr marL="29702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7pPr>
            <a:lvl8pPr marL="34274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8pPr>
            <a:lvl9pPr marL="38846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9pPr>
          </a:lstStyle>
          <a:p>
            <a:pPr>
              <a:buClrTx/>
              <a:buFontTx/>
              <a:buNone/>
            </a:pPr>
            <a:fld id="{DEB26FAB-FE36-40E8-A3A9-D4BF2C12CF54}" type="slidenum">
              <a:rPr lang="it-IT" altLang="it-IT" sz="1200" b="0" i="0">
                <a:solidFill>
                  <a:srgbClr val="000000"/>
                </a:solidFill>
                <a:latin typeface="Arial" panose="020B0604020202020204" pitchFamily="34" charset="0"/>
              </a:rPr>
              <a:pPr>
                <a:buClrTx/>
                <a:buFontTx/>
                <a:buNone/>
              </a:pPr>
              <a:t>13</a:t>
            </a:fld>
            <a:endParaRPr lang="it-IT" altLang="it-IT" sz="1200" b="0" i="0">
              <a:solidFill>
                <a:srgbClr val="000000"/>
              </a:solidFill>
              <a:latin typeface="Arial" panose="020B0604020202020204" pitchFamily="34" charset="0"/>
            </a:endParaRPr>
          </a:p>
        </p:txBody>
      </p:sp>
      <p:sp>
        <p:nvSpPr>
          <p:cNvPr id="30723" name="Text Box 1"/>
          <p:cNvSpPr txBox="1">
            <a:spLocks noChangeArrowheads="1"/>
          </p:cNvSpPr>
          <p:nvPr/>
        </p:nvSpPr>
        <p:spPr bwMode="auto">
          <a:xfrm>
            <a:off x="3884613" y="8685213"/>
            <a:ext cx="29638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5pPr>
            <a:lvl6pPr marL="25130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6pPr>
            <a:lvl7pPr marL="29702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7pPr>
            <a:lvl8pPr marL="34274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8pPr>
            <a:lvl9pPr marL="38846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9pPr>
          </a:lstStyle>
          <a:p>
            <a:pPr algn="r" eaLnBrk="1" hangingPunct="1">
              <a:buClrTx/>
              <a:buFontTx/>
              <a:buNone/>
            </a:pPr>
            <a:fld id="{2604E6A8-7B2B-4BD9-8C58-256D5416B673}" type="slidenum">
              <a:rPr lang="it-IT" altLang="it-IT" sz="1200" b="0" i="0">
                <a:solidFill>
                  <a:srgbClr val="000000"/>
                </a:solidFill>
                <a:latin typeface="Arial" panose="020B0604020202020204" pitchFamily="34" charset="0"/>
                <a:cs typeface="Arial" panose="020B0604020202020204" pitchFamily="34" charset="0"/>
              </a:rPr>
              <a:pPr algn="r" eaLnBrk="1" hangingPunct="1">
                <a:buClrTx/>
                <a:buFontTx/>
                <a:buNone/>
              </a:pPr>
              <a:t>13</a:t>
            </a:fld>
            <a:endParaRPr lang="it-IT" altLang="it-IT" sz="1200" b="0" i="0">
              <a:solidFill>
                <a:srgbClr val="000000"/>
              </a:solidFill>
              <a:latin typeface="Arial" panose="020B0604020202020204" pitchFamily="34" charset="0"/>
              <a:cs typeface="Arial" panose="020B0604020202020204" pitchFamily="34" charset="0"/>
            </a:endParaRPr>
          </a:p>
        </p:txBody>
      </p:sp>
      <p:sp>
        <p:nvSpPr>
          <p:cNvPr id="3072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3072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altLang="en-US" noProof="0" dirty="0"/>
              <a:t>QUADIS (2)</a:t>
            </a:r>
          </a:p>
          <a:p>
            <a:pPr marL="0" indent="0">
              <a:buFont typeface="Times New Roman" panose="02020603050405020304" pitchFamily="18" charset="0"/>
              <a:buNone/>
            </a:pPr>
            <a:r>
              <a:rPr lang="en-GB" altLang="en-US" noProof="0" dirty="0">
                <a:solidFill>
                  <a:schemeClr val="tx1"/>
                </a:solidFill>
              </a:rPr>
              <a:t>It was developed in the early 2000s by a group of teachers, administrators and researchers to provide a significant contribution to the debate centred on the opportunity to assess the quality of integration in the Italian school forty years after the admission of students with disabilities in the school of all learners.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5pPr>
            <a:lvl6pPr marL="25130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6pPr>
            <a:lvl7pPr marL="29702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7pPr>
            <a:lvl8pPr marL="34274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8pPr>
            <a:lvl9pPr marL="38846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9pPr>
          </a:lstStyle>
          <a:p>
            <a:pPr>
              <a:buClrTx/>
              <a:buFontTx/>
              <a:buNone/>
            </a:pPr>
            <a:fld id="{1C5BD6F5-653A-491D-B2D3-AF71C72576A9}" type="slidenum">
              <a:rPr lang="it-IT" altLang="it-IT" sz="1200" b="0" i="0">
                <a:solidFill>
                  <a:srgbClr val="000000"/>
                </a:solidFill>
                <a:latin typeface="Arial" panose="020B0604020202020204" pitchFamily="34" charset="0"/>
              </a:rPr>
              <a:pPr>
                <a:buClrTx/>
                <a:buFontTx/>
                <a:buNone/>
              </a:pPr>
              <a:t>14</a:t>
            </a:fld>
            <a:endParaRPr lang="it-IT" altLang="it-IT" sz="1200" b="0" i="0">
              <a:solidFill>
                <a:srgbClr val="000000"/>
              </a:solidFill>
              <a:latin typeface="Arial" panose="020B0604020202020204" pitchFamily="34" charset="0"/>
            </a:endParaRPr>
          </a:p>
        </p:txBody>
      </p:sp>
      <p:sp>
        <p:nvSpPr>
          <p:cNvPr id="32771" name="Text Box 1"/>
          <p:cNvSpPr txBox="1">
            <a:spLocks noChangeArrowheads="1"/>
          </p:cNvSpPr>
          <p:nvPr/>
        </p:nvSpPr>
        <p:spPr bwMode="auto">
          <a:xfrm>
            <a:off x="3884613" y="8685213"/>
            <a:ext cx="29638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5pPr>
            <a:lvl6pPr marL="25130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6pPr>
            <a:lvl7pPr marL="29702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7pPr>
            <a:lvl8pPr marL="34274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8pPr>
            <a:lvl9pPr marL="38846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9pPr>
          </a:lstStyle>
          <a:p>
            <a:pPr algn="r" eaLnBrk="1" hangingPunct="1">
              <a:buClrTx/>
              <a:buFontTx/>
              <a:buNone/>
            </a:pPr>
            <a:fld id="{664170FA-7154-4FBC-AA87-F160E3683930}" type="slidenum">
              <a:rPr lang="it-IT" altLang="it-IT" sz="1200" b="0" i="0">
                <a:solidFill>
                  <a:srgbClr val="000000"/>
                </a:solidFill>
                <a:latin typeface="Arial" panose="020B0604020202020204" pitchFamily="34" charset="0"/>
                <a:cs typeface="Arial" panose="020B0604020202020204" pitchFamily="34" charset="0"/>
              </a:rPr>
              <a:pPr algn="r" eaLnBrk="1" hangingPunct="1">
                <a:buClrTx/>
                <a:buFontTx/>
                <a:buNone/>
              </a:pPr>
              <a:t>14</a:t>
            </a:fld>
            <a:endParaRPr lang="it-IT" altLang="it-IT" sz="1200" b="0" i="0">
              <a:solidFill>
                <a:srgbClr val="000000"/>
              </a:solidFill>
              <a:latin typeface="Arial" panose="020B0604020202020204" pitchFamily="34" charset="0"/>
              <a:cs typeface="Arial" panose="020B0604020202020204" pitchFamily="34" charset="0"/>
            </a:endParaRPr>
          </a:p>
        </p:txBody>
      </p:sp>
      <p:sp>
        <p:nvSpPr>
          <p:cNvPr id="3277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3277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altLang="en-US" sz="1400" noProof="0" dirty="0">
                <a:latin typeface="Cambria" panose="02040503050406030204" pitchFamily="18" charset="0"/>
              </a:rPr>
              <a:t>QUADIS </a:t>
            </a:r>
            <a:r>
              <a:rPr lang="en-GB" altLang="en-US" sz="1400" b="1" noProof="0" dirty="0">
                <a:latin typeface="Cambria" panose="02040503050406030204" pitchFamily="18" charset="0"/>
              </a:rPr>
              <a:t>Observation and self-analysis kit (1)</a:t>
            </a:r>
            <a:r>
              <a:rPr lang="en-GB" altLang="en-US" sz="1400" noProof="0" dirty="0">
                <a:latin typeface="Cambria" panose="02040503050406030204" pitchFamily="18" charset="0"/>
              </a:rPr>
              <a:t> </a:t>
            </a:r>
          </a:p>
          <a:p>
            <a:r>
              <a:rPr lang="en-GB" altLang="en-US" noProof="0" dirty="0">
                <a:solidFill>
                  <a:schemeClr val="tx1"/>
                </a:solidFill>
              </a:rPr>
              <a:t>The kit provides a set of quantitative and qualitative tools devoted to </a:t>
            </a:r>
            <a:r>
              <a:rPr lang="en-GB" altLang="en-US" b="1" noProof="0" dirty="0">
                <a:solidFill>
                  <a:schemeClr val="tx1"/>
                </a:solidFill>
              </a:rPr>
              <a:t>the quality of integration of pupils and students with disabilities</a:t>
            </a:r>
            <a:r>
              <a:rPr lang="en-GB" altLang="en-US" noProof="0" dirty="0">
                <a:solidFill>
                  <a:schemeClr val="tx1"/>
                </a:solidFill>
              </a:rPr>
              <a:t>, which is deemed to be strategic in order </a:t>
            </a:r>
            <a:r>
              <a:rPr lang="en-GB" altLang="en-US" b="1" noProof="0" dirty="0">
                <a:solidFill>
                  <a:schemeClr val="tx1"/>
                </a:solidFill>
              </a:rPr>
              <a:t>to evaluate the overall educational system of the school. </a:t>
            </a:r>
          </a:p>
          <a:p>
            <a:r>
              <a:rPr lang="en-GB" altLang="en-US" noProof="0" dirty="0">
                <a:solidFill>
                  <a:schemeClr val="tx1"/>
                </a:solidFill>
              </a:rPr>
              <a:t>Quadis was adopted as </a:t>
            </a:r>
            <a:r>
              <a:rPr lang="en-GB" altLang="en-US" b="1" noProof="0" dirty="0">
                <a:solidFill>
                  <a:schemeClr val="tx1"/>
                </a:solidFill>
              </a:rPr>
              <a:t>a self-analysis tool </a:t>
            </a:r>
            <a:r>
              <a:rPr lang="en-GB" altLang="en-US" noProof="0" dirty="0">
                <a:solidFill>
                  <a:schemeClr val="tx1"/>
                </a:solidFill>
              </a:rPr>
              <a:t>with the aim of evaluating the </a:t>
            </a:r>
            <a:r>
              <a:rPr lang="en-GB" altLang="en-US" b="1" noProof="0" dirty="0">
                <a:solidFill>
                  <a:schemeClr val="tx1"/>
                </a:solidFill>
              </a:rPr>
              <a:t>quality of school inclusion </a:t>
            </a:r>
            <a:r>
              <a:rPr lang="en-GB" altLang="en-US" noProof="0" dirty="0">
                <a:solidFill>
                  <a:schemeClr val="tx1"/>
                </a:solidFill>
              </a:rPr>
              <a:t>in our school - Istituto Emilio Sereni - having </a:t>
            </a:r>
            <a:r>
              <a:rPr lang="en-GB" altLang="en-US" b="1" noProof="0" dirty="0">
                <a:solidFill>
                  <a:schemeClr val="tx1"/>
                </a:solidFill>
              </a:rPr>
              <a:t>a deep interest and a strong vocation in the integration and inclusion of all learners</a:t>
            </a:r>
            <a:r>
              <a:rPr lang="en-GB" altLang="en-US" noProof="0" dirty="0">
                <a:solidFill>
                  <a:schemeClr val="tx1"/>
                </a:solidFill>
              </a:rP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5pPr>
            <a:lvl6pPr marL="25130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6pPr>
            <a:lvl7pPr marL="29702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7pPr>
            <a:lvl8pPr marL="34274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8pPr>
            <a:lvl9pPr marL="38846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9pPr>
          </a:lstStyle>
          <a:p>
            <a:pPr>
              <a:buClrTx/>
              <a:buFontTx/>
              <a:buNone/>
            </a:pPr>
            <a:fld id="{2296DE9E-6554-4155-97B4-7AAF78AB3F76}" type="slidenum">
              <a:rPr lang="it-IT" altLang="it-IT" sz="1200" b="0" i="0">
                <a:solidFill>
                  <a:srgbClr val="000000"/>
                </a:solidFill>
                <a:latin typeface="Arial" panose="020B0604020202020204" pitchFamily="34" charset="0"/>
              </a:rPr>
              <a:pPr>
                <a:buClrTx/>
                <a:buFontTx/>
                <a:buNone/>
              </a:pPr>
              <a:t>15</a:t>
            </a:fld>
            <a:endParaRPr lang="it-IT" altLang="it-IT" sz="1200" b="0" i="0">
              <a:solidFill>
                <a:srgbClr val="000000"/>
              </a:solidFill>
              <a:latin typeface="Arial" panose="020B0604020202020204" pitchFamily="34" charset="0"/>
            </a:endParaRPr>
          </a:p>
        </p:txBody>
      </p:sp>
      <p:sp>
        <p:nvSpPr>
          <p:cNvPr id="34819" name="Text Box 1"/>
          <p:cNvSpPr txBox="1">
            <a:spLocks noChangeArrowheads="1"/>
          </p:cNvSpPr>
          <p:nvPr/>
        </p:nvSpPr>
        <p:spPr bwMode="auto">
          <a:xfrm>
            <a:off x="3884613" y="8685213"/>
            <a:ext cx="29638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5pPr>
            <a:lvl6pPr marL="25130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6pPr>
            <a:lvl7pPr marL="29702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7pPr>
            <a:lvl8pPr marL="34274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8pPr>
            <a:lvl9pPr marL="38846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9pPr>
          </a:lstStyle>
          <a:p>
            <a:pPr algn="r" eaLnBrk="1" hangingPunct="1">
              <a:buClrTx/>
              <a:buFontTx/>
              <a:buNone/>
            </a:pPr>
            <a:fld id="{FE1C6767-F38E-487E-9906-216558772822}" type="slidenum">
              <a:rPr lang="it-IT" altLang="it-IT" sz="1200" b="0" i="0">
                <a:solidFill>
                  <a:srgbClr val="000000"/>
                </a:solidFill>
                <a:latin typeface="Arial" panose="020B0604020202020204" pitchFamily="34" charset="0"/>
                <a:cs typeface="Arial" panose="020B0604020202020204" pitchFamily="34" charset="0"/>
              </a:rPr>
              <a:pPr algn="r" eaLnBrk="1" hangingPunct="1">
                <a:buClrTx/>
                <a:buFontTx/>
                <a:buNone/>
              </a:pPr>
              <a:t>15</a:t>
            </a:fld>
            <a:endParaRPr lang="it-IT" altLang="it-IT" sz="1200" b="0" i="0">
              <a:solidFill>
                <a:srgbClr val="000000"/>
              </a:solidFill>
              <a:latin typeface="Arial" panose="020B0604020202020204" pitchFamily="34" charset="0"/>
              <a:cs typeface="Arial" panose="020B0604020202020204" pitchFamily="34" charset="0"/>
            </a:endParaRPr>
          </a:p>
        </p:txBody>
      </p:sp>
      <p:sp>
        <p:nvSpPr>
          <p:cNvPr id="3482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3482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altLang="en-US" sz="1400" noProof="0" dirty="0">
                <a:latin typeface="Cambria" panose="02040503050406030204" pitchFamily="18" charset="0"/>
              </a:rPr>
              <a:t>QUADIS </a:t>
            </a:r>
            <a:r>
              <a:rPr lang="en-GB" altLang="en-US" sz="1400" b="1" noProof="0" dirty="0">
                <a:latin typeface="Cambria" panose="02040503050406030204" pitchFamily="18" charset="0"/>
              </a:rPr>
              <a:t>Observation and self-analysis kit</a:t>
            </a:r>
            <a:r>
              <a:rPr lang="en-GB" altLang="en-US" sz="1400" noProof="0" dirty="0">
                <a:latin typeface="Cambria" panose="02040503050406030204" pitchFamily="18" charset="0"/>
              </a:rPr>
              <a:t> (2)</a:t>
            </a:r>
            <a:endParaRPr lang="en-GB" altLang="en-US" sz="1400" noProof="0" dirty="0"/>
          </a:p>
          <a:p>
            <a:r>
              <a:rPr lang="en-GB" altLang="en-US" noProof="0" dirty="0">
                <a:solidFill>
                  <a:schemeClr val="tx1"/>
                </a:solidFill>
              </a:rPr>
              <a:t>The subject of the research- survey is the quality of inclusion of students with disabilities and inclusion of all learners in our school (education system). </a:t>
            </a:r>
          </a:p>
          <a:p>
            <a:r>
              <a:rPr lang="en-GB" altLang="en-US" noProof="0" dirty="0">
                <a:solidFill>
                  <a:schemeClr val="tx1"/>
                </a:solidFill>
              </a:rPr>
              <a:t>The research is structured in three different areas to be assessed. </a:t>
            </a:r>
          </a:p>
          <a:p>
            <a:r>
              <a:rPr lang="en-GB" altLang="en-US" noProof="0" dirty="0">
                <a:solidFill>
                  <a:schemeClr val="tx1"/>
                </a:solidFill>
              </a:rPr>
              <a:t>We believe that their assessment is able to provide </a:t>
            </a:r>
            <a:r>
              <a:rPr lang="en-GB" altLang="en-US" b="1" noProof="0" dirty="0">
                <a:solidFill>
                  <a:schemeClr val="tx1"/>
                </a:solidFill>
              </a:rPr>
              <a:t>a comprehensive overview of the educational system </a:t>
            </a:r>
            <a:r>
              <a:rPr lang="en-GB" altLang="en-US" noProof="0" dirty="0">
                <a:solidFill>
                  <a:schemeClr val="tx1"/>
                </a:solidFill>
              </a:rPr>
              <a:t>that we have explored. </a:t>
            </a:r>
          </a:p>
          <a:p>
            <a:r>
              <a:rPr lang="en-GB" altLang="en-US" noProof="0" dirty="0">
                <a:solidFill>
                  <a:schemeClr val="tx1"/>
                </a:solidFill>
              </a:rPr>
              <a:t>These three research areas have been queried by formulating specific </a:t>
            </a:r>
            <a:r>
              <a:rPr lang="en-GB" altLang="en-US" b="1" noProof="0" dirty="0">
                <a:solidFill>
                  <a:schemeClr val="tx1"/>
                </a:solidFill>
              </a:rPr>
              <a:t>key evaluation questions</a:t>
            </a:r>
            <a:r>
              <a:rPr lang="en-GB" altLang="en-US" noProof="0" dirty="0">
                <a:solidFill>
                  <a:schemeClr val="tx1"/>
                </a:solidFill>
              </a:rPr>
              <a:t>.</a:t>
            </a:r>
            <a:endParaRPr lang="en-GB" altLang="en-US" noProof="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5pPr>
            <a:lvl6pPr marL="25130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6pPr>
            <a:lvl7pPr marL="29702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7pPr>
            <a:lvl8pPr marL="34274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8pPr>
            <a:lvl9pPr marL="38846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9pPr>
          </a:lstStyle>
          <a:p>
            <a:pPr>
              <a:buClrTx/>
              <a:buFontTx/>
              <a:buNone/>
            </a:pPr>
            <a:fld id="{A7CB22EA-D986-4821-BCB4-BEBD7D1C9F2A}" type="slidenum">
              <a:rPr lang="it-IT" altLang="it-IT" sz="1200" b="0" i="0">
                <a:solidFill>
                  <a:srgbClr val="000000"/>
                </a:solidFill>
                <a:latin typeface="Arial" panose="020B0604020202020204" pitchFamily="34" charset="0"/>
              </a:rPr>
              <a:pPr>
                <a:buClrTx/>
                <a:buFontTx/>
                <a:buNone/>
              </a:pPr>
              <a:t>16</a:t>
            </a:fld>
            <a:endParaRPr lang="it-IT" altLang="it-IT" sz="1200" b="0" i="0">
              <a:solidFill>
                <a:srgbClr val="000000"/>
              </a:solidFill>
              <a:latin typeface="Arial" panose="020B0604020202020204" pitchFamily="34" charset="0"/>
            </a:endParaRPr>
          </a:p>
        </p:txBody>
      </p:sp>
      <p:sp>
        <p:nvSpPr>
          <p:cNvPr id="36867" name="Text Box 1"/>
          <p:cNvSpPr txBox="1">
            <a:spLocks noChangeArrowheads="1"/>
          </p:cNvSpPr>
          <p:nvPr/>
        </p:nvSpPr>
        <p:spPr bwMode="auto">
          <a:xfrm>
            <a:off x="3884613" y="8685213"/>
            <a:ext cx="29638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5pPr>
            <a:lvl6pPr marL="25130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6pPr>
            <a:lvl7pPr marL="29702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7pPr>
            <a:lvl8pPr marL="34274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8pPr>
            <a:lvl9pPr marL="38846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9pPr>
          </a:lstStyle>
          <a:p>
            <a:pPr algn="r" eaLnBrk="1" hangingPunct="1">
              <a:buClrTx/>
              <a:buFontTx/>
              <a:buNone/>
            </a:pPr>
            <a:fld id="{FBF7D409-BB52-4FC0-8BBA-50F06416A4FC}" type="slidenum">
              <a:rPr lang="it-IT" altLang="it-IT" sz="1200" b="0" i="0">
                <a:solidFill>
                  <a:srgbClr val="000000"/>
                </a:solidFill>
                <a:latin typeface="Arial" panose="020B0604020202020204" pitchFamily="34" charset="0"/>
                <a:cs typeface="Arial" panose="020B0604020202020204" pitchFamily="34" charset="0"/>
              </a:rPr>
              <a:pPr algn="r" eaLnBrk="1" hangingPunct="1">
                <a:buClrTx/>
                <a:buFontTx/>
                <a:buNone/>
              </a:pPr>
              <a:t>16</a:t>
            </a:fld>
            <a:endParaRPr lang="it-IT" altLang="it-IT" sz="1200" b="0" i="0">
              <a:solidFill>
                <a:srgbClr val="000000"/>
              </a:solidFill>
              <a:latin typeface="Arial" panose="020B0604020202020204" pitchFamily="34" charset="0"/>
              <a:cs typeface="Arial" panose="020B0604020202020204" pitchFamily="34" charset="0"/>
            </a:endParaRPr>
          </a:p>
        </p:txBody>
      </p:sp>
      <p:sp>
        <p:nvSpPr>
          <p:cNvPr id="3686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3686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00000"/>
              </a:lnSpc>
            </a:pPr>
            <a:r>
              <a:rPr lang="en-GB" altLang="en-US" sz="1600" noProof="0" dirty="0">
                <a:latin typeface="Cambria" panose="02040503050406030204" pitchFamily="18" charset="0"/>
              </a:rPr>
              <a:t>QUADIS </a:t>
            </a:r>
            <a:r>
              <a:rPr lang="en-GB" altLang="en-US" sz="1600" b="1" noProof="0" dirty="0">
                <a:latin typeface="Cambria" panose="02040503050406030204" pitchFamily="18" charset="0"/>
              </a:rPr>
              <a:t>Observation and self-analysis kit</a:t>
            </a:r>
            <a:r>
              <a:rPr lang="en-GB" altLang="en-US" sz="1600" noProof="0" dirty="0">
                <a:latin typeface="Cambria" panose="02040503050406030204" pitchFamily="18" charset="0"/>
              </a:rPr>
              <a:t> (3)</a:t>
            </a:r>
            <a:endParaRPr lang="en-GB" altLang="en-US" sz="1600" noProof="0" dirty="0"/>
          </a:p>
          <a:p>
            <a:pPr marL="0" indent="0">
              <a:buFont typeface="Times New Roman" panose="02020603050405020304" pitchFamily="18" charset="0"/>
              <a:buNone/>
              <a:defRPr/>
            </a:pPr>
            <a:r>
              <a:rPr lang="en-GB" noProof="0" dirty="0">
                <a:solidFill>
                  <a:schemeClr val="tx1"/>
                </a:solidFill>
              </a:rPr>
              <a:t>The research survey is structured as follows:</a:t>
            </a:r>
          </a:p>
          <a:p>
            <a:pPr>
              <a:defRPr/>
            </a:pPr>
            <a:r>
              <a:rPr lang="en-GB" noProof="0" dirty="0">
                <a:solidFill>
                  <a:schemeClr val="tx1"/>
                </a:solidFill>
              </a:rPr>
              <a:t>Teaching and Educational Area – how the school develops the potential and monitors the learning process of all students.</a:t>
            </a:r>
          </a:p>
          <a:p>
            <a:pPr>
              <a:defRPr/>
            </a:pPr>
            <a:r>
              <a:rPr lang="en-GB" noProof="0" dirty="0">
                <a:solidFill>
                  <a:schemeClr val="tx1"/>
                </a:solidFill>
              </a:rPr>
              <a:t>Organizational Area – how the school is organized to direct, manage and support the process of integration and inclusion.</a:t>
            </a:r>
          </a:p>
          <a:p>
            <a:pPr>
              <a:defRPr/>
            </a:pPr>
            <a:r>
              <a:rPr lang="en-GB" noProof="0" dirty="0">
                <a:solidFill>
                  <a:schemeClr val="tx1"/>
                </a:solidFill>
              </a:rPr>
              <a:t>Cultural and Professional Area – how to practice school integration and an inclusive culture both internally and in the territory.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5pPr>
            <a:lvl6pPr marL="25130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6pPr>
            <a:lvl7pPr marL="29702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7pPr>
            <a:lvl8pPr marL="34274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8pPr>
            <a:lvl9pPr marL="38846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9pPr>
          </a:lstStyle>
          <a:p>
            <a:pPr>
              <a:buClrTx/>
              <a:buFontTx/>
              <a:buNone/>
            </a:pPr>
            <a:fld id="{EEE3F2C8-847A-44BA-88EB-BBC5403810D9}" type="slidenum">
              <a:rPr lang="it-IT" altLang="it-IT" sz="1200" b="0" i="0">
                <a:solidFill>
                  <a:srgbClr val="000000"/>
                </a:solidFill>
                <a:latin typeface="Arial" panose="020B0604020202020204" pitchFamily="34" charset="0"/>
              </a:rPr>
              <a:pPr>
                <a:buClrTx/>
                <a:buFontTx/>
                <a:buNone/>
              </a:pPr>
              <a:t>17</a:t>
            </a:fld>
            <a:endParaRPr lang="it-IT" altLang="it-IT" sz="1200" b="0" i="0">
              <a:solidFill>
                <a:srgbClr val="000000"/>
              </a:solidFill>
              <a:latin typeface="Arial" panose="020B0604020202020204" pitchFamily="34" charset="0"/>
            </a:endParaRPr>
          </a:p>
        </p:txBody>
      </p:sp>
      <p:sp>
        <p:nvSpPr>
          <p:cNvPr id="38915" name="Text Box 1"/>
          <p:cNvSpPr txBox="1">
            <a:spLocks noChangeArrowheads="1"/>
          </p:cNvSpPr>
          <p:nvPr/>
        </p:nvSpPr>
        <p:spPr bwMode="auto">
          <a:xfrm>
            <a:off x="3884613" y="8685213"/>
            <a:ext cx="29638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5pPr>
            <a:lvl6pPr marL="25130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6pPr>
            <a:lvl7pPr marL="29702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7pPr>
            <a:lvl8pPr marL="34274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8pPr>
            <a:lvl9pPr marL="38846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9pPr>
          </a:lstStyle>
          <a:p>
            <a:pPr algn="r" eaLnBrk="1" hangingPunct="1">
              <a:buClrTx/>
              <a:buFontTx/>
              <a:buNone/>
            </a:pPr>
            <a:fld id="{B8D0B2BC-A568-4F18-9B6C-5775C2DD59CF}" type="slidenum">
              <a:rPr lang="it-IT" altLang="it-IT" sz="1200" b="0" i="0">
                <a:solidFill>
                  <a:srgbClr val="000000"/>
                </a:solidFill>
                <a:latin typeface="Arial" panose="020B0604020202020204" pitchFamily="34" charset="0"/>
                <a:cs typeface="Arial" panose="020B0604020202020204" pitchFamily="34" charset="0"/>
              </a:rPr>
              <a:pPr algn="r" eaLnBrk="1" hangingPunct="1">
                <a:buClrTx/>
                <a:buFontTx/>
                <a:buNone/>
              </a:pPr>
              <a:t>17</a:t>
            </a:fld>
            <a:endParaRPr lang="it-IT" altLang="it-IT" sz="1200" b="0" i="0">
              <a:solidFill>
                <a:srgbClr val="000000"/>
              </a:solidFill>
              <a:latin typeface="Arial" panose="020B0604020202020204" pitchFamily="34" charset="0"/>
              <a:cs typeface="Arial" panose="020B0604020202020204" pitchFamily="34" charset="0"/>
            </a:endParaRPr>
          </a:p>
        </p:txBody>
      </p:sp>
      <p:sp>
        <p:nvSpPr>
          <p:cNvPr id="3891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3891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altLang="en-US" sz="1400" noProof="0" dirty="0">
                <a:latin typeface="Cambria" panose="02040503050406030204" pitchFamily="18" charset="0"/>
              </a:rPr>
              <a:t>QUADIS </a:t>
            </a:r>
            <a:r>
              <a:rPr lang="en-GB" altLang="en-US" sz="1400" b="1" noProof="0" dirty="0">
                <a:latin typeface="Cambria" panose="02040503050406030204" pitchFamily="18" charset="0"/>
              </a:rPr>
              <a:t>Observation and self-analysis kit</a:t>
            </a:r>
            <a:r>
              <a:rPr lang="en-GB" altLang="en-US" sz="1400" noProof="0" dirty="0">
                <a:latin typeface="Cambria" panose="02040503050406030204" pitchFamily="18" charset="0"/>
              </a:rPr>
              <a:t> (4)</a:t>
            </a:r>
            <a:endParaRPr lang="en-GB" altLang="en-US" sz="1400" noProof="0" dirty="0"/>
          </a:p>
          <a:p>
            <a:pPr marL="0" indent="0">
              <a:buFont typeface="Times New Roman" panose="02020603050405020304" pitchFamily="18" charset="0"/>
              <a:buNone/>
              <a:defRPr/>
            </a:pPr>
            <a:r>
              <a:rPr lang="en-GB" noProof="0" dirty="0"/>
              <a:t>The criteria identified through the assessment conducted are the same criteria adopted by the European Commission:</a:t>
            </a:r>
          </a:p>
          <a:p>
            <a:pPr>
              <a:defRPr/>
            </a:pPr>
            <a:r>
              <a:rPr lang="en-GB" noProof="0" dirty="0"/>
              <a:t>Efficacy</a:t>
            </a:r>
          </a:p>
          <a:p>
            <a:pPr>
              <a:defRPr/>
            </a:pPr>
            <a:r>
              <a:rPr lang="en-GB" noProof="0" dirty="0"/>
              <a:t>Relevance</a:t>
            </a:r>
          </a:p>
          <a:p>
            <a:pPr>
              <a:defRPr/>
            </a:pPr>
            <a:r>
              <a:rPr lang="en-GB" noProof="0" dirty="0"/>
              <a:t>Efficiency</a:t>
            </a:r>
          </a:p>
          <a:p>
            <a:pPr>
              <a:defRPr/>
            </a:pPr>
            <a:r>
              <a:rPr lang="en-GB" noProof="0" dirty="0"/>
              <a:t>Functionality</a:t>
            </a:r>
          </a:p>
          <a:p>
            <a:pPr>
              <a:defRPr/>
            </a:pPr>
            <a:r>
              <a:rPr lang="en-GB" noProof="0" dirty="0"/>
              <a:t>Significance</a:t>
            </a:r>
          </a:p>
          <a:p>
            <a:pPr>
              <a:defRPr/>
            </a:pPr>
            <a:r>
              <a:rPr lang="en-GB" noProof="0" dirty="0"/>
              <a:t>Fairness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5pPr>
            <a:lvl6pPr marL="25130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6pPr>
            <a:lvl7pPr marL="29702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7pPr>
            <a:lvl8pPr marL="34274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8pPr>
            <a:lvl9pPr marL="38846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9pPr>
          </a:lstStyle>
          <a:p>
            <a:pPr>
              <a:buClrTx/>
              <a:buFontTx/>
              <a:buNone/>
            </a:pPr>
            <a:fld id="{79F8D6F2-44B7-44AC-B6A9-AFAE4DBEA022}" type="slidenum">
              <a:rPr lang="it-IT" altLang="it-IT" sz="1200" b="0" i="0">
                <a:solidFill>
                  <a:srgbClr val="000000"/>
                </a:solidFill>
                <a:latin typeface="Arial" panose="020B0604020202020204" pitchFamily="34" charset="0"/>
              </a:rPr>
              <a:pPr>
                <a:buClrTx/>
                <a:buFontTx/>
                <a:buNone/>
              </a:pPr>
              <a:t>18</a:t>
            </a:fld>
            <a:endParaRPr lang="it-IT" altLang="it-IT" sz="1200" b="0" i="0">
              <a:solidFill>
                <a:srgbClr val="000000"/>
              </a:solidFill>
              <a:latin typeface="Arial" panose="020B0604020202020204" pitchFamily="34" charset="0"/>
            </a:endParaRPr>
          </a:p>
        </p:txBody>
      </p:sp>
      <p:sp>
        <p:nvSpPr>
          <p:cNvPr id="40963" name="Text Box 1"/>
          <p:cNvSpPr txBox="1">
            <a:spLocks noChangeArrowheads="1"/>
          </p:cNvSpPr>
          <p:nvPr/>
        </p:nvSpPr>
        <p:spPr bwMode="auto">
          <a:xfrm>
            <a:off x="3884613" y="8685213"/>
            <a:ext cx="29638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5pPr>
            <a:lvl6pPr marL="25130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6pPr>
            <a:lvl7pPr marL="29702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7pPr>
            <a:lvl8pPr marL="34274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8pPr>
            <a:lvl9pPr marL="38846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9pPr>
          </a:lstStyle>
          <a:p>
            <a:pPr algn="r" eaLnBrk="1" hangingPunct="1">
              <a:buClrTx/>
              <a:buFontTx/>
              <a:buNone/>
            </a:pPr>
            <a:fld id="{551997F5-C2FB-43B4-A928-A90F0C36132C}" type="slidenum">
              <a:rPr lang="it-IT" altLang="it-IT" sz="1200" b="0" i="0">
                <a:solidFill>
                  <a:srgbClr val="000000"/>
                </a:solidFill>
                <a:latin typeface="Arial" panose="020B0604020202020204" pitchFamily="34" charset="0"/>
                <a:cs typeface="Arial" panose="020B0604020202020204" pitchFamily="34" charset="0"/>
              </a:rPr>
              <a:pPr algn="r" eaLnBrk="1" hangingPunct="1">
                <a:buClrTx/>
                <a:buFontTx/>
                <a:buNone/>
              </a:pPr>
              <a:t>18</a:t>
            </a:fld>
            <a:endParaRPr lang="it-IT" altLang="it-IT" sz="1200" b="0" i="0">
              <a:solidFill>
                <a:srgbClr val="000000"/>
              </a:solidFill>
              <a:latin typeface="Arial" panose="020B0604020202020204" pitchFamily="34" charset="0"/>
              <a:cs typeface="Arial" panose="020B0604020202020204" pitchFamily="34" charset="0"/>
            </a:endParaRPr>
          </a:p>
        </p:txBody>
      </p:sp>
      <p:sp>
        <p:nvSpPr>
          <p:cNvPr id="4096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096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altLang="en-US" sz="2800" noProof="0" dirty="0">
                <a:latin typeface="Cambria" panose="02040503050406030204" pitchFamily="18" charset="0"/>
              </a:rPr>
              <a:t>QUADIS </a:t>
            </a:r>
            <a:r>
              <a:rPr lang="en-GB" altLang="en-US" sz="2800" b="1" noProof="0" dirty="0">
                <a:latin typeface="Cambria" panose="02040503050406030204" pitchFamily="18" charset="0"/>
              </a:rPr>
              <a:t>Observation and self-analysis kit</a:t>
            </a:r>
            <a:r>
              <a:rPr lang="en-GB" altLang="en-US" sz="2800" noProof="0" dirty="0">
                <a:latin typeface="Cambria" panose="02040503050406030204" pitchFamily="18" charset="0"/>
              </a:rPr>
              <a:t> (5)</a:t>
            </a:r>
            <a:endParaRPr lang="en-GB" altLang="en-US" sz="2800" noProof="0" dirty="0"/>
          </a:p>
          <a:p>
            <a:pPr marL="0" indent="0">
              <a:buFont typeface="Times New Roman" panose="02020603050405020304" pitchFamily="18" charset="0"/>
              <a:buNone/>
              <a:defRPr/>
            </a:pPr>
            <a:r>
              <a:rPr lang="en-GB" noProof="0" dirty="0">
                <a:solidFill>
                  <a:schemeClr val="tx1"/>
                </a:solidFill>
              </a:rPr>
              <a:t>The survey tools are questionnaires filled out by different typologies of stakeholders:</a:t>
            </a:r>
          </a:p>
          <a:p>
            <a:pPr>
              <a:defRPr/>
            </a:pPr>
            <a:r>
              <a:rPr lang="en-GB" sz="2000" noProof="0" dirty="0">
                <a:solidFill>
                  <a:schemeClr val="tx1"/>
                </a:solidFill>
              </a:rPr>
              <a:t>Teachers and Support teachers (digital)</a:t>
            </a:r>
          </a:p>
          <a:p>
            <a:pPr>
              <a:defRPr/>
            </a:pPr>
            <a:r>
              <a:rPr lang="en-GB" sz="2000" noProof="0" dirty="0">
                <a:solidFill>
                  <a:schemeClr val="tx1"/>
                </a:solidFill>
              </a:rPr>
              <a:t>Assistant educators to the person and communication (digital mode) </a:t>
            </a:r>
          </a:p>
          <a:p>
            <a:pPr>
              <a:defRPr/>
            </a:pPr>
            <a:r>
              <a:rPr lang="en-GB" sz="2000" noProof="0" dirty="0">
                <a:solidFill>
                  <a:schemeClr val="tx1"/>
                </a:solidFill>
              </a:rPr>
              <a:t>Secretarial staff (printed questionnaire) </a:t>
            </a:r>
          </a:p>
          <a:p>
            <a:pPr>
              <a:defRPr/>
            </a:pPr>
            <a:r>
              <a:rPr lang="en-GB" sz="2000" noProof="0" dirty="0">
                <a:solidFill>
                  <a:schemeClr val="tx1"/>
                </a:solidFill>
              </a:rPr>
              <a:t>School employees (printed questionnaire) </a:t>
            </a:r>
          </a:p>
          <a:p>
            <a:pPr>
              <a:defRPr/>
            </a:pPr>
            <a:r>
              <a:rPr lang="en-GB" sz="2000" noProof="0" dirty="0">
                <a:solidFill>
                  <a:schemeClr val="tx1"/>
                </a:solidFill>
              </a:rPr>
              <a:t>Parents of students with disabilities (printed questionnaire) </a:t>
            </a:r>
            <a:endParaRPr lang="en-GB" noProof="0" dirty="0">
              <a:solidFill>
                <a:schemeClr val="tx1"/>
              </a:solidFill>
            </a:endParaRPr>
          </a:p>
          <a:p>
            <a:pPr marL="0" indent="0">
              <a:spcBef>
                <a:spcPts val="1800"/>
              </a:spcBef>
              <a:buFont typeface="Times New Roman" panose="02020603050405020304" pitchFamily="18" charset="0"/>
              <a:buNone/>
              <a:defRPr/>
            </a:pPr>
            <a:r>
              <a:rPr lang="en-GB" noProof="0" dirty="0">
                <a:solidFill>
                  <a:schemeClr val="tx1"/>
                </a:solidFill>
              </a:rPr>
              <a:t>Structured interviews were administered in paper format to guarantee anonymity:</a:t>
            </a:r>
          </a:p>
          <a:p>
            <a:pPr lvl="1">
              <a:defRPr/>
            </a:pPr>
            <a:r>
              <a:rPr lang="en-GB" sz="2000" noProof="0" dirty="0">
                <a:solidFill>
                  <a:schemeClr val="tx1"/>
                </a:solidFill>
              </a:rPr>
              <a:t>Headmaster</a:t>
            </a:r>
          </a:p>
          <a:p>
            <a:pPr lvl="1">
              <a:defRPr/>
            </a:pPr>
            <a:r>
              <a:rPr lang="en-GB" sz="2000" noProof="0" dirty="0">
                <a:solidFill>
                  <a:schemeClr val="tx1"/>
                </a:solidFill>
              </a:rPr>
              <a:t>Instrumental Function for inclusion</a:t>
            </a:r>
          </a:p>
          <a:p>
            <a:pPr lvl="1">
              <a:defRPr/>
            </a:pPr>
            <a:r>
              <a:rPr lang="en-GB" sz="2000" noProof="0" dirty="0">
                <a:solidFill>
                  <a:schemeClr val="tx1"/>
                </a:solidFill>
              </a:rPr>
              <a:t>Students with disabilities (printed questionnaire)</a:t>
            </a:r>
            <a:endParaRPr lang="en-GB" noProof="0" dirty="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5pPr>
            <a:lvl6pPr marL="25130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6pPr>
            <a:lvl7pPr marL="29702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7pPr>
            <a:lvl8pPr marL="34274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8pPr>
            <a:lvl9pPr marL="38846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9pPr>
          </a:lstStyle>
          <a:p>
            <a:pPr>
              <a:buClrTx/>
              <a:buFontTx/>
              <a:buNone/>
            </a:pPr>
            <a:fld id="{F3092BDF-897F-4F72-90BE-E1114AF0532E}" type="slidenum">
              <a:rPr lang="it-IT" altLang="it-IT" sz="1200" b="0" i="0">
                <a:solidFill>
                  <a:srgbClr val="000000"/>
                </a:solidFill>
                <a:latin typeface="Arial" panose="020B0604020202020204" pitchFamily="34" charset="0"/>
              </a:rPr>
              <a:pPr>
                <a:buClrTx/>
                <a:buFontTx/>
                <a:buNone/>
              </a:pPr>
              <a:t>19</a:t>
            </a:fld>
            <a:endParaRPr lang="it-IT" altLang="it-IT" sz="1200" b="0" i="0">
              <a:solidFill>
                <a:srgbClr val="000000"/>
              </a:solidFill>
              <a:latin typeface="Arial" panose="020B0604020202020204" pitchFamily="34" charset="0"/>
            </a:endParaRPr>
          </a:p>
        </p:txBody>
      </p:sp>
      <p:sp>
        <p:nvSpPr>
          <p:cNvPr id="43011" name="Text Box 1"/>
          <p:cNvSpPr txBox="1">
            <a:spLocks noChangeArrowheads="1"/>
          </p:cNvSpPr>
          <p:nvPr/>
        </p:nvSpPr>
        <p:spPr bwMode="auto">
          <a:xfrm>
            <a:off x="3884613" y="8685213"/>
            <a:ext cx="29638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5pPr>
            <a:lvl6pPr marL="25130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6pPr>
            <a:lvl7pPr marL="29702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7pPr>
            <a:lvl8pPr marL="34274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8pPr>
            <a:lvl9pPr marL="38846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9pPr>
          </a:lstStyle>
          <a:p>
            <a:pPr algn="r" eaLnBrk="1" hangingPunct="1">
              <a:buClrTx/>
              <a:buFontTx/>
              <a:buNone/>
            </a:pPr>
            <a:fld id="{0AF65EE4-32E1-43B6-883B-A8E2A1C6F130}" type="slidenum">
              <a:rPr lang="it-IT" altLang="it-IT" sz="1200" b="0" i="0">
                <a:solidFill>
                  <a:srgbClr val="000000"/>
                </a:solidFill>
                <a:latin typeface="Arial" panose="020B0604020202020204" pitchFamily="34" charset="0"/>
                <a:cs typeface="Arial" panose="020B0604020202020204" pitchFamily="34" charset="0"/>
              </a:rPr>
              <a:pPr algn="r" eaLnBrk="1" hangingPunct="1">
                <a:buClrTx/>
                <a:buFontTx/>
                <a:buNone/>
              </a:pPr>
              <a:t>19</a:t>
            </a:fld>
            <a:endParaRPr lang="it-IT" altLang="it-IT" sz="1200" b="0" i="0">
              <a:solidFill>
                <a:srgbClr val="000000"/>
              </a:solidFill>
              <a:latin typeface="Arial" panose="020B0604020202020204" pitchFamily="34" charset="0"/>
              <a:cs typeface="Arial" panose="020B0604020202020204" pitchFamily="34" charset="0"/>
            </a:endParaRPr>
          </a:p>
        </p:txBody>
      </p:sp>
      <p:sp>
        <p:nvSpPr>
          <p:cNvPr id="4301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301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r>
              <a:rPr lang="en-GB" altLang="en-US" b="0" noProof="0" dirty="0"/>
              <a:t>Analysis</a:t>
            </a:r>
          </a:p>
          <a:p>
            <a:pPr marL="0" indent="0" algn="l">
              <a:buFont typeface="Times New Roman" panose="02020603050405020304" pitchFamily="18" charset="0"/>
              <a:buNone/>
            </a:pPr>
            <a:r>
              <a:rPr lang="en-GB" altLang="en-US" b="0" noProof="0" dirty="0">
                <a:solidFill>
                  <a:schemeClr val="accent2"/>
                </a:solidFill>
              </a:rPr>
              <a:t>All the tools - questionnaires and interviews - are analysed by a software created by the group of teachers, administrators and researchers of the school. </a:t>
            </a:r>
            <a:endParaRPr lang="en-GB" altLang="en-US" b="0" noProof="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0000"/>
              </a:lnSpc>
            </a:pPr>
            <a:r>
              <a:rPr lang="en-GB" altLang="it-IT" sz="1200" b="0" noProof="0" dirty="0"/>
              <a:t>PTOF:</a:t>
            </a:r>
            <a:r>
              <a:rPr lang="en-GB" altLang="it-IT" sz="1200" b="0" baseline="0" noProof="0" dirty="0"/>
              <a:t> </a:t>
            </a:r>
            <a:r>
              <a:rPr lang="en-GB" altLang="it-IT" sz="1200" b="0" noProof="0" dirty="0"/>
              <a:t>PIANO TRIENNALE DELL’OFFERTA FORMATIVA</a:t>
            </a:r>
          </a:p>
          <a:p>
            <a:pPr marL="0" indent="0" algn="l">
              <a:buNone/>
            </a:pPr>
            <a:r>
              <a:rPr lang="en-GB" altLang="it-IT" b="0" noProof="0" dirty="0">
                <a:solidFill>
                  <a:schemeClr val="tx1"/>
                </a:solidFill>
              </a:rPr>
              <a:t>Taking in account the results of the Institute assessment report (RAV), the PTOF (</a:t>
            </a:r>
            <a:r>
              <a:rPr lang="en-US" altLang="it-IT" b="0" dirty="0">
                <a:solidFill>
                  <a:schemeClr val="tx1"/>
                </a:solidFill>
              </a:rPr>
              <a:t>three-year plan for the educational offer</a:t>
            </a:r>
            <a:r>
              <a:rPr lang="en-GB" altLang="it-IT" b="0" noProof="0" dirty="0">
                <a:solidFill>
                  <a:schemeClr val="tx1"/>
                </a:solidFill>
              </a:rPr>
              <a:t>) contains guidelines that, over the three years, must direct education, organisational and management of the school.</a:t>
            </a:r>
            <a:endParaRPr lang="en-GB" altLang="en-US" b="0" noProof="0" dirty="0"/>
          </a:p>
        </p:txBody>
      </p:sp>
      <p:sp>
        <p:nvSpPr>
          <p:cNvPr id="4" name="Slide Number Placeholder 3"/>
          <p:cNvSpPr>
            <a:spLocks noGrp="1"/>
          </p:cNvSpPr>
          <p:nvPr>
            <p:ph type="sldNum" idx="10"/>
          </p:nvPr>
        </p:nvSpPr>
        <p:spPr/>
        <p:txBody>
          <a:bodyPr/>
          <a:lstStyle/>
          <a:p>
            <a:pPr>
              <a:defRPr/>
            </a:pPr>
            <a:fld id="{9A8CED1B-A419-4DAE-9B9F-D214CBBFBF66}" type="slidenum">
              <a:rPr lang="en-GB" altLang="en-US" noProof="0" smtClean="0"/>
              <a:pPr>
                <a:defRPr/>
              </a:pPr>
              <a:t>2</a:t>
            </a:fld>
            <a:endParaRPr lang="en-GB" altLang="en-US" noProof="0" dirty="0"/>
          </a:p>
        </p:txBody>
      </p:sp>
    </p:spTree>
    <p:extLst>
      <p:ext uri="{BB962C8B-B14F-4D97-AF65-F5344CB8AC3E}">
        <p14:creationId xmlns:p14="http://schemas.microsoft.com/office/powerpoint/2010/main" val="216868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5pPr>
            <a:lvl6pPr marL="25130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6pPr>
            <a:lvl7pPr marL="29702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7pPr>
            <a:lvl8pPr marL="34274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8pPr>
            <a:lvl9pPr marL="38846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9pPr>
          </a:lstStyle>
          <a:p>
            <a:pPr>
              <a:buClrTx/>
              <a:buFontTx/>
              <a:buNone/>
            </a:pPr>
            <a:fld id="{F7CB950D-CEF9-4B4F-939D-8F61420E5475}" type="slidenum">
              <a:rPr lang="it-IT" altLang="it-IT" sz="1200" b="0" i="0">
                <a:solidFill>
                  <a:srgbClr val="000000"/>
                </a:solidFill>
                <a:latin typeface="Arial" panose="020B0604020202020204" pitchFamily="34" charset="0"/>
              </a:rPr>
              <a:pPr>
                <a:buClrTx/>
                <a:buFontTx/>
                <a:buNone/>
              </a:pPr>
              <a:t>20</a:t>
            </a:fld>
            <a:endParaRPr lang="it-IT" altLang="it-IT" sz="1200" b="0" i="0">
              <a:solidFill>
                <a:srgbClr val="000000"/>
              </a:solidFill>
              <a:latin typeface="Arial" panose="020B0604020202020204" pitchFamily="34" charset="0"/>
            </a:endParaRPr>
          </a:p>
        </p:txBody>
      </p:sp>
      <p:sp>
        <p:nvSpPr>
          <p:cNvPr id="45059" name="Text Box 1"/>
          <p:cNvSpPr txBox="1">
            <a:spLocks noChangeArrowheads="1"/>
          </p:cNvSpPr>
          <p:nvPr/>
        </p:nvSpPr>
        <p:spPr bwMode="auto">
          <a:xfrm>
            <a:off x="3884613" y="8685213"/>
            <a:ext cx="29638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5pPr>
            <a:lvl6pPr marL="25130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6pPr>
            <a:lvl7pPr marL="29702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7pPr>
            <a:lvl8pPr marL="34274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8pPr>
            <a:lvl9pPr marL="38846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bg1"/>
                </a:solidFill>
                <a:latin typeface="Arial Black" panose="020B0A04020102020204" pitchFamily="34" charset="0"/>
                <a:ea typeface="MS PGothic" panose="020B0600070205080204" pitchFamily="34" charset="-128"/>
              </a:defRPr>
            </a:lvl9pPr>
          </a:lstStyle>
          <a:p>
            <a:pPr algn="r" eaLnBrk="1" hangingPunct="1">
              <a:buClrTx/>
              <a:buFontTx/>
              <a:buNone/>
            </a:pPr>
            <a:fld id="{543BD7A1-EF0F-4144-9BA3-1B389C20A4B5}" type="slidenum">
              <a:rPr lang="it-IT" altLang="it-IT" sz="1200" b="0" i="0">
                <a:solidFill>
                  <a:srgbClr val="000000"/>
                </a:solidFill>
                <a:latin typeface="Arial" panose="020B0604020202020204" pitchFamily="34" charset="0"/>
                <a:cs typeface="Arial" panose="020B0604020202020204" pitchFamily="34" charset="0"/>
              </a:rPr>
              <a:pPr algn="r" eaLnBrk="1" hangingPunct="1">
                <a:buClrTx/>
                <a:buFontTx/>
                <a:buNone/>
              </a:pPr>
              <a:t>20</a:t>
            </a:fld>
            <a:endParaRPr lang="it-IT" altLang="it-IT" sz="1200" b="0" i="0">
              <a:solidFill>
                <a:srgbClr val="000000"/>
              </a:solidFill>
              <a:latin typeface="Arial" panose="020B0604020202020204" pitchFamily="34" charset="0"/>
              <a:cs typeface="Arial" panose="020B0604020202020204" pitchFamily="34" charset="0"/>
            </a:endParaRPr>
          </a:p>
        </p:txBody>
      </p:sp>
      <p:sp>
        <p:nvSpPr>
          <p:cNvPr id="4506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506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r>
              <a:rPr lang="en-GB" altLang="en-US" noProof="0" dirty="0">
                <a:latin typeface="Cambria" panose="02040503050406030204" pitchFamily="18" charset="0"/>
              </a:rPr>
              <a:t>QUADIS results</a:t>
            </a:r>
          </a:p>
          <a:p>
            <a:pPr marL="0" indent="0" algn="l">
              <a:buFont typeface="Times New Roman" panose="02020603050405020304" pitchFamily="18" charset="0"/>
              <a:buNone/>
            </a:pPr>
            <a:r>
              <a:rPr lang="en-GB" altLang="it-IT" b="1" noProof="0" dirty="0">
                <a:solidFill>
                  <a:srgbClr val="FF0000"/>
                </a:solidFill>
              </a:rPr>
              <a:t>Currently being processed</a:t>
            </a:r>
            <a:endParaRPr lang="en-GB" altLang="en-US" b="1" noProof="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0000"/>
              </a:lnSpc>
            </a:pPr>
            <a:r>
              <a:rPr lang="en-GB" altLang="it-IT" sz="1400" b="1" noProof="0" dirty="0"/>
              <a:t>We introduced the experimentation in classes that had a delicate situation, both from the didactic point of view and behavioural</a:t>
            </a:r>
          </a:p>
          <a:p>
            <a:pPr algn="l"/>
            <a:r>
              <a:rPr lang="en-GB" altLang="it-IT" noProof="0" dirty="0">
                <a:solidFill>
                  <a:srgbClr val="0070C0"/>
                </a:solidFill>
              </a:rPr>
              <a:t>The Working Group chose a theoretical model characterised by: </a:t>
            </a:r>
          </a:p>
          <a:p>
            <a:pPr algn="l"/>
            <a:r>
              <a:rPr lang="en-GB" altLang="it-IT" noProof="0" dirty="0">
                <a:solidFill>
                  <a:srgbClr val="0070C0"/>
                </a:solidFill>
              </a:rPr>
              <a:t>(Comoglio, Dishon and O'Leary):</a:t>
            </a:r>
          </a:p>
          <a:p>
            <a:pPr marL="457200" indent="-457200" algn="l">
              <a:buFont typeface="+mj-lt"/>
              <a:buAutoNum type="arabicPeriod"/>
            </a:pPr>
            <a:r>
              <a:rPr lang="en-GB" altLang="it-IT" noProof="0" dirty="0">
                <a:solidFill>
                  <a:schemeClr val="tx1"/>
                </a:solidFill>
              </a:rPr>
              <a:t>the principle of distributed leadership;</a:t>
            </a:r>
          </a:p>
          <a:p>
            <a:pPr marL="457200" indent="-457200" algn="l">
              <a:buFont typeface="+mj-lt"/>
              <a:buAutoNum type="arabicPeriod"/>
            </a:pPr>
            <a:r>
              <a:rPr lang="en-GB" altLang="it-IT" noProof="0" dirty="0">
                <a:solidFill>
                  <a:schemeClr val="tx1"/>
                </a:solidFill>
              </a:rPr>
              <a:t>the principle of the heterogeneous grouping;</a:t>
            </a:r>
          </a:p>
          <a:p>
            <a:pPr marL="457200" indent="-457200" algn="l">
              <a:buFont typeface="+mj-lt"/>
              <a:buAutoNum type="arabicPeriod"/>
            </a:pPr>
            <a:r>
              <a:rPr lang="en-GB" altLang="it-IT" noProof="0" dirty="0">
                <a:solidFill>
                  <a:schemeClr val="tx1"/>
                </a:solidFill>
              </a:rPr>
              <a:t>the principle of interdependence;</a:t>
            </a:r>
          </a:p>
          <a:p>
            <a:pPr marL="457200" indent="-457200" algn="l">
              <a:buFont typeface="+mj-lt"/>
              <a:buAutoNum type="arabicPeriod"/>
            </a:pPr>
            <a:r>
              <a:rPr lang="en-GB" altLang="it-IT" noProof="0" dirty="0">
                <a:solidFill>
                  <a:schemeClr val="tx1"/>
                </a:solidFill>
              </a:rPr>
              <a:t>the principle of social skills;</a:t>
            </a:r>
          </a:p>
          <a:p>
            <a:pPr marL="457200" indent="-457200" algn="l">
              <a:buFont typeface="+mj-lt"/>
              <a:buAutoNum type="arabicPeriod"/>
            </a:pPr>
            <a:r>
              <a:rPr lang="en-GB" altLang="it-IT" noProof="0" dirty="0">
                <a:solidFill>
                  <a:schemeClr val="tx1"/>
                </a:solidFill>
              </a:rPr>
              <a:t>the principle of the autonomy of the Group</a:t>
            </a:r>
          </a:p>
        </p:txBody>
      </p:sp>
      <p:sp>
        <p:nvSpPr>
          <p:cNvPr id="4" name="Slide Number Placeholder 3"/>
          <p:cNvSpPr>
            <a:spLocks noGrp="1"/>
          </p:cNvSpPr>
          <p:nvPr>
            <p:ph type="sldNum" idx="10"/>
          </p:nvPr>
        </p:nvSpPr>
        <p:spPr/>
        <p:txBody>
          <a:bodyPr/>
          <a:lstStyle/>
          <a:p>
            <a:pPr>
              <a:defRPr/>
            </a:pPr>
            <a:fld id="{9A8CED1B-A419-4DAE-9B9F-D214CBBFBF66}" type="slidenum">
              <a:rPr lang="en-GB" altLang="en-US" noProof="0" smtClean="0"/>
              <a:pPr>
                <a:defRPr/>
              </a:pPr>
              <a:t>21</a:t>
            </a:fld>
            <a:endParaRPr lang="en-GB" altLang="en-US" noProof="0" dirty="0"/>
          </a:p>
        </p:txBody>
      </p:sp>
    </p:spTree>
    <p:extLst>
      <p:ext uri="{BB962C8B-B14F-4D97-AF65-F5344CB8AC3E}">
        <p14:creationId xmlns:p14="http://schemas.microsoft.com/office/powerpoint/2010/main" val="4070114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it-IT" sz="1200" noProof="0" dirty="0">
                <a:solidFill>
                  <a:schemeClr val="accent6"/>
                </a:solidFill>
              </a:rPr>
              <a:t>In this context, the teacher is responsible for: </a:t>
            </a:r>
            <a:endParaRPr lang="en-GB" noProof="0" dirty="0"/>
          </a:p>
          <a:p>
            <a:pPr marL="0" indent="0">
              <a:buFont typeface="Times New Roman" panose="02020603050405020304" pitchFamily="18" charset="0"/>
              <a:buNone/>
              <a:defRPr/>
            </a:pPr>
            <a:r>
              <a:rPr lang="en-GB" altLang="it-IT" sz="1200" noProof="0" dirty="0">
                <a:solidFill>
                  <a:schemeClr val="accent6"/>
                </a:solidFill>
              </a:rPr>
              <a:t>• explaining clearly to the individual and the group, the project and the working procedure;</a:t>
            </a:r>
          </a:p>
          <a:p>
            <a:pPr marL="0" indent="0">
              <a:buFont typeface="Times New Roman" panose="02020603050405020304" pitchFamily="18" charset="0"/>
              <a:buNone/>
              <a:defRPr/>
            </a:pPr>
            <a:r>
              <a:rPr lang="en-GB" altLang="it-IT" sz="1200" noProof="0" dirty="0">
                <a:solidFill>
                  <a:schemeClr val="accent6"/>
                </a:solidFill>
              </a:rPr>
              <a:t>• providing support for the individual work and the balance of the group</a:t>
            </a:r>
            <a:r>
              <a:rPr lang="en-GB" altLang="it-IT" sz="1200" noProof="0" dirty="0"/>
              <a:t>.</a:t>
            </a:r>
            <a:endParaRPr lang="en-GB" altLang="it-IT" noProof="0" dirty="0"/>
          </a:p>
        </p:txBody>
      </p:sp>
      <p:sp>
        <p:nvSpPr>
          <p:cNvPr id="4" name="Slide Number Placeholder 3"/>
          <p:cNvSpPr>
            <a:spLocks noGrp="1"/>
          </p:cNvSpPr>
          <p:nvPr>
            <p:ph type="sldNum" idx="10"/>
          </p:nvPr>
        </p:nvSpPr>
        <p:spPr/>
        <p:txBody>
          <a:bodyPr/>
          <a:lstStyle/>
          <a:p>
            <a:pPr>
              <a:defRPr/>
            </a:pPr>
            <a:fld id="{9A8CED1B-A419-4DAE-9B9F-D214CBBFBF66}" type="slidenum">
              <a:rPr lang="en-GB" altLang="en-US" noProof="0" smtClean="0"/>
              <a:pPr>
                <a:defRPr/>
              </a:pPr>
              <a:t>22</a:t>
            </a:fld>
            <a:endParaRPr lang="en-GB" altLang="en-US" noProof="0" dirty="0"/>
          </a:p>
        </p:txBody>
      </p:sp>
    </p:spTree>
    <p:extLst>
      <p:ext uri="{BB962C8B-B14F-4D97-AF65-F5344CB8AC3E}">
        <p14:creationId xmlns:p14="http://schemas.microsoft.com/office/powerpoint/2010/main" val="120278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defRPr/>
            </a:pPr>
            <a:r>
              <a:rPr lang="en-GB" sz="1200" b="1" noProof="0" dirty="0">
                <a:solidFill>
                  <a:schemeClr val="accent6"/>
                </a:solidFill>
              </a:rPr>
              <a:t>Alternanza scuola-lavoro (Work-linked training experience) (1)</a:t>
            </a:r>
          </a:p>
          <a:p>
            <a:pPr algn="l"/>
            <a:r>
              <a:rPr lang="en-GB" altLang="en-US" noProof="0" dirty="0">
                <a:solidFill>
                  <a:schemeClr val="tx1"/>
                </a:solidFill>
              </a:rPr>
              <a:t>The experience was positive but there were also critical aspects on which we are working. </a:t>
            </a:r>
          </a:p>
          <a:p>
            <a:pPr algn="l"/>
            <a:r>
              <a:rPr lang="en-GB" altLang="en-US" noProof="0" dirty="0">
                <a:solidFill>
                  <a:schemeClr val="tx1"/>
                </a:solidFill>
              </a:rPr>
              <a:t>Among them:</a:t>
            </a:r>
          </a:p>
          <a:p>
            <a:pPr marL="342900" indent="-342900" algn="l">
              <a:buFont typeface="Arial" panose="020B0604020202020204" pitchFamily="34" charset="0"/>
              <a:buChar char="•"/>
            </a:pPr>
            <a:r>
              <a:rPr lang="en-GB" altLang="en-US" noProof="0" dirty="0">
                <a:solidFill>
                  <a:schemeClr val="tx1"/>
                </a:solidFill>
              </a:rPr>
              <a:t>Need to acquire a collegial teaching methodology</a:t>
            </a:r>
          </a:p>
          <a:p>
            <a:pPr marL="342900" indent="-342900" algn="l">
              <a:buFont typeface="Arial" panose="020B0604020202020204" pitchFamily="34" charset="0"/>
              <a:buChar char="•"/>
            </a:pPr>
            <a:r>
              <a:rPr lang="en-GB" altLang="en-US" noProof="0" dirty="0">
                <a:solidFill>
                  <a:schemeClr val="tx1"/>
                </a:solidFill>
              </a:rPr>
              <a:t>Appropriate requirements for external parties</a:t>
            </a:r>
          </a:p>
          <a:p>
            <a:pPr marL="342900" indent="-342900" algn="l">
              <a:buFont typeface="Arial" panose="020B0604020202020204" pitchFamily="34" charset="0"/>
              <a:buChar char="•"/>
            </a:pPr>
            <a:r>
              <a:rPr lang="en-GB" altLang="en-US" noProof="0" dirty="0">
                <a:solidFill>
                  <a:schemeClr val="tx1"/>
                </a:solidFill>
              </a:rPr>
              <a:t>Measures in the area of safety, hygiene and health surveillance</a:t>
            </a:r>
          </a:p>
          <a:p>
            <a:pPr marL="342900" indent="-342900" algn="l">
              <a:buFont typeface="Arial" panose="020B0604020202020204" pitchFamily="34" charset="0"/>
              <a:buChar char="•"/>
            </a:pPr>
            <a:r>
              <a:rPr lang="en-GB" altLang="en-US" noProof="0" dirty="0">
                <a:solidFill>
                  <a:schemeClr val="tx1"/>
                </a:solidFill>
              </a:rPr>
              <a:t>Collaboration in educational planning between school and company</a:t>
            </a:r>
            <a:endParaRPr lang="en-GB" altLang="en-US" noProof="0" dirty="0"/>
          </a:p>
        </p:txBody>
      </p:sp>
      <p:sp>
        <p:nvSpPr>
          <p:cNvPr id="4" name="Slide Number Placeholder 3"/>
          <p:cNvSpPr>
            <a:spLocks noGrp="1"/>
          </p:cNvSpPr>
          <p:nvPr>
            <p:ph type="sldNum" idx="10"/>
          </p:nvPr>
        </p:nvSpPr>
        <p:spPr/>
        <p:txBody>
          <a:bodyPr/>
          <a:lstStyle/>
          <a:p>
            <a:pPr>
              <a:defRPr/>
            </a:pPr>
            <a:fld id="{9A8CED1B-A419-4DAE-9B9F-D214CBBFBF66}" type="slidenum">
              <a:rPr lang="en-GB" altLang="en-US" noProof="0" smtClean="0"/>
              <a:pPr>
                <a:defRPr/>
              </a:pPr>
              <a:t>23</a:t>
            </a:fld>
            <a:endParaRPr lang="en-GB" altLang="en-US" noProof="0" dirty="0"/>
          </a:p>
        </p:txBody>
      </p:sp>
    </p:spTree>
    <p:extLst>
      <p:ext uri="{BB962C8B-B14F-4D97-AF65-F5344CB8AC3E}">
        <p14:creationId xmlns:p14="http://schemas.microsoft.com/office/powerpoint/2010/main" val="2869910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0000"/>
              </a:lnSpc>
            </a:pPr>
            <a:r>
              <a:rPr lang="en-GB" altLang="en-US" sz="1400" b="1" noProof="0" dirty="0">
                <a:solidFill>
                  <a:srgbClr val="2D2DB9"/>
                </a:solidFill>
              </a:rPr>
              <a:t>Alternanza scuola-lavoro (Work-linked training experience) (2)</a:t>
            </a:r>
            <a:endParaRPr lang="en-GB" altLang="en-US" noProof="0" dirty="0"/>
          </a:p>
          <a:p>
            <a:pPr algn="l">
              <a:buFont typeface="Arial" panose="020B0604020202020204" pitchFamily="34" charset="0"/>
              <a:buChar char="•"/>
            </a:pPr>
            <a:r>
              <a:rPr lang="en-GB" altLang="en-US" sz="1200" noProof="0" dirty="0">
                <a:solidFill>
                  <a:schemeClr val="tx1"/>
                </a:solidFill>
              </a:rPr>
              <a:t>Commitment and involvement of teachers</a:t>
            </a:r>
          </a:p>
          <a:p>
            <a:pPr algn="l">
              <a:buFont typeface="Arial" panose="020B0604020202020204" pitchFamily="34" charset="0"/>
              <a:buChar char="•"/>
            </a:pPr>
            <a:r>
              <a:rPr lang="en-GB" altLang="en-US" sz="1200" noProof="0" dirty="0">
                <a:solidFill>
                  <a:schemeClr val="tx1"/>
                </a:solidFill>
              </a:rPr>
              <a:t>Forms</a:t>
            </a:r>
          </a:p>
          <a:p>
            <a:pPr algn="l">
              <a:buFont typeface="Arial" panose="020B0604020202020204" pitchFamily="34" charset="0"/>
              <a:buChar char="•"/>
            </a:pPr>
            <a:r>
              <a:rPr lang="en-GB" altLang="en-US" sz="1200" noProof="0" dirty="0">
                <a:solidFill>
                  <a:schemeClr val="tx1"/>
                </a:solidFill>
              </a:rPr>
              <a:t>"Measurement" and "evaluation" of the experience for the purposes of State examinations</a:t>
            </a:r>
          </a:p>
          <a:p>
            <a:pPr algn="l">
              <a:buFont typeface="Arial" panose="020B0604020202020204" pitchFamily="34" charset="0"/>
              <a:buChar char="•"/>
            </a:pPr>
            <a:r>
              <a:rPr lang="en-GB" altLang="en-US" sz="1200" noProof="0" dirty="0">
                <a:solidFill>
                  <a:schemeClr val="tx1"/>
                </a:solidFill>
              </a:rPr>
              <a:t>ASL Organisation for students with disabilities</a:t>
            </a:r>
          </a:p>
          <a:p>
            <a:pPr marL="0" indent="0" algn="l">
              <a:buFont typeface="Times New Roman" panose="02020603050405020304" pitchFamily="18" charset="0"/>
              <a:buNone/>
            </a:pPr>
            <a:r>
              <a:rPr lang="en-GB" altLang="en-US" sz="1200" noProof="0" dirty="0">
                <a:solidFill>
                  <a:schemeClr val="tx1"/>
                </a:solidFill>
              </a:rPr>
              <a:t>Necessity:</a:t>
            </a:r>
          </a:p>
          <a:p>
            <a:pPr algn="l">
              <a:buFont typeface="Arial" panose="020B0604020202020204" pitchFamily="34" charset="0"/>
              <a:buChar char="•"/>
            </a:pPr>
            <a:r>
              <a:rPr lang="en-GB" altLang="en-US" sz="1200" noProof="0" dirty="0">
                <a:solidFill>
                  <a:schemeClr val="tx1"/>
                </a:solidFill>
              </a:rPr>
              <a:t>To characterize ASL specificity compared to traditional internships</a:t>
            </a:r>
          </a:p>
          <a:p>
            <a:pPr algn="l">
              <a:buFont typeface="Arial" panose="020B0604020202020204" pitchFamily="34" charset="0"/>
              <a:buChar char="•"/>
            </a:pPr>
            <a:r>
              <a:rPr lang="en-GB" altLang="en-US" sz="1200" noProof="0" dirty="0">
                <a:solidFill>
                  <a:schemeClr val="tx1"/>
                </a:solidFill>
              </a:rPr>
              <a:t>To structure better the educational contribution of the company</a:t>
            </a:r>
          </a:p>
          <a:p>
            <a:pPr marL="0" indent="0" algn="l">
              <a:buFont typeface="Times New Roman" panose="02020603050405020304" pitchFamily="18" charset="0"/>
              <a:buNone/>
            </a:pPr>
            <a:r>
              <a:rPr lang="en-GB" altLang="en-US" sz="1200" noProof="0" dirty="0">
                <a:solidFill>
                  <a:schemeClr val="tx1"/>
                </a:solidFill>
              </a:rPr>
              <a:t>(Even with testing, different form of evaluation)</a:t>
            </a:r>
          </a:p>
        </p:txBody>
      </p:sp>
      <p:sp>
        <p:nvSpPr>
          <p:cNvPr id="4" name="Slide Number Placeholder 3"/>
          <p:cNvSpPr>
            <a:spLocks noGrp="1"/>
          </p:cNvSpPr>
          <p:nvPr>
            <p:ph type="sldNum" idx="10"/>
          </p:nvPr>
        </p:nvSpPr>
        <p:spPr/>
        <p:txBody>
          <a:bodyPr/>
          <a:lstStyle/>
          <a:p>
            <a:pPr>
              <a:defRPr/>
            </a:pPr>
            <a:fld id="{9A8CED1B-A419-4DAE-9B9F-D214CBBFBF66}" type="slidenum">
              <a:rPr lang="en-GB" altLang="en-US" noProof="0" smtClean="0"/>
              <a:pPr>
                <a:defRPr/>
              </a:pPr>
              <a:t>24</a:t>
            </a:fld>
            <a:endParaRPr lang="en-GB" altLang="en-US" noProof="0" dirty="0"/>
          </a:p>
        </p:txBody>
      </p:sp>
    </p:spTree>
    <p:extLst>
      <p:ext uri="{BB962C8B-B14F-4D97-AF65-F5344CB8AC3E}">
        <p14:creationId xmlns:p14="http://schemas.microsoft.com/office/powerpoint/2010/main" val="569266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b="1" i="1">
                <a:solidFill>
                  <a:schemeClr val="bg1"/>
                </a:solidFill>
                <a:latin typeface="Arial Black" panose="020B0A040201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b="1" i="1">
                <a:solidFill>
                  <a:schemeClr val="bg1"/>
                </a:solidFill>
                <a:latin typeface="Arial Black" panose="020B0A040201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b="1" i="1">
                <a:solidFill>
                  <a:schemeClr val="bg1"/>
                </a:solidFill>
                <a:latin typeface="Arial Black" panose="020B0A040201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b="1" i="1">
                <a:solidFill>
                  <a:schemeClr val="bg1"/>
                </a:solidFill>
                <a:latin typeface="Arial Black" panose="020B0A040201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b="1" i="1">
                <a:solidFill>
                  <a:schemeClr val="bg1"/>
                </a:solidFill>
                <a:latin typeface="Arial Black" panose="020B0A04020102020204" pitchFamily="34" charset="0"/>
                <a:ea typeface="MS PGothic" panose="020B0600070205080204" pitchFamily="34" charset="-128"/>
              </a:defRPr>
            </a:lvl5pPr>
            <a:lvl6pPr marL="25130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b="1" i="1">
                <a:solidFill>
                  <a:schemeClr val="bg1"/>
                </a:solidFill>
                <a:latin typeface="Arial Black" panose="020B0A04020102020204" pitchFamily="34" charset="0"/>
                <a:ea typeface="MS PGothic" panose="020B0600070205080204" pitchFamily="34" charset="-128"/>
              </a:defRPr>
            </a:lvl6pPr>
            <a:lvl7pPr marL="29702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b="1" i="1">
                <a:solidFill>
                  <a:schemeClr val="bg1"/>
                </a:solidFill>
                <a:latin typeface="Arial Black" panose="020B0A04020102020204" pitchFamily="34" charset="0"/>
                <a:ea typeface="MS PGothic" panose="020B0600070205080204" pitchFamily="34" charset="-128"/>
              </a:defRPr>
            </a:lvl7pPr>
            <a:lvl8pPr marL="34274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b="1" i="1">
                <a:solidFill>
                  <a:schemeClr val="bg1"/>
                </a:solidFill>
                <a:latin typeface="Arial Black" panose="020B0A04020102020204" pitchFamily="34" charset="0"/>
                <a:ea typeface="MS PGothic" panose="020B0600070205080204" pitchFamily="34" charset="-128"/>
              </a:defRPr>
            </a:lvl8pPr>
            <a:lvl9pPr marL="3884613"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b="1" i="1">
                <a:solidFill>
                  <a:schemeClr val="bg1"/>
                </a:solidFill>
                <a:latin typeface="Arial Black" panose="020B0A04020102020204" pitchFamily="34" charset="0"/>
                <a:ea typeface="MS PGothic" panose="020B0600070205080204" pitchFamily="34" charset="-128"/>
              </a:defRPr>
            </a:lvl9pPr>
          </a:lstStyle>
          <a:p>
            <a:pPr>
              <a:buClrTx/>
              <a:buFontTx/>
              <a:buNone/>
            </a:pPr>
            <a:fld id="{3C1D5125-EC4D-4B1E-801D-1D8F2ADDA0AC}" type="slidenum">
              <a:rPr lang="en-GB" altLang="it-IT" sz="1200" b="0" i="0"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buClrTx/>
                <a:buFontTx/>
                <a:buNone/>
              </a:pPr>
              <a:t>25</a:t>
            </a:fld>
            <a:endParaRPr lang="en-GB" altLang="it-IT" sz="1200" b="0" i="0"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1203" name="Rectangle 1"/>
          <p:cNvSpPr>
            <a:spLocks noGrp="1" noRot="1" noChangeAspect="1" noChangeArrowheads="1" noTextEdit="1"/>
          </p:cNvSpPr>
          <p:nvPr>
            <p:ph type="sldImg"/>
          </p:nvPr>
        </p:nvSpPr>
        <p:spPr>
          <a:xfrm>
            <a:off x="1143000" y="695325"/>
            <a:ext cx="4567238" cy="3425825"/>
          </a:xfrm>
          <a:solidFill>
            <a:srgbClr val="FFFFFF"/>
          </a:solidFill>
          <a:ln/>
        </p:spPr>
      </p:sp>
      <p:sp>
        <p:nvSpPr>
          <p:cNvPr id="51204" name="Rectangle 2"/>
          <p:cNvSpPr>
            <a:spLocks noGrp="1" noChangeArrowheads="1"/>
          </p:cNvSpPr>
          <p:nvPr>
            <p:ph type="body" idx="1"/>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pPr algn="l"/>
            <a:r>
              <a:rPr lang="en-GB" altLang="it-IT" sz="1200" noProof="0" dirty="0"/>
              <a:t>A </a:t>
            </a:r>
            <a:r>
              <a:rPr lang="en-GB" altLang="it-IT" sz="1200" b="1" noProof="0" dirty="0"/>
              <a:t>new learning</a:t>
            </a:r>
            <a:r>
              <a:rPr lang="en-GB" altLang="it-IT" sz="1200" noProof="0" dirty="0"/>
              <a:t> grounded in:</a:t>
            </a:r>
            <a:endParaRPr lang="en-GB" sz="1200" noProof="0" dirty="0"/>
          </a:p>
          <a:p>
            <a:pPr algn="l" eaLnBrk="1">
              <a:spcAft>
                <a:spcPct val="0"/>
              </a:spcAft>
              <a:buClrTx/>
              <a:defRPr/>
            </a:pPr>
            <a:r>
              <a:rPr lang="en-GB" altLang="it-IT" noProof="0" dirty="0">
                <a:ea typeface="MS PGothic" panose="020B0600070205080204" pitchFamily="34" charset="-128"/>
                <a:cs typeface="Arial" panose="020B0604020202020204" pitchFamily="34" charset="0"/>
              </a:rPr>
              <a:t>collaboration </a:t>
            </a:r>
          </a:p>
          <a:p>
            <a:pPr algn="l" eaLnBrk="1">
              <a:spcAft>
                <a:spcPct val="0"/>
              </a:spcAft>
              <a:buClrTx/>
              <a:defRPr/>
            </a:pPr>
            <a:r>
              <a:rPr lang="en-GB" altLang="it-IT" noProof="0" dirty="0">
                <a:ea typeface="MS PGothic" panose="020B0600070205080204" pitchFamily="34" charset="-128"/>
                <a:cs typeface="Arial" panose="020B0604020202020204" pitchFamily="34" charset="0"/>
              </a:rPr>
              <a:t>personalization</a:t>
            </a:r>
          </a:p>
          <a:p>
            <a:pPr algn="l" eaLnBrk="1">
              <a:spcAft>
                <a:spcPct val="0"/>
              </a:spcAft>
              <a:buClrTx/>
              <a:defRPr/>
            </a:pPr>
            <a:r>
              <a:rPr lang="en-GB" altLang="it-IT" noProof="0" dirty="0">
                <a:ea typeface="MS PGothic" panose="020B0600070205080204" pitchFamily="34" charset="-128"/>
                <a:cs typeface="Arial" panose="020B0604020202020204" pitchFamily="34" charset="0"/>
              </a:rPr>
              <a:t>active students' engagement</a:t>
            </a:r>
          </a:p>
          <a:p>
            <a:pPr marL="0" indent="0" algn="l" eaLnBrk="1">
              <a:lnSpc>
                <a:spcPct val="100000"/>
              </a:lnSpc>
              <a:spcBef>
                <a:spcPts val="2800"/>
              </a:spcBef>
              <a:spcAft>
                <a:spcPct val="0"/>
              </a:spcAft>
              <a:buClrTx/>
              <a:buFont typeface="Times New Roman" panose="02020603050405020304" pitchFamily="18" charset="0"/>
              <a:buNone/>
              <a:defRPr/>
            </a:pPr>
            <a:r>
              <a:rPr lang="en-GB" altLang="it-IT" sz="1200" noProof="0" dirty="0">
                <a:solidFill>
                  <a:srgbClr val="4700B8"/>
                </a:solidFill>
              </a:rPr>
              <a:t>All educational strategies are evolving in order to facilitate the students’ work by suitable instruments to engage them in their own learning.</a:t>
            </a:r>
            <a:endParaRPr lang="en-GB" noProof="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0000"/>
              </a:lnSpc>
            </a:pPr>
            <a:r>
              <a:rPr lang="en-GB" altLang="it-IT" sz="1400" noProof="0" dirty="0">
                <a:solidFill>
                  <a:srgbClr val="0070C0"/>
                </a:solidFill>
                <a:latin typeface="Verdana" panose="020B0604030504040204" pitchFamily="34" charset="0"/>
                <a:ea typeface="Calibri" panose="020F0502020204030204" pitchFamily="34" charset="0"/>
                <a:cs typeface="Times New Roman" panose="02020603050405020304" pitchFamily="18" charset="0"/>
              </a:rPr>
              <a:t>Starting from weaknesses that have emerged, the following priorities were defined:</a:t>
            </a:r>
            <a:endParaRPr lang="en-GB" altLang="en-US" sz="1400" noProof="0" dirty="0">
              <a:cs typeface="Times New Roman" panose="02020603050405020304" pitchFamily="18" charset="0"/>
            </a:endParaRPr>
          </a:p>
          <a:p>
            <a:pPr marL="0" indent="0" algn="l">
              <a:spcAft>
                <a:spcPts val="600"/>
              </a:spcAft>
              <a:buFont typeface="Times New Roman" panose="02020603050405020304" pitchFamily="18" charset="0"/>
              <a:buNone/>
            </a:pPr>
            <a:r>
              <a:rPr lang="en-GB" altLang="it-IT" noProof="0" dirty="0">
                <a:solidFill>
                  <a:srgbClr val="0070C0"/>
                </a:solidFill>
                <a:latin typeface="Verdana" panose="020B0604030504040204" pitchFamily="34" charset="0"/>
                <a:ea typeface="Calibri" panose="020F0502020204030204" pitchFamily="34" charset="0"/>
                <a:cs typeface="Times New Roman" panose="02020603050405020304" pitchFamily="18" charset="0"/>
              </a:rPr>
              <a:t>- Improvement of results in national standardized tests (INVALSI)</a:t>
            </a:r>
            <a:endParaRPr lang="en-GB" altLang="it-IT" noProof="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indent="0" algn="l">
              <a:spcAft>
                <a:spcPts val="600"/>
              </a:spcAft>
              <a:buFont typeface="Times New Roman" panose="02020603050405020304" pitchFamily="18" charset="0"/>
              <a:buNone/>
            </a:pPr>
            <a:r>
              <a:rPr lang="en-GB" altLang="it-IT" noProof="0" dirty="0">
                <a:solidFill>
                  <a:srgbClr val="0070C0"/>
                </a:solidFill>
                <a:latin typeface="Verdana" panose="020B0604030504040204" pitchFamily="34" charset="0"/>
                <a:ea typeface="Calibri" panose="020F0502020204030204" pitchFamily="34" charset="0"/>
                <a:cs typeface="Times New Roman" panose="02020603050405020304" pitchFamily="18" charset="0"/>
              </a:rPr>
              <a:t>- Improving relationships with families</a:t>
            </a:r>
            <a:endParaRPr lang="en-GB" altLang="en-US" noProof="0" dirty="0">
              <a:cs typeface="Times New Roman" panose="02020603050405020304" pitchFamily="18" charset="0"/>
            </a:endParaRPr>
          </a:p>
        </p:txBody>
      </p:sp>
      <p:sp>
        <p:nvSpPr>
          <p:cNvPr id="4" name="Slide Number Placeholder 3"/>
          <p:cNvSpPr>
            <a:spLocks noGrp="1"/>
          </p:cNvSpPr>
          <p:nvPr>
            <p:ph type="sldNum" idx="10"/>
          </p:nvPr>
        </p:nvSpPr>
        <p:spPr/>
        <p:txBody>
          <a:bodyPr/>
          <a:lstStyle/>
          <a:p>
            <a:pPr>
              <a:defRPr/>
            </a:pPr>
            <a:fld id="{9A8CED1B-A419-4DAE-9B9F-D214CBBFBF66}" type="slidenum">
              <a:rPr lang="en-GB" altLang="en-US" noProof="0" smtClean="0"/>
              <a:pPr>
                <a:defRPr/>
              </a:pPr>
              <a:t>3</a:t>
            </a:fld>
            <a:endParaRPr lang="en-GB" altLang="en-US" noProof="0" dirty="0"/>
          </a:p>
        </p:txBody>
      </p:sp>
    </p:spTree>
    <p:extLst>
      <p:ext uri="{BB962C8B-B14F-4D97-AF65-F5344CB8AC3E}">
        <p14:creationId xmlns:p14="http://schemas.microsoft.com/office/powerpoint/2010/main" val="244202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altLang="it-IT" sz="1400" noProof="0" dirty="0">
                <a:solidFill>
                  <a:srgbClr val="0070C0"/>
                </a:solidFill>
                <a:latin typeface="Arial Black" panose="020B0A04020102020204" pitchFamily="34" charset="0"/>
              </a:rPr>
              <a:t>Several initiatives have been planned in order to achieve these goals:</a:t>
            </a:r>
            <a:endParaRPr lang="en-GB" altLang="en-US" sz="1400" noProof="0" dirty="0">
              <a:latin typeface="Arial Black" panose="020B0A04020102020204" pitchFamily="34" charset="0"/>
            </a:endParaRPr>
          </a:p>
          <a:p>
            <a:pPr>
              <a:spcBef>
                <a:spcPts val="1800"/>
              </a:spcBef>
              <a:spcAft>
                <a:spcPts val="1800"/>
              </a:spcAft>
            </a:pPr>
            <a:r>
              <a:rPr lang="en-GB" altLang="it-IT" noProof="0" dirty="0">
                <a:solidFill>
                  <a:srgbClr val="0070C0"/>
                </a:solidFill>
              </a:rPr>
              <a:t>meetings with referees for INVALSI to explain to students, teachers and families the aims and the importance of these tests;</a:t>
            </a:r>
          </a:p>
          <a:p>
            <a:pPr>
              <a:spcBef>
                <a:spcPts val="1800"/>
              </a:spcBef>
              <a:spcAft>
                <a:spcPts val="1800"/>
              </a:spcAft>
            </a:pPr>
            <a:r>
              <a:rPr lang="en-GB" altLang="it-IT" noProof="0" dirty="0">
                <a:solidFill>
                  <a:srgbClr val="0070C0"/>
                </a:solidFill>
              </a:rPr>
              <a:t>Italian and mathematics departments are preparing exercises and simulations in all second class;</a:t>
            </a:r>
          </a:p>
          <a:p>
            <a:pPr>
              <a:spcBef>
                <a:spcPts val="1800"/>
              </a:spcBef>
              <a:spcAft>
                <a:spcPts val="1800"/>
              </a:spcAft>
            </a:pPr>
            <a:r>
              <a:rPr lang="en-GB" altLang="it-IT" noProof="0" dirty="0">
                <a:solidFill>
                  <a:srgbClr val="0070C0"/>
                </a:solidFill>
              </a:rPr>
              <a:t>afternoon meetings with families to illustrate the PTOF and to involve them more in school life.</a:t>
            </a:r>
            <a:endParaRPr lang="en-GB" altLang="en-US" noProof="0" dirty="0"/>
          </a:p>
        </p:txBody>
      </p:sp>
      <p:sp>
        <p:nvSpPr>
          <p:cNvPr id="4" name="Slide Number Placeholder 3"/>
          <p:cNvSpPr>
            <a:spLocks noGrp="1"/>
          </p:cNvSpPr>
          <p:nvPr>
            <p:ph type="sldNum" idx="10"/>
          </p:nvPr>
        </p:nvSpPr>
        <p:spPr/>
        <p:txBody>
          <a:bodyPr/>
          <a:lstStyle/>
          <a:p>
            <a:pPr>
              <a:defRPr/>
            </a:pPr>
            <a:fld id="{9A8CED1B-A419-4DAE-9B9F-D214CBBFBF66}" type="slidenum">
              <a:rPr lang="en-GB" altLang="en-US" noProof="0" smtClean="0"/>
              <a:pPr>
                <a:defRPr/>
              </a:pPr>
              <a:t>4</a:t>
            </a:fld>
            <a:endParaRPr lang="en-GB" altLang="en-US" noProof="0" dirty="0"/>
          </a:p>
        </p:txBody>
      </p:sp>
    </p:spTree>
    <p:extLst>
      <p:ext uri="{BB962C8B-B14F-4D97-AF65-F5344CB8AC3E}">
        <p14:creationId xmlns:p14="http://schemas.microsoft.com/office/powerpoint/2010/main" val="86714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altLang="it-IT" sz="1400" b="0" noProof="0" dirty="0"/>
              <a:t>What did we learn from this project?</a:t>
            </a:r>
            <a:br>
              <a:rPr lang="en-GB" altLang="it-IT" sz="1400" b="0" noProof="0" dirty="0"/>
            </a:br>
            <a:r>
              <a:rPr lang="en-GB" altLang="it-IT" sz="1400" b="0" noProof="0" dirty="0"/>
              <a:t>Teachers/school staff (1)</a:t>
            </a:r>
          </a:p>
          <a:p>
            <a:pPr marL="0" indent="0" defTabSz="449077">
              <a:buFont typeface="Times New Roman" panose="02020603050405020304" pitchFamily="18" charset="0"/>
              <a:buNone/>
              <a:defRPr/>
            </a:pPr>
            <a:r>
              <a:rPr lang="en-GB" sz="1200" b="0" noProof="0" dirty="0"/>
              <a:t>The participation to this project facilitated a few but methodical changes in the organization of the working staff. Since last year we are trying to: </a:t>
            </a:r>
          </a:p>
          <a:p>
            <a:pPr marL="342758" indent="-342758" defTabSz="449077">
              <a:defRPr/>
            </a:pPr>
            <a:r>
              <a:rPr lang="en-GB" sz="1200" b="0" noProof="0" dirty="0"/>
              <a:t>	Promote the collaboration between support and curricular teachers with formal and informal meetings (training courses, projects) </a:t>
            </a:r>
          </a:p>
          <a:p>
            <a:pPr marL="342758" indent="-342758" defTabSz="449077">
              <a:defRPr/>
            </a:pPr>
            <a:r>
              <a:rPr lang="en-GB" sz="1200" b="0" noProof="0" dirty="0"/>
              <a:t>	Change the management of the support teachers working group </a:t>
            </a:r>
            <a:endParaRPr lang="en-GB" b="0" noProof="0" dirty="0"/>
          </a:p>
        </p:txBody>
      </p:sp>
      <p:sp>
        <p:nvSpPr>
          <p:cNvPr id="4" name="Slide Number Placeholder 3"/>
          <p:cNvSpPr>
            <a:spLocks noGrp="1"/>
          </p:cNvSpPr>
          <p:nvPr>
            <p:ph type="sldNum" idx="10"/>
          </p:nvPr>
        </p:nvSpPr>
        <p:spPr/>
        <p:txBody>
          <a:bodyPr/>
          <a:lstStyle/>
          <a:p>
            <a:pPr>
              <a:defRPr/>
            </a:pPr>
            <a:fld id="{9A8CED1B-A419-4DAE-9B9F-D214CBBFBF66}" type="slidenum">
              <a:rPr lang="en-GB" altLang="en-US" noProof="0" smtClean="0"/>
              <a:pPr>
                <a:defRPr/>
              </a:pPr>
              <a:t>5</a:t>
            </a:fld>
            <a:endParaRPr lang="en-GB" altLang="en-US" noProof="0" dirty="0"/>
          </a:p>
        </p:txBody>
      </p:sp>
    </p:spTree>
    <p:extLst>
      <p:ext uri="{BB962C8B-B14F-4D97-AF65-F5344CB8AC3E}">
        <p14:creationId xmlns:p14="http://schemas.microsoft.com/office/powerpoint/2010/main" val="1866272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altLang="it-IT" sz="1400" b="1" noProof="0" dirty="0"/>
              <a:t>What did we learn from this project?</a:t>
            </a:r>
            <a:br>
              <a:rPr lang="en-GB" altLang="it-IT" sz="1400" b="1" noProof="0" dirty="0"/>
            </a:br>
            <a:r>
              <a:rPr lang="en-GB" altLang="it-IT" sz="1400" b="1" noProof="0" dirty="0"/>
              <a:t>Teachers/school staff (2)</a:t>
            </a:r>
            <a:endParaRPr lang="en-GB" altLang="en-US" sz="1400" noProof="0" dirty="0"/>
          </a:p>
          <a:p>
            <a:r>
              <a:rPr lang="en-GB" altLang="it-IT" sz="1200" noProof="0" dirty="0"/>
              <a:t>Optimize the work of this staff by creating shared documents of operating practice (best practice)</a:t>
            </a:r>
          </a:p>
          <a:p>
            <a:r>
              <a:rPr lang="en-GB" altLang="it-IT" sz="1200" noProof="0" dirty="0"/>
              <a:t>Spread a positive attitude among teachers towards disability and special needs</a:t>
            </a:r>
          </a:p>
          <a:p>
            <a:r>
              <a:rPr lang="en-GB" altLang="it-IT" sz="1200" noProof="0" dirty="0"/>
              <a:t>Stimulate the teachers to use inclusive educational strategies.</a:t>
            </a:r>
          </a:p>
          <a:p>
            <a:r>
              <a:rPr lang="en-GB" altLang="it-IT" sz="1200" noProof="0" dirty="0"/>
              <a:t>Promote greater awareness among teachers regarding quality, efficiency and effectiveness criteria.</a:t>
            </a:r>
          </a:p>
        </p:txBody>
      </p:sp>
      <p:sp>
        <p:nvSpPr>
          <p:cNvPr id="4" name="Slide Number Placeholder 3"/>
          <p:cNvSpPr>
            <a:spLocks noGrp="1"/>
          </p:cNvSpPr>
          <p:nvPr>
            <p:ph type="sldNum" idx="10"/>
          </p:nvPr>
        </p:nvSpPr>
        <p:spPr/>
        <p:txBody>
          <a:bodyPr/>
          <a:lstStyle/>
          <a:p>
            <a:pPr>
              <a:defRPr/>
            </a:pPr>
            <a:fld id="{9A8CED1B-A419-4DAE-9B9F-D214CBBFBF66}" type="slidenum">
              <a:rPr lang="en-GB" altLang="en-US" noProof="0" smtClean="0"/>
              <a:pPr>
                <a:defRPr/>
              </a:pPr>
              <a:t>6</a:t>
            </a:fld>
            <a:endParaRPr lang="en-GB" altLang="en-US" noProof="0" dirty="0"/>
          </a:p>
        </p:txBody>
      </p:sp>
    </p:spTree>
    <p:extLst>
      <p:ext uri="{BB962C8B-B14F-4D97-AF65-F5344CB8AC3E}">
        <p14:creationId xmlns:p14="http://schemas.microsoft.com/office/powerpoint/2010/main" val="1208279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altLang="en-US" sz="1200" noProof="0" dirty="0">
                <a:solidFill>
                  <a:schemeClr val="tx1"/>
                </a:solidFill>
                <a:latin typeface="Arial Black" panose="020B0A04020102020204" pitchFamily="34" charset="0"/>
              </a:rPr>
              <a:t>We have worked in three different fields:</a:t>
            </a:r>
            <a:endParaRPr lang="en-GB" altLang="en-US" sz="1200" noProof="0" dirty="0">
              <a:latin typeface="Arial Black" panose="020B0A04020102020204" pitchFamily="34" charset="0"/>
            </a:endParaRPr>
          </a:p>
          <a:p>
            <a:pPr marL="457200" indent="-457200">
              <a:buFont typeface="Times New Roman" panose="02020603050405020304" pitchFamily="18" charset="0"/>
              <a:buAutoNum type="alphaLcPeriod"/>
            </a:pPr>
            <a:r>
              <a:rPr lang="en-GB" altLang="en-US" noProof="0" dirty="0">
                <a:solidFill>
                  <a:schemeClr val="tx1"/>
                </a:solidFill>
              </a:rPr>
              <a:t>Flexibility</a:t>
            </a:r>
          </a:p>
          <a:p>
            <a:pPr marL="457200" indent="-457200">
              <a:buFont typeface="Times New Roman" panose="02020603050405020304" pitchFamily="18" charset="0"/>
              <a:buAutoNum type="alphaLcPeriod"/>
            </a:pPr>
            <a:r>
              <a:rPr lang="en-GB" altLang="en-US" noProof="0" dirty="0">
                <a:solidFill>
                  <a:schemeClr val="tx1"/>
                </a:solidFill>
              </a:rPr>
              <a:t>Experimental teaching: Cooperative learning and flipped Classroom</a:t>
            </a:r>
          </a:p>
          <a:p>
            <a:pPr marL="457200" indent="-457200">
              <a:buFont typeface="Times New Roman" panose="02020603050405020304" pitchFamily="18" charset="0"/>
              <a:buAutoNum type="alphaLcPeriod"/>
            </a:pPr>
            <a:r>
              <a:rPr lang="en-GB" altLang="en-US" noProof="0" dirty="0">
                <a:solidFill>
                  <a:schemeClr val="tx1"/>
                </a:solidFill>
              </a:rPr>
              <a:t>Alternanza scuola-lavoro (Work-linked training experience)</a:t>
            </a:r>
            <a:endParaRPr lang="en-GB" altLang="en-US" noProof="0" dirty="0"/>
          </a:p>
        </p:txBody>
      </p:sp>
      <p:sp>
        <p:nvSpPr>
          <p:cNvPr id="4" name="Slide Number Placeholder 3"/>
          <p:cNvSpPr>
            <a:spLocks noGrp="1"/>
          </p:cNvSpPr>
          <p:nvPr>
            <p:ph type="sldNum" idx="10"/>
          </p:nvPr>
        </p:nvSpPr>
        <p:spPr/>
        <p:txBody>
          <a:bodyPr/>
          <a:lstStyle/>
          <a:p>
            <a:pPr>
              <a:defRPr/>
            </a:pPr>
            <a:fld id="{9A8CED1B-A419-4DAE-9B9F-D214CBBFBF66}" type="slidenum">
              <a:rPr lang="en-GB" altLang="en-US" noProof="0" smtClean="0"/>
              <a:pPr>
                <a:defRPr/>
              </a:pPr>
              <a:t>7</a:t>
            </a:fld>
            <a:endParaRPr lang="en-GB" altLang="en-US" noProof="0" dirty="0"/>
          </a:p>
        </p:txBody>
      </p:sp>
    </p:spTree>
    <p:extLst>
      <p:ext uri="{BB962C8B-B14F-4D97-AF65-F5344CB8AC3E}">
        <p14:creationId xmlns:p14="http://schemas.microsoft.com/office/powerpoint/2010/main" val="1350769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altLang="it-IT" sz="1600" b="0" noProof="0" dirty="0">
                <a:solidFill>
                  <a:srgbClr val="C00000"/>
                </a:solidFill>
              </a:rPr>
              <a:t>FLEXIBILITY</a:t>
            </a:r>
          </a:p>
          <a:p>
            <a:pPr marL="0" indent="0" algn="l">
              <a:buFont typeface="Times New Roman" panose="02020603050405020304" pitchFamily="18" charset="0"/>
              <a:buNone/>
              <a:defRPr/>
            </a:pPr>
            <a:r>
              <a:rPr lang="en-GB" b="0" noProof="0" dirty="0">
                <a:solidFill>
                  <a:schemeClr val="accent2">
                    <a:lumMod val="75000"/>
                  </a:schemeClr>
                </a:solidFill>
              </a:rPr>
              <a:t>The Law 107, paragraph 3, provides a renewed impetus to the use of flexibility that we have already used experimentally in recent years.</a:t>
            </a:r>
          </a:p>
          <a:p>
            <a:pPr marL="0" indent="0" algn="l">
              <a:buFont typeface="Times New Roman" panose="02020603050405020304" pitchFamily="18" charset="0"/>
              <a:buNone/>
            </a:pPr>
            <a:r>
              <a:rPr lang="en-GB" altLang="it-IT" sz="1050" b="0" noProof="0" dirty="0">
                <a:solidFill>
                  <a:schemeClr val="tx1"/>
                </a:solidFill>
                <a:latin typeface="Arial Black" panose="020B0A04020102020204" pitchFamily="34" charset="0"/>
              </a:rPr>
              <a:t>the teaching is organized with an articulation that exceeds the traditional linear and cumulative model of curricula. </a:t>
            </a:r>
            <a:endParaRPr lang="en-GB" altLang="en-US" sz="1050" b="0" noProof="0" dirty="0">
              <a:latin typeface="Arial Black" panose="020B0A04020102020204" pitchFamily="34" charset="0"/>
            </a:endParaRPr>
          </a:p>
        </p:txBody>
      </p:sp>
      <p:sp>
        <p:nvSpPr>
          <p:cNvPr id="4" name="Slide Number Placeholder 3"/>
          <p:cNvSpPr>
            <a:spLocks noGrp="1"/>
          </p:cNvSpPr>
          <p:nvPr>
            <p:ph type="sldNum" idx="10"/>
          </p:nvPr>
        </p:nvSpPr>
        <p:spPr/>
        <p:txBody>
          <a:bodyPr/>
          <a:lstStyle/>
          <a:p>
            <a:pPr>
              <a:defRPr/>
            </a:pPr>
            <a:fld id="{9A8CED1B-A419-4DAE-9B9F-D214CBBFBF66}" type="slidenum">
              <a:rPr lang="en-GB" altLang="en-US" noProof="0" smtClean="0"/>
              <a:pPr>
                <a:defRPr/>
              </a:pPr>
              <a:t>8</a:t>
            </a:fld>
            <a:endParaRPr lang="en-GB" altLang="en-US" noProof="0" dirty="0"/>
          </a:p>
        </p:txBody>
      </p:sp>
    </p:spTree>
    <p:extLst>
      <p:ext uri="{BB962C8B-B14F-4D97-AF65-F5344CB8AC3E}">
        <p14:creationId xmlns:p14="http://schemas.microsoft.com/office/powerpoint/2010/main" val="2714087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altLang="en-US" sz="1800" noProof="0" dirty="0">
                <a:solidFill>
                  <a:srgbClr val="7030A0"/>
                </a:solidFill>
                <a:latin typeface="Arial Black" panose="020B0A04020102020204" pitchFamily="34" charset="0"/>
              </a:rPr>
              <a:t>Modular Learning </a:t>
            </a:r>
          </a:p>
          <a:p>
            <a:pPr algn="l">
              <a:spcBef>
                <a:spcPts val="1800"/>
              </a:spcBef>
              <a:spcAft>
                <a:spcPts val="1200"/>
              </a:spcAft>
              <a:defRPr/>
            </a:pPr>
            <a:r>
              <a:rPr lang="en-GB" sz="1200" noProof="0" dirty="0">
                <a:solidFill>
                  <a:schemeClr val="tx1"/>
                </a:solidFill>
              </a:rPr>
              <a:t>creates a new system in which: </a:t>
            </a:r>
          </a:p>
          <a:p>
            <a:pPr marL="285750" indent="-285750" algn="l">
              <a:spcBef>
                <a:spcPts val="1800"/>
              </a:spcBef>
              <a:spcAft>
                <a:spcPts val="1200"/>
              </a:spcAft>
              <a:buFontTx/>
              <a:buChar char="-"/>
              <a:defRPr/>
            </a:pPr>
            <a:r>
              <a:rPr lang="en-GB" sz="1200" noProof="0" dirty="0">
                <a:solidFill>
                  <a:srgbClr val="002060"/>
                </a:solidFill>
              </a:rPr>
              <a:t>disciplinary knowledges are rethought and reorganized through careful study and planning, reviewing the development of traditional subjects;</a:t>
            </a:r>
          </a:p>
          <a:p>
            <a:pPr marL="285750" indent="-285750" algn="l">
              <a:spcBef>
                <a:spcPts val="1800"/>
              </a:spcBef>
              <a:spcAft>
                <a:spcPts val="1200"/>
              </a:spcAft>
              <a:buFontTx/>
              <a:buChar char="-"/>
              <a:defRPr/>
            </a:pPr>
            <a:r>
              <a:rPr lang="en-GB" sz="1200" noProof="0" dirty="0">
                <a:solidFill>
                  <a:srgbClr val="002060"/>
                </a:solidFill>
              </a:rPr>
              <a:t>it is possible to give priority to a qualitative rather than quantitative acquisition of notions;</a:t>
            </a:r>
          </a:p>
          <a:p>
            <a:pPr marL="285750" indent="-285750" algn="l">
              <a:spcBef>
                <a:spcPts val="1800"/>
              </a:spcBef>
              <a:spcAft>
                <a:spcPts val="1200"/>
              </a:spcAft>
              <a:buFontTx/>
              <a:buChar char="-"/>
              <a:defRPr/>
            </a:pPr>
            <a:r>
              <a:rPr lang="en-GB" sz="1200" noProof="0" dirty="0">
                <a:solidFill>
                  <a:srgbClr val="002060"/>
                </a:solidFill>
              </a:rPr>
              <a:t>the content is no longer an end in itself, but a vehicle for a broader and more complete knowledge that transcends the individual discipline to provide a multidisciplinary vision of the topic treated.</a:t>
            </a:r>
            <a:endParaRPr lang="en-GB" sz="1200" noProof="0" dirty="0"/>
          </a:p>
        </p:txBody>
      </p:sp>
      <p:sp>
        <p:nvSpPr>
          <p:cNvPr id="4" name="Slide Number Placeholder 3"/>
          <p:cNvSpPr>
            <a:spLocks noGrp="1"/>
          </p:cNvSpPr>
          <p:nvPr>
            <p:ph type="sldNum" idx="10"/>
          </p:nvPr>
        </p:nvSpPr>
        <p:spPr/>
        <p:txBody>
          <a:bodyPr/>
          <a:lstStyle/>
          <a:p>
            <a:pPr>
              <a:defRPr/>
            </a:pPr>
            <a:fld id="{9A8CED1B-A419-4DAE-9B9F-D214CBBFBF66}" type="slidenum">
              <a:rPr lang="en-GB" altLang="en-US" noProof="0" smtClean="0"/>
              <a:pPr>
                <a:defRPr/>
              </a:pPr>
              <a:t>9</a:t>
            </a:fld>
            <a:endParaRPr lang="en-GB" altLang="en-US" noProof="0" dirty="0"/>
          </a:p>
        </p:txBody>
      </p:sp>
    </p:spTree>
    <p:extLst>
      <p:ext uri="{BB962C8B-B14F-4D97-AF65-F5344CB8AC3E}">
        <p14:creationId xmlns:p14="http://schemas.microsoft.com/office/powerpoint/2010/main" val="3598246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2"/>
            <a:ext cx="6400800" cy="1752600"/>
          </a:xfrm>
        </p:spPr>
        <p:txBody>
          <a:bodyPr/>
          <a:lstStyle>
            <a:lvl1pPr marL="0" indent="0" algn="ctr">
              <a:buNone/>
              <a:defRPr/>
            </a:lvl1pPr>
            <a:lvl2pPr marL="457011" indent="0" algn="ctr">
              <a:buNone/>
              <a:defRPr/>
            </a:lvl2pPr>
            <a:lvl3pPr marL="914021" indent="0" algn="ctr">
              <a:buNone/>
              <a:defRPr/>
            </a:lvl3pPr>
            <a:lvl4pPr marL="1371032" indent="0" algn="ctr">
              <a:buNone/>
              <a:defRPr/>
            </a:lvl4pPr>
            <a:lvl5pPr marL="1828041" indent="0" algn="ctr">
              <a:buNone/>
              <a:defRPr/>
            </a:lvl5pPr>
            <a:lvl6pPr marL="2285052" indent="0" algn="ctr">
              <a:buNone/>
              <a:defRPr/>
            </a:lvl6pPr>
            <a:lvl7pPr marL="2742062" indent="0" algn="ctr">
              <a:buNone/>
              <a:defRPr/>
            </a:lvl7pPr>
            <a:lvl8pPr marL="3199072" indent="0" algn="ctr">
              <a:buNone/>
              <a:defRPr/>
            </a:lvl8pPr>
            <a:lvl9pPr marL="3656083" indent="0" algn="ctr">
              <a:buNone/>
              <a:defRPr/>
            </a:lvl9pPr>
          </a:lstStyle>
          <a:p>
            <a:r>
              <a:rPr lang="it-IT"/>
              <a:t>Fare clic per modificare lo stile del sottotitolo dello schema</a:t>
            </a:r>
          </a:p>
        </p:txBody>
      </p:sp>
      <p:sp>
        <p:nvSpPr>
          <p:cNvPr id="4" name="Rectangle 5"/>
          <p:cNvSpPr>
            <a:spLocks noGrp="1" noChangeArrowheads="1"/>
          </p:cNvSpPr>
          <p:nvPr>
            <p:ph type="sldNum" idx="10"/>
          </p:nvPr>
        </p:nvSpPr>
        <p:spPr>
          <a:ln/>
        </p:spPr>
        <p:txBody>
          <a:bodyPr/>
          <a:lstStyle>
            <a:lvl1pPr>
              <a:defRPr/>
            </a:lvl1pPr>
          </a:lstStyle>
          <a:p>
            <a:pPr>
              <a:defRPr/>
            </a:pPr>
            <a:fld id="{A5DE2716-015D-4971-B26D-DE6C4C56A7FF}" type="slidenum">
              <a:rPr lang="it-IT" altLang="en-US"/>
              <a:pPr>
                <a:defRPr/>
              </a:pPr>
              <a:t>‹#›</a:t>
            </a:fld>
            <a:endParaRPr lang="it-IT" altLang="en-US"/>
          </a:p>
        </p:txBody>
      </p:sp>
    </p:spTree>
    <p:extLst>
      <p:ext uri="{BB962C8B-B14F-4D97-AF65-F5344CB8AC3E}">
        <p14:creationId xmlns:p14="http://schemas.microsoft.com/office/powerpoint/2010/main" val="3138112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sldNum" idx="10"/>
          </p:nvPr>
        </p:nvSpPr>
        <p:spPr>
          <a:ln/>
        </p:spPr>
        <p:txBody>
          <a:bodyPr/>
          <a:lstStyle>
            <a:lvl1pPr>
              <a:defRPr/>
            </a:lvl1pPr>
          </a:lstStyle>
          <a:p>
            <a:pPr>
              <a:defRPr/>
            </a:pPr>
            <a:fld id="{F5FF6ACF-6A34-4C88-82C0-66FE63A6D08F}" type="slidenum">
              <a:rPr lang="it-IT" altLang="en-US"/>
              <a:pPr>
                <a:defRPr/>
              </a:pPr>
              <a:t>‹#›</a:t>
            </a:fld>
            <a:endParaRPr lang="it-IT" altLang="en-US"/>
          </a:p>
        </p:txBody>
      </p:sp>
    </p:spTree>
    <p:extLst>
      <p:ext uri="{BB962C8B-B14F-4D97-AF65-F5344CB8AC3E}">
        <p14:creationId xmlns:p14="http://schemas.microsoft.com/office/powerpoint/2010/main" val="196556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1465" y="0"/>
            <a:ext cx="2054225" cy="61150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4" y="0"/>
            <a:ext cx="6011863" cy="611505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sldNum" idx="10"/>
          </p:nvPr>
        </p:nvSpPr>
        <p:spPr>
          <a:ln/>
        </p:spPr>
        <p:txBody>
          <a:bodyPr/>
          <a:lstStyle>
            <a:lvl1pPr>
              <a:defRPr/>
            </a:lvl1pPr>
          </a:lstStyle>
          <a:p>
            <a:pPr>
              <a:defRPr/>
            </a:pPr>
            <a:fld id="{AB1A8C19-D4AD-446F-B315-2D5DAD322578}" type="slidenum">
              <a:rPr lang="it-IT" altLang="en-US"/>
              <a:pPr>
                <a:defRPr/>
              </a:pPr>
              <a:t>‹#›</a:t>
            </a:fld>
            <a:endParaRPr lang="it-IT" altLang="en-US"/>
          </a:p>
        </p:txBody>
      </p:sp>
    </p:spTree>
    <p:extLst>
      <p:ext uri="{BB962C8B-B14F-4D97-AF65-F5344CB8AC3E}">
        <p14:creationId xmlns:p14="http://schemas.microsoft.com/office/powerpoint/2010/main" val="1701597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440" y="2129984"/>
            <a:ext cx="7773120" cy="1470394"/>
          </a:xfrm>
        </p:spPr>
        <p:txBody>
          <a:bodyPr/>
          <a:lstStyle/>
          <a:p>
            <a:r>
              <a:rPr lang="it-IT"/>
              <a:t>Fare clic per modificare lo stile del titolo</a:t>
            </a:r>
          </a:p>
        </p:txBody>
      </p:sp>
      <p:sp>
        <p:nvSpPr>
          <p:cNvPr id="3" name="Sottotitolo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it-IT"/>
              <a:t>Fare clic per modificare lo stile del sottotitolo dello schema</a:t>
            </a:r>
          </a:p>
        </p:txBody>
      </p:sp>
      <p:sp>
        <p:nvSpPr>
          <p:cNvPr id="4" name="Date Placeholder 3"/>
          <p:cNvSpPr>
            <a:spLocks noGrp="1" noChangeArrowheads="1"/>
          </p:cNvSpPr>
          <p:nvPr>
            <p:ph type="dt" idx="10"/>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5" name="Footer Placeholder 4"/>
          <p:cNvSpPr>
            <a:spLocks noGrp="1" noChangeArrowheads="1"/>
          </p:cNvSpPr>
          <p:nvPr>
            <p:ph type="ftr" idx="11"/>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6" name="Slide Number Placeholder 5"/>
          <p:cNvSpPr>
            <a:spLocks noGrp="1" noChangeArrowheads="1"/>
          </p:cNvSpPr>
          <p:nvPr>
            <p:ph type="sldNum" idx="12"/>
          </p:nvPr>
        </p:nvSpPr>
        <p:spPr/>
        <p:txBody>
          <a:bodyPr/>
          <a:lstStyle>
            <a:lvl1pPr defTabSz="447675" eaLnBrk="0">
              <a:lnSpc>
                <a:spcPct val="100000"/>
              </a:lnSpc>
              <a:defRPr sz="2400" b="1" i="1" smtClean="0">
                <a:latin typeface="Arial Black" panose="020B0A04020102020204" pitchFamily="34" charset="0"/>
              </a:defRPr>
            </a:lvl1pPr>
          </a:lstStyle>
          <a:p>
            <a:pPr>
              <a:defRPr/>
            </a:pPr>
            <a:fld id="{6EC8A98F-DC21-4534-9F2A-33076FAD2757}" type="slidenum">
              <a:rPr lang="en-US" altLang="en-US"/>
              <a:pPr>
                <a:defRPr/>
              </a:pPr>
              <a:t>‹#›</a:t>
            </a:fld>
            <a:endParaRPr lang="en-US" altLang="en-US" dirty="0"/>
          </a:p>
        </p:txBody>
      </p:sp>
    </p:spTree>
    <p:extLst>
      <p:ext uri="{BB962C8B-B14F-4D97-AF65-F5344CB8AC3E}">
        <p14:creationId xmlns:p14="http://schemas.microsoft.com/office/powerpoint/2010/main" val="1187695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p:cNvSpPr>
            <a:spLocks noGrp="1" noChangeArrowheads="1"/>
          </p:cNvSpPr>
          <p:nvPr>
            <p:ph type="dt" idx="10"/>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5" name="Footer Placeholder 4"/>
          <p:cNvSpPr>
            <a:spLocks noGrp="1" noChangeArrowheads="1"/>
          </p:cNvSpPr>
          <p:nvPr>
            <p:ph type="ftr" idx="11"/>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6" name="Slide Number Placeholder 5"/>
          <p:cNvSpPr>
            <a:spLocks noGrp="1" noChangeArrowheads="1"/>
          </p:cNvSpPr>
          <p:nvPr>
            <p:ph type="sldNum" idx="12"/>
          </p:nvPr>
        </p:nvSpPr>
        <p:spPr/>
        <p:txBody>
          <a:bodyPr/>
          <a:lstStyle>
            <a:lvl1pPr defTabSz="447675" eaLnBrk="0">
              <a:lnSpc>
                <a:spcPct val="100000"/>
              </a:lnSpc>
              <a:defRPr sz="2400" b="1" i="1" smtClean="0">
                <a:latin typeface="Arial Black" panose="020B0A04020102020204" pitchFamily="34" charset="0"/>
              </a:defRPr>
            </a:lvl1pPr>
          </a:lstStyle>
          <a:p>
            <a:pPr>
              <a:defRPr/>
            </a:pPr>
            <a:fld id="{3156605E-E8DD-49D7-B41C-14A96A8BEE46}" type="slidenum">
              <a:rPr lang="en-US" altLang="en-US"/>
              <a:pPr>
                <a:defRPr/>
              </a:pPr>
              <a:t>‹#›</a:t>
            </a:fld>
            <a:endParaRPr lang="en-US" altLang="en-US" dirty="0"/>
          </a:p>
        </p:txBody>
      </p:sp>
    </p:spTree>
    <p:extLst>
      <p:ext uri="{BB962C8B-B14F-4D97-AF65-F5344CB8AC3E}">
        <p14:creationId xmlns:p14="http://schemas.microsoft.com/office/powerpoint/2010/main" val="3257344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880" y="4406863"/>
            <a:ext cx="7771680" cy="1362383"/>
          </a:xfrm>
        </p:spPr>
        <p:txBody>
          <a:bodyPr anchor="t"/>
          <a:lstStyle>
            <a:lvl1pPr algn="l">
              <a:defRPr sz="3600" b="1" cap="all"/>
            </a:lvl1pPr>
          </a:lstStyle>
          <a:p>
            <a:r>
              <a:rPr lang="it-IT"/>
              <a:t>Fare clic per modificare lo stile del titolo</a:t>
            </a:r>
          </a:p>
        </p:txBody>
      </p:sp>
      <p:sp>
        <p:nvSpPr>
          <p:cNvPr id="3" name="Segnaposto testo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it-IT"/>
              <a:t>Fare clic per modificare stili del testo dello schema</a:t>
            </a:r>
          </a:p>
        </p:txBody>
      </p:sp>
      <p:sp>
        <p:nvSpPr>
          <p:cNvPr id="4" name="Date Placeholder 3"/>
          <p:cNvSpPr>
            <a:spLocks noGrp="1" noChangeArrowheads="1"/>
          </p:cNvSpPr>
          <p:nvPr>
            <p:ph type="dt" idx="10"/>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5" name="Footer Placeholder 4"/>
          <p:cNvSpPr>
            <a:spLocks noGrp="1" noChangeArrowheads="1"/>
          </p:cNvSpPr>
          <p:nvPr>
            <p:ph type="ftr" idx="11"/>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6" name="Slide Number Placeholder 5"/>
          <p:cNvSpPr>
            <a:spLocks noGrp="1" noChangeArrowheads="1"/>
          </p:cNvSpPr>
          <p:nvPr>
            <p:ph type="sldNum" idx="12"/>
          </p:nvPr>
        </p:nvSpPr>
        <p:spPr/>
        <p:txBody>
          <a:bodyPr/>
          <a:lstStyle>
            <a:lvl1pPr defTabSz="447675" eaLnBrk="0">
              <a:lnSpc>
                <a:spcPct val="100000"/>
              </a:lnSpc>
              <a:defRPr sz="2400" b="1" i="1" smtClean="0">
                <a:latin typeface="Arial Black" panose="020B0A04020102020204" pitchFamily="34" charset="0"/>
              </a:defRPr>
            </a:lvl1pPr>
          </a:lstStyle>
          <a:p>
            <a:pPr>
              <a:defRPr/>
            </a:pPr>
            <a:fld id="{DB3352EF-6787-4E66-A482-374DCAA92ED8}" type="slidenum">
              <a:rPr lang="en-US" altLang="en-US"/>
              <a:pPr>
                <a:defRPr/>
              </a:pPr>
              <a:t>‹#›</a:t>
            </a:fld>
            <a:endParaRPr lang="en-US" altLang="en-US" dirty="0"/>
          </a:p>
        </p:txBody>
      </p:sp>
    </p:spTree>
    <p:extLst>
      <p:ext uri="{BB962C8B-B14F-4D97-AF65-F5344CB8AC3E}">
        <p14:creationId xmlns:p14="http://schemas.microsoft.com/office/powerpoint/2010/main" val="854373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6480" y="1604328"/>
            <a:ext cx="4036320" cy="451055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31040" y="1604328"/>
            <a:ext cx="4037760" cy="451055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
          <p:cNvSpPr>
            <a:spLocks noGrp="1" noChangeArrowheads="1"/>
          </p:cNvSpPr>
          <p:nvPr>
            <p:ph type="dt" idx="10"/>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6" name="Rectangle 4"/>
          <p:cNvSpPr>
            <a:spLocks noGrp="1" noChangeArrowheads="1"/>
          </p:cNvSpPr>
          <p:nvPr>
            <p:ph type="ftr" idx="11"/>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7" name="Rectangle 5"/>
          <p:cNvSpPr>
            <a:spLocks noGrp="1" noChangeArrowheads="1"/>
          </p:cNvSpPr>
          <p:nvPr>
            <p:ph type="sldNum" idx="12"/>
          </p:nvPr>
        </p:nvSpPr>
        <p:spPr/>
        <p:txBody>
          <a:bodyPr/>
          <a:lstStyle>
            <a:lvl1pPr defTabSz="447675" eaLnBrk="0">
              <a:lnSpc>
                <a:spcPct val="100000"/>
              </a:lnSpc>
              <a:defRPr sz="2400" b="1" i="1" smtClean="0">
                <a:latin typeface="Arial Black" panose="020B0A04020102020204" pitchFamily="34" charset="0"/>
              </a:defRPr>
            </a:lvl1pPr>
          </a:lstStyle>
          <a:p>
            <a:pPr>
              <a:defRPr/>
            </a:pPr>
            <a:fld id="{75632382-D50B-424B-AE20-5057D343209B}" type="slidenum">
              <a:rPr lang="en-US" altLang="en-US"/>
              <a:pPr>
                <a:defRPr/>
              </a:pPr>
              <a:t>‹#›</a:t>
            </a:fld>
            <a:endParaRPr lang="en-US" altLang="en-US" dirty="0"/>
          </a:p>
        </p:txBody>
      </p:sp>
    </p:spTree>
    <p:extLst>
      <p:ext uri="{BB962C8B-B14F-4D97-AF65-F5344CB8AC3E}">
        <p14:creationId xmlns:p14="http://schemas.microsoft.com/office/powerpoint/2010/main" val="260100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921" y="275070"/>
            <a:ext cx="8229600" cy="1142039"/>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it-IT"/>
              <a:t>Fare clic per modificare stili del testo dello schema</a:t>
            </a:r>
          </a:p>
        </p:txBody>
      </p:sp>
      <p:sp>
        <p:nvSpPr>
          <p:cNvPr id="4" name="Segnaposto contenuto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it-IT"/>
              <a:t>Fare clic per modificare stili del testo dello schema</a:t>
            </a:r>
          </a:p>
        </p:txBody>
      </p:sp>
      <p:sp>
        <p:nvSpPr>
          <p:cNvPr id="6" name="Segnaposto contenuto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3"/>
          <p:cNvSpPr>
            <a:spLocks noGrp="1" noChangeArrowheads="1"/>
          </p:cNvSpPr>
          <p:nvPr>
            <p:ph type="dt" idx="10"/>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8" name="Rectangle 4"/>
          <p:cNvSpPr>
            <a:spLocks noGrp="1" noChangeArrowheads="1"/>
          </p:cNvSpPr>
          <p:nvPr>
            <p:ph type="ftr" idx="11"/>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9" name="Rectangle 5"/>
          <p:cNvSpPr>
            <a:spLocks noGrp="1" noChangeArrowheads="1"/>
          </p:cNvSpPr>
          <p:nvPr>
            <p:ph type="sldNum" idx="12"/>
          </p:nvPr>
        </p:nvSpPr>
        <p:spPr/>
        <p:txBody>
          <a:bodyPr/>
          <a:lstStyle>
            <a:lvl1pPr defTabSz="447675" eaLnBrk="0">
              <a:lnSpc>
                <a:spcPct val="100000"/>
              </a:lnSpc>
              <a:defRPr sz="2400" b="1" i="1" smtClean="0">
                <a:latin typeface="Arial Black" panose="020B0A04020102020204" pitchFamily="34" charset="0"/>
              </a:defRPr>
            </a:lvl1pPr>
          </a:lstStyle>
          <a:p>
            <a:pPr>
              <a:defRPr/>
            </a:pPr>
            <a:fld id="{C34CA2EA-499B-4F26-A050-9599569B0965}" type="slidenum">
              <a:rPr lang="en-US" altLang="en-US"/>
              <a:pPr>
                <a:defRPr/>
              </a:pPr>
              <a:t>‹#›</a:t>
            </a:fld>
            <a:endParaRPr lang="en-US" altLang="en-US" dirty="0"/>
          </a:p>
        </p:txBody>
      </p:sp>
    </p:spTree>
    <p:extLst>
      <p:ext uri="{BB962C8B-B14F-4D97-AF65-F5344CB8AC3E}">
        <p14:creationId xmlns:p14="http://schemas.microsoft.com/office/powerpoint/2010/main" val="3866511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3"/>
          <p:cNvSpPr>
            <a:spLocks noGrp="1" noChangeArrowheads="1"/>
          </p:cNvSpPr>
          <p:nvPr>
            <p:ph type="dt" idx="10"/>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4" name="Rectangle 4"/>
          <p:cNvSpPr>
            <a:spLocks noGrp="1" noChangeArrowheads="1"/>
          </p:cNvSpPr>
          <p:nvPr>
            <p:ph type="ftr" idx="11"/>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5" name="Rectangle 5"/>
          <p:cNvSpPr>
            <a:spLocks noGrp="1" noChangeArrowheads="1"/>
          </p:cNvSpPr>
          <p:nvPr>
            <p:ph type="sldNum" idx="12"/>
          </p:nvPr>
        </p:nvSpPr>
        <p:spPr/>
        <p:txBody>
          <a:bodyPr/>
          <a:lstStyle>
            <a:lvl1pPr defTabSz="447675" eaLnBrk="0">
              <a:lnSpc>
                <a:spcPct val="100000"/>
              </a:lnSpc>
              <a:defRPr sz="2400" b="1" i="1" smtClean="0">
                <a:latin typeface="Arial Black" panose="020B0A04020102020204" pitchFamily="34" charset="0"/>
              </a:defRPr>
            </a:lvl1pPr>
          </a:lstStyle>
          <a:p>
            <a:pPr>
              <a:defRPr/>
            </a:pPr>
            <a:fld id="{585CE1D0-41F1-4AB7-B423-392F9EE46901}" type="slidenum">
              <a:rPr lang="en-US" altLang="en-US"/>
              <a:pPr>
                <a:defRPr/>
              </a:pPr>
              <a:t>‹#›</a:t>
            </a:fld>
            <a:endParaRPr lang="en-US" altLang="en-US" dirty="0"/>
          </a:p>
        </p:txBody>
      </p:sp>
    </p:spTree>
    <p:extLst>
      <p:ext uri="{BB962C8B-B14F-4D97-AF65-F5344CB8AC3E}">
        <p14:creationId xmlns:p14="http://schemas.microsoft.com/office/powerpoint/2010/main" val="4122659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3" name="Rectangle 4"/>
          <p:cNvSpPr>
            <a:spLocks noGrp="1" noChangeArrowheads="1"/>
          </p:cNvSpPr>
          <p:nvPr>
            <p:ph type="ftr" idx="11"/>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4" name="Rectangle 5"/>
          <p:cNvSpPr>
            <a:spLocks noGrp="1" noChangeArrowheads="1"/>
          </p:cNvSpPr>
          <p:nvPr>
            <p:ph type="sldNum" idx="12"/>
          </p:nvPr>
        </p:nvSpPr>
        <p:spPr/>
        <p:txBody>
          <a:bodyPr/>
          <a:lstStyle>
            <a:lvl1pPr defTabSz="447675" eaLnBrk="0">
              <a:lnSpc>
                <a:spcPct val="100000"/>
              </a:lnSpc>
              <a:defRPr sz="2400" b="1" i="1" smtClean="0">
                <a:latin typeface="Arial Black" panose="020B0A04020102020204" pitchFamily="34" charset="0"/>
              </a:defRPr>
            </a:lvl1pPr>
          </a:lstStyle>
          <a:p>
            <a:pPr>
              <a:defRPr/>
            </a:pPr>
            <a:fld id="{DCB9BA1D-5733-47DF-929E-3DCC32EB9B1D}" type="slidenum">
              <a:rPr lang="en-US" altLang="en-US"/>
              <a:pPr>
                <a:defRPr/>
              </a:pPr>
              <a:t>‹#›</a:t>
            </a:fld>
            <a:endParaRPr lang="en-US" altLang="en-US" dirty="0"/>
          </a:p>
        </p:txBody>
      </p:sp>
    </p:spTree>
    <p:extLst>
      <p:ext uri="{BB962C8B-B14F-4D97-AF65-F5344CB8AC3E}">
        <p14:creationId xmlns:p14="http://schemas.microsoft.com/office/powerpoint/2010/main" val="3100062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920" y="273629"/>
            <a:ext cx="3008160" cy="1160762"/>
          </a:xfrm>
        </p:spPr>
        <p:txBody>
          <a:bodyPr anchor="b"/>
          <a:lstStyle>
            <a:lvl1pPr algn="l">
              <a:defRPr sz="1800" b="1"/>
            </a:lvl1pPr>
          </a:lstStyle>
          <a:p>
            <a:r>
              <a:rPr lang="it-IT"/>
              <a:t>Fare clic per modificare lo stile del titolo</a:t>
            </a:r>
          </a:p>
        </p:txBody>
      </p:sp>
      <p:sp>
        <p:nvSpPr>
          <p:cNvPr id="3" name="Segnaposto contenuto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it-IT"/>
              <a:t>Fare clic per modificare stili del testo dello schema</a:t>
            </a:r>
          </a:p>
        </p:txBody>
      </p:sp>
      <p:sp>
        <p:nvSpPr>
          <p:cNvPr id="5" name="Rectangle 3"/>
          <p:cNvSpPr>
            <a:spLocks noGrp="1" noChangeArrowheads="1"/>
          </p:cNvSpPr>
          <p:nvPr>
            <p:ph type="dt" idx="10"/>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6" name="Rectangle 4"/>
          <p:cNvSpPr>
            <a:spLocks noGrp="1" noChangeArrowheads="1"/>
          </p:cNvSpPr>
          <p:nvPr>
            <p:ph type="ftr" idx="11"/>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7" name="Rectangle 5"/>
          <p:cNvSpPr>
            <a:spLocks noGrp="1" noChangeArrowheads="1"/>
          </p:cNvSpPr>
          <p:nvPr>
            <p:ph type="sldNum" idx="12"/>
          </p:nvPr>
        </p:nvSpPr>
        <p:spPr/>
        <p:txBody>
          <a:bodyPr/>
          <a:lstStyle>
            <a:lvl1pPr defTabSz="447675" eaLnBrk="0">
              <a:lnSpc>
                <a:spcPct val="100000"/>
              </a:lnSpc>
              <a:defRPr sz="2400" b="1" i="1" smtClean="0">
                <a:latin typeface="Arial Black" panose="020B0A04020102020204" pitchFamily="34" charset="0"/>
              </a:defRPr>
            </a:lvl1pPr>
          </a:lstStyle>
          <a:p>
            <a:pPr>
              <a:defRPr/>
            </a:pPr>
            <a:fld id="{44092656-54A6-4B3D-9972-93CFCC0426B4}" type="slidenum">
              <a:rPr lang="en-US" altLang="en-US"/>
              <a:pPr>
                <a:defRPr/>
              </a:pPr>
              <a:t>‹#›</a:t>
            </a:fld>
            <a:endParaRPr lang="en-US" altLang="en-US" dirty="0"/>
          </a:p>
        </p:txBody>
      </p:sp>
    </p:spTree>
    <p:extLst>
      <p:ext uri="{BB962C8B-B14F-4D97-AF65-F5344CB8AC3E}">
        <p14:creationId xmlns:p14="http://schemas.microsoft.com/office/powerpoint/2010/main" val="1246580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sldNum" idx="10"/>
          </p:nvPr>
        </p:nvSpPr>
        <p:spPr>
          <a:ln/>
        </p:spPr>
        <p:txBody>
          <a:bodyPr/>
          <a:lstStyle>
            <a:lvl1pPr>
              <a:defRPr/>
            </a:lvl1pPr>
          </a:lstStyle>
          <a:p>
            <a:pPr>
              <a:defRPr/>
            </a:pPr>
            <a:fld id="{93AF05F5-915A-4DF6-A78F-6B4758F4AB79}" type="slidenum">
              <a:rPr lang="it-IT" altLang="en-US"/>
              <a:pPr>
                <a:defRPr/>
              </a:pPr>
              <a:t>‹#›</a:t>
            </a:fld>
            <a:endParaRPr lang="it-IT" altLang="en-US"/>
          </a:p>
        </p:txBody>
      </p:sp>
    </p:spTree>
    <p:extLst>
      <p:ext uri="{BB962C8B-B14F-4D97-AF65-F5344CB8AC3E}">
        <p14:creationId xmlns:p14="http://schemas.microsoft.com/office/powerpoint/2010/main" val="2104764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801" y="4800025"/>
            <a:ext cx="5486400" cy="567420"/>
          </a:xfrm>
        </p:spPr>
        <p:txBody>
          <a:bodyPr anchor="b"/>
          <a:lstStyle>
            <a:lvl1pPr algn="l">
              <a:defRPr sz="1800" b="1"/>
            </a:lvl1pPr>
          </a:lstStyle>
          <a:p>
            <a:r>
              <a:rPr lang="it-IT"/>
              <a:t>Fare clic per modificare lo stile del titolo</a:t>
            </a:r>
          </a:p>
        </p:txBody>
      </p:sp>
      <p:sp>
        <p:nvSpPr>
          <p:cNvPr id="3" name="Segnaposto immagine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it-IT" noProof="0"/>
          </a:p>
        </p:txBody>
      </p:sp>
      <p:sp>
        <p:nvSpPr>
          <p:cNvPr id="4" name="Segnaposto testo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it-IT"/>
              <a:t>Fare clic per modificare stili del testo dello schema</a:t>
            </a:r>
          </a:p>
        </p:txBody>
      </p:sp>
      <p:sp>
        <p:nvSpPr>
          <p:cNvPr id="5" name="Rectangle 3"/>
          <p:cNvSpPr>
            <a:spLocks noGrp="1" noChangeArrowheads="1"/>
          </p:cNvSpPr>
          <p:nvPr>
            <p:ph type="dt" idx="10"/>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6" name="Rectangle 4"/>
          <p:cNvSpPr>
            <a:spLocks noGrp="1" noChangeArrowheads="1"/>
          </p:cNvSpPr>
          <p:nvPr>
            <p:ph type="ftr" idx="11"/>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7" name="Rectangle 5"/>
          <p:cNvSpPr>
            <a:spLocks noGrp="1" noChangeArrowheads="1"/>
          </p:cNvSpPr>
          <p:nvPr>
            <p:ph type="sldNum" idx="12"/>
          </p:nvPr>
        </p:nvSpPr>
        <p:spPr/>
        <p:txBody>
          <a:bodyPr/>
          <a:lstStyle>
            <a:lvl1pPr defTabSz="447675" eaLnBrk="0">
              <a:lnSpc>
                <a:spcPct val="100000"/>
              </a:lnSpc>
              <a:defRPr sz="2400" b="1" i="1" smtClean="0">
                <a:latin typeface="Arial Black" panose="020B0A04020102020204" pitchFamily="34" charset="0"/>
              </a:defRPr>
            </a:lvl1pPr>
          </a:lstStyle>
          <a:p>
            <a:pPr>
              <a:defRPr/>
            </a:pPr>
            <a:fld id="{65E40072-597C-4013-B527-E92588C91185}" type="slidenum">
              <a:rPr lang="en-US" altLang="en-US"/>
              <a:pPr>
                <a:defRPr/>
              </a:pPr>
              <a:t>‹#›</a:t>
            </a:fld>
            <a:endParaRPr lang="en-US" altLang="en-US" dirty="0"/>
          </a:p>
        </p:txBody>
      </p:sp>
    </p:spTree>
    <p:extLst>
      <p:ext uri="{BB962C8B-B14F-4D97-AF65-F5344CB8AC3E}">
        <p14:creationId xmlns:p14="http://schemas.microsoft.com/office/powerpoint/2010/main" val="3234120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p:cNvSpPr>
            <a:spLocks noGrp="1" noChangeArrowheads="1"/>
          </p:cNvSpPr>
          <p:nvPr>
            <p:ph type="dt" idx="10"/>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5" name="Footer Placeholder 4"/>
          <p:cNvSpPr>
            <a:spLocks noGrp="1" noChangeArrowheads="1"/>
          </p:cNvSpPr>
          <p:nvPr>
            <p:ph type="ftr" idx="11"/>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6" name="Slide Number Placeholder 5"/>
          <p:cNvSpPr>
            <a:spLocks noGrp="1" noChangeArrowheads="1"/>
          </p:cNvSpPr>
          <p:nvPr>
            <p:ph type="sldNum" idx="12"/>
          </p:nvPr>
        </p:nvSpPr>
        <p:spPr/>
        <p:txBody>
          <a:bodyPr/>
          <a:lstStyle>
            <a:lvl1pPr defTabSz="447675" eaLnBrk="0">
              <a:lnSpc>
                <a:spcPct val="100000"/>
              </a:lnSpc>
              <a:defRPr sz="2400" b="1" i="1" smtClean="0">
                <a:latin typeface="Arial Black" panose="020B0A04020102020204" pitchFamily="34" charset="0"/>
              </a:defRPr>
            </a:lvl1pPr>
          </a:lstStyle>
          <a:p>
            <a:pPr>
              <a:defRPr/>
            </a:pPr>
            <a:fld id="{9377F323-0E1D-45B5-BAEC-A2B60BC1747E}" type="slidenum">
              <a:rPr lang="en-US" altLang="en-US"/>
              <a:pPr>
                <a:defRPr/>
              </a:pPr>
              <a:t>‹#›</a:t>
            </a:fld>
            <a:endParaRPr lang="en-US" altLang="en-US" dirty="0"/>
          </a:p>
        </p:txBody>
      </p:sp>
    </p:spTree>
    <p:extLst>
      <p:ext uri="{BB962C8B-B14F-4D97-AF65-F5344CB8AC3E}">
        <p14:creationId xmlns:p14="http://schemas.microsoft.com/office/powerpoint/2010/main" val="3257149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6801" y="273629"/>
            <a:ext cx="2052000" cy="5841253"/>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6481" y="273629"/>
            <a:ext cx="6022080" cy="584125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p:cNvSpPr>
            <a:spLocks noGrp="1" noChangeArrowheads="1"/>
          </p:cNvSpPr>
          <p:nvPr>
            <p:ph type="dt" idx="10"/>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5" name="Footer Placeholder 4"/>
          <p:cNvSpPr>
            <a:spLocks noGrp="1" noChangeArrowheads="1"/>
          </p:cNvSpPr>
          <p:nvPr>
            <p:ph type="ftr" idx="11"/>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6" name="Slide Number Placeholder 5"/>
          <p:cNvSpPr>
            <a:spLocks noGrp="1" noChangeArrowheads="1"/>
          </p:cNvSpPr>
          <p:nvPr>
            <p:ph type="sldNum" idx="12"/>
          </p:nvPr>
        </p:nvSpPr>
        <p:spPr/>
        <p:txBody>
          <a:bodyPr/>
          <a:lstStyle>
            <a:lvl1pPr defTabSz="447675" eaLnBrk="0">
              <a:lnSpc>
                <a:spcPct val="100000"/>
              </a:lnSpc>
              <a:defRPr sz="2400" b="1" i="1" smtClean="0">
                <a:latin typeface="Arial Black" panose="020B0A04020102020204" pitchFamily="34" charset="0"/>
              </a:defRPr>
            </a:lvl1pPr>
          </a:lstStyle>
          <a:p>
            <a:pPr>
              <a:defRPr/>
            </a:pPr>
            <a:fld id="{8CEBED2E-C3DC-4AA0-93EF-7D5E3997EC03}" type="slidenum">
              <a:rPr lang="en-US" altLang="en-US"/>
              <a:pPr>
                <a:defRPr/>
              </a:pPr>
              <a:t>‹#›</a:t>
            </a:fld>
            <a:endParaRPr lang="en-US" altLang="en-US" dirty="0"/>
          </a:p>
        </p:txBody>
      </p:sp>
    </p:spTree>
    <p:extLst>
      <p:ext uri="{BB962C8B-B14F-4D97-AF65-F5344CB8AC3E}">
        <p14:creationId xmlns:p14="http://schemas.microsoft.com/office/powerpoint/2010/main" val="2017709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6480" y="273628"/>
            <a:ext cx="8212320" cy="1129079"/>
          </a:xfrm>
        </p:spPr>
        <p:txBody>
          <a:bodyPr/>
          <a:lstStyle/>
          <a:p>
            <a:r>
              <a:rPr lang="it-IT"/>
              <a:t>Fare clic per modificare lo stile del titolo</a:t>
            </a:r>
          </a:p>
        </p:txBody>
      </p:sp>
      <p:sp>
        <p:nvSpPr>
          <p:cNvPr id="3" name="Rectangle 3"/>
          <p:cNvSpPr>
            <a:spLocks noGrp="1" noChangeArrowheads="1"/>
          </p:cNvSpPr>
          <p:nvPr>
            <p:ph type="dt" idx="10"/>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4" name="Rectangle 4"/>
          <p:cNvSpPr>
            <a:spLocks noGrp="1" noChangeArrowheads="1"/>
          </p:cNvSpPr>
          <p:nvPr>
            <p:ph type="ftr" idx="11"/>
          </p:nvPr>
        </p:nvSpPr>
        <p:spPr/>
        <p:txBody>
          <a:bodyPr/>
          <a:lstStyle>
            <a:lvl1pPr defTabSz="449077" eaLnBrk="0">
              <a:lnSpc>
                <a:spcPct val="100000"/>
              </a:lnSpc>
              <a:defRPr sz="2400" b="1" i="1" dirty="0">
                <a:latin typeface="Arial Black" pitchFamily="34" charset="0"/>
                <a:ea typeface="MS PGothic" pitchFamily="34" charset="-128"/>
              </a:defRPr>
            </a:lvl1pPr>
          </a:lstStyle>
          <a:p>
            <a:pPr>
              <a:defRPr/>
            </a:pPr>
            <a:endParaRPr lang="en-US" dirty="0"/>
          </a:p>
        </p:txBody>
      </p:sp>
      <p:sp>
        <p:nvSpPr>
          <p:cNvPr id="5" name="Rectangle 5"/>
          <p:cNvSpPr>
            <a:spLocks noGrp="1" noChangeArrowheads="1"/>
          </p:cNvSpPr>
          <p:nvPr>
            <p:ph type="sldNum" idx="12"/>
          </p:nvPr>
        </p:nvSpPr>
        <p:spPr/>
        <p:txBody>
          <a:bodyPr/>
          <a:lstStyle>
            <a:lvl1pPr defTabSz="447675" eaLnBrk="0">
              <a:lnSpc>
                <a:spcPct val="100000"/>
              </a:lnSpc>
              <a:defRPr sz="2400" b="1" i="1" smtClean="0">
                <a:latin typeface="Arial Black" panose="020B0A04020102020204" pitchFamily="34" charset="0"/>
              </a:defRPr>
            </a:lvl1pPr>
          </a:lstStyle>
          <a:p>
            <a:pPr>
              <a:defRPr/>
            </a:pPr>
            <a:fld id="{57E01BD6-8001-46CF-8927-4D6E89130330}" type="slidenum">
              <a:rPr lang="en-US" altLang="en-US"/>
              <a:pPr>
                <a:defRPr/>
              </a:pPr>
              <a:t>‹#›</a:t>
            </a:fld>
            <a:endParaRPr lang="en-US" altLang="en-US" dirty="0"/>
          </a:p>
        </p:txBody>
      </p:sp>
    </p:spTree>
    <p:extLst>
      <p:ext uri="{BB962C8B-B14F-4D97-AF65-F5344CB8AC3E}">
        <p14:creationId xmlns:p14="http://schemas.microsoft.com/office/powerpoint/2010/main" val="79426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4"/>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7"/>
            <a:ext cx="7772400" cy="1500187"/>
          </a:xfrm>
        </p:spPr>
        <p:txBody>
          <a:bodyPr anchor="b"/>
          <a:lstStyle>
            <a:lvl1pPr marL="0" indent="0">
              <a:buNone/>
              <a:defRPr sz="2000"/>
            </a:lvl1pPr>
            <a:lvl2pPr marL="457011" indent="0">
              <a:buNone/>
              <a:defRPr sz="1800"/>
            </a:lvl2pPr>
            <a:lvl3pPr marL="914021" indent="0">
              <a:buNone/>
              <a:defRPr sz="1600"/>
            </a:lvl3pPr>
            <a:lvl4pPr marL="1371032" indent="0">
              <a:buNone/>
              <a:defRPr sz="1400"/>
            </a:lvl4pPr>
            <a:lvl5pPr marL="1828041" indent="0">
              <a:buNone/>
              <a:defRPr sz="1400"/>
            </a:lvl5pPr>
            <a:lvl6pPr marL="2285052" indent="0">
              <a:buNone/>
              <a:defRPr sz="1400"/>
            </a:lvl6pPr>
            <a:lvl7pPr marL="2742062" indent="0">
              <a:buNone/>
              <a:defRPr sz="1400"/>
            </a:lvl7pPr>
            <a:lvl8pPr marL="3199072" indent="0">
              <a:buNone/>
              <a:defRPr sz="1400"/>
            </a:lvl8pPr>
            <a:lvl9pPr marL="3656083" indent="0">
              <a:buNone/>
              <a:defRPr sz="1400"/>
            </a:lvl9pPr>
          </a:lstStyle>
          <a:p>
            <a:pPr lvl="0"/>
            <a:r>
              <a:rPr lang="it-IT"/>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pPr>
              <a:defRPr/>
            </a:pPr>
            <a:fld id="{AB755B30-31EB-490C-A67A-26FE139FF499}" type="slidenum">
              <a:rPr lang="it-IT" altLang="en-US"/>
              <a:pPr>
                <a:defRPr/>
              </a:pPr>
              <a:t>‹#›</a:t>
            </a:fld>
            <a:endParaRPr lang="it-IT" altLang="en-US"/>
          </a:p>
        </p:txBody>
      </p:sp>
    </p:spTree>
    <p:extLst>
      <p:ext uri="{BB962C8B-B14F-4D97-AF65-F5344CB8AC3E}">
        <p14:creationId xmlns:p14="http://schemas.microsoft.com/office/powerpoint/2010/main" val="17316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225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1850" y="1600200"/>
            <a:ext cx="4033838"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p:cNvSpPr>
            <a:spLocks noGrp="1" noChangeArrowheads="1"/>
          </p:cNvSpPr>
          <p:nvPr>
            <p:ph type="sldNum" idx="10"/>
          </p:nvPr>
        </p:nvSpPr>
        <p:spPr>
          <a:ln/>
        </p:spPr>
        <p:txBody>
          <a:bodyPr/>
          <a:lstStyle>
            <a:lvl1pPr>
              <a:defRPr/>
            </a:lvl1pPr>
          </a:lstStyle>
          <a:p>
            <a:pPr>
              <a:defRPr/>
            </a:pPr>
            <a:fld id="{6148D37F-436E-4054-986F-991C70BD9875}" type="slidenum">
              <a:rPr lang="it-IT" altLang="en-US"/>
              <a:pPr>
                <a:defRPr/>
              </a:pPr>
              <a:t>‹#›</a:t>
            </a:fld>
            <a:endParaRPr lang="it-IT" altLang="en-US"/>
          </a:p>
        </p:txBody>
      </p:sp>
    </p:spTree>
    <p:extLst>
      <p:ext uri="{BB962C8B-B14F-4D97-AF65-F5344CB8AC3E}">
        <p14:creationId xmlns:p14="http://schemas.microsoft.com/office/powerpoint/2010/main" val="34588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
          <p:cNvSpPr>
            <a:spLocks noGrp="1" noChangeArrowheads="1"/>
          </p:cNvSpPr>
          <p:nvPr>
            <p:ph type="sldNum" idx="10"/>
          </p:nvPr>
        </p:nvSpPr>
        <p:spPr>
          <a:ln/>
        </p:spPr>
        <p:txBody>
          <a:bodyPr/>
          <a:lstStyle>
            <a:lvl1pPr>
              <a:defRPr/>
            </a:lvl1pPr>
          </a:lstStyle>
          <a:p>
            <a:pPr>
              <a:defRPr/>
            </a:pPr>
            <a:fld id="{0BCE9530-080C-4CCA-833C-64C352B43B2C}" type="slidenum">
              <a:rPr lang="it-IT" altLang="en-US"/>
              <a:pPr>
                <a:defRPr/>
              </a:pPr>
              <a:t>‹#›</a:t>
            </a:fld>
            <a:endParaRPr lang="it-IT" altLang="en-US"/>
          </a:p>
        </p:txBody>
      </p:sp>
    </p:spTree>
    <p:extLst>
      <p:ext uri="{BB962C8B-B14F-4D97-AF65-F5344CB8AC3E}">
        <p14:creationId xmlns:p14="http://schemas.microsoft.com/office/powerpoint/2010/main" val="21788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5"/>
          <p:cNvSpPr>
            <a:spLocks noGrp="1" noChangeArrowheads="1"/>
          </p:cNvSpPr>
          <p:nvPr>
            <p:ph type="sldNum" idx="10"/>
          </p:nvPr>
        </p:nvSpPr>
        <p:spPr>
          <a:ln/>
        </p:spPr>
        <p:txBody>
          <a:bodyPr/>
          <a:lstStyle>
            <a:lvl1pPr>
              <a:defRPr/>
            </a:lvl1pPr>
          </a:lstStyle>
          <a:p>
            <a:pPr>
              <a:defRPr/>
            </a:pPr>
            <a:fld id="{0952BC0B-58E9-442A-9E36-3E5FA12E3FF6}" type="slidenum">
              <a:rPr lang="it-IT" altLang="en-US"/>
              <a:pPr>
                <a:defRPr/>
              </a:pPr>
              <a:t>‹#›</a:t>
            </a:fld>
            <a:endParaRPr lang="it-IT" altLang="en-US"/>
          </a:p>
        </p:txBody>
      </p:sp>
    </p:spTree>
    <p:extLst>
      <p:ext uri="{BB962C8B-B14F-4D97-AF65-F5344CB8AC3E}">
        <p14:creationId xmlns:p14="http://schemas.microsoft.com/office/powerpoint/2010/main" val="272203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6B16D983-02FF-40B9-A19D-946BAFAE62F5}" type="slidenum">
              <a:rPr lang="it-IT" altLang="en-US"/>
              <a:pPr>
                <a:defRPr/>
              </a:pPr>
              <a:t>‹#›</a:t>
            </a:fld>
            <a:endParaRPr lang="it-IT" altLang="en-US"/>
          </a:p>
        </p:txBody>
      </p:sp>
    </p:spTree>
    <p:extLst>
      <p:ext uri="{BB962C8B-B14F-4D97-AF65-F5344CB8AC3E}">
        <p14:creationId xmlns:p14="http://schemas.microsoft.com/office/powerpoint/2010/main" val="428150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4"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pPr>
              <a:defRPr/>
            </a:pPr>
            <a:fld id="{26BCB261-921E-4418-A82B-161D8B99C2A1}" type="slidenum">
              <a:rPr lang="it-IT" altLang="en-US"/>
              <a:pPr>
                <a:defRPr/>
              </a:pPr>
              <a:t>‹#›</a:t>
            </a:fld>
            <a:endParaRPr lang="it-IT" altLang="en-US"/>
          </a:p>
        </p:txBody>
      </p:sp>
    </p:spTree>
    <p:extLst>
      <p:ext uri="{BB962C8B-B14F-4D97-AF65-F5344CB8AC3E}">
        <p14:creationId xmlns:p14="http://schemas.microsoft.com/office/powerpoint/2010/main" val="135947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it-IT"/>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pPr>
              <a:defRPr/>
            </a:pPr>
            <a:fld id="{21CFFF11-5E6D-4D10-A531-1C512D433C7D}" type="slidenum">
              <a:rPr lang="it-IT" altLang="en-US"/>
              <a:pPr>
                <a:defRPr/>
              </a:pPr>
              <a:t>‹#›</a:t>
            </a:fld>
            <a:endParaRPr lang="it-IT" altLang="en-US"/>
          </a:p>
        </p:txBody>
      </p:sp>
    </p:spTree>
    <p:extLst>
      <p:ext uri="{BB962C8B-B14F-4D97-AF65-F5344CB8AC3E}">
        <p14:creationId xmlns:p14="http://schemas.microsoft.com/office/powerpoint/2010/main" val="1700185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0"/>
            <a:ext cx="8218488"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963" tIns="46780" rIns="89963" bIns="46780" numCol="1" anchor="b" anchorCtr="0" compatLnSpc="1">
            <a:prstTxWarp prst="textNoShape">
              <a:avLst/>
            </a:prstTxWarp>
          </a:bodyPr>
          <a:lstStyle/>
          <a:p>
            <a:pPr lvl="0"/>
            <a:r>
              <a:rPr lang="en-GB" altLang="it-IT" noProof="0" dirty="0"/>
              <a:t>Fate </a:t>
            </a:r>
            <a:r>
              <a:rPr lang="en-GB" altLang="it-IT" noProof="0" dirty="0" err="1"/>
              <a:t>clic</a:t>
            </a:r>
            <a:r>
              <a:rPr lang="en-GB" altLang="it-IT" noProof="0" dirty="0"/>
              <a:t> per </a:t>
            </a:r>
            <a:r>
              <a:rPr lang="en-GB" altLang="it-IT" noProof="0" dirty="0" err="1"/>
              <a:t>modificare</a:t>
            </a:r>
            <a:r>
              <a:rPr lang="en-GB" altLang="it-IT" noProof="0" dirty="0"/>
              <a:t> </a:t>
            </a:r>
            <a:r>
              <a:rPr lang="en-GB" altLang="it-IT" noProof="0" dirty="0" err="1"/>
              <a:t>il</a:t>
            </a:r>
            <a:r>
              <a:rPr lang="en-GB" altLang="it-IT" noProof="0" dirty="0"/>
              <a:t> </a:t>
            </a:r>
            <a:r>
              <a:rPr lang="en-GB" altLang="it-IT" noProof="0" dirty="0" err="1"/>
              <a:t>formato</a:t>
            </a:r>
            <a:r>
              <a:rPr lang="en-GB" altLang="it-IT" noProof="0" dirty="0"/>
              <a:t> del </a:t>
            </a:r>
            <a:r>
              <a:rPr lang="en-GB" altLang="it-IT" noProof="0" dirty="0" err="1"/>
              <a:t>testo</a:t>
            </a:r>
            <a:r>
              <a:rPr lang="en-GB" altLang="it-IT" noProof="0" dirty="0"/>
              <a:t> del </a:t>
            </a:r>
            <a:r>
              <a:rPr lang="en-GB" altLang="it-IT" noProof="0" dirty="0" err="1"/>
              <a:t>titolo</a:t>
            </a:r>
            <a:endParaRPr lang="en-GB" altLang="it-IT" noProof="0" dirty="0"/>
          </a:p>
        </p:txBody>
      </p:sp>
      <p:sp>
        <p:nvSpPr>
          <p:cNvPr id="1027" name="Rectangle 2"/>
          <p:cNvSpPr>
            <a:spLocks noGrp="1" noChangeArrowheads="1"/>
          </p:cNvSpPr>
          <p:nvPr>
            <p:ph type="body" idx="1"/>
          </p:nvPr>
        </p:nvSpPr>
        <p:spPr bwMode="auto">
          <a:xfrm>
            <a:off x="457200" y="1600200"/>
            <a:ext cx="8218488"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963" tIns="46780" rIns="89963" bIns="46780" numCol="1" anchor="t" anchorCtr="0" compatLnSpc="1">
            <a:prstTxWarp prst="textNoShape">
              <a:avLst/>
            </a:prstTxWarp>
          </a:bodyPr>
          <a:lstStyle/>
          <a:p>
            <a:pPr lvl="0"/>
            <a:r>
              <a:rPr lang="en-GB" altLang="it-IT" noProof="0" dirty="0"/>
              <a:t>Fate </a:t>
            </a:r>
            <a:r>
              <a:rPr lang="en-GB" altLang="it-IT" noProof="0" dirty="0" err="1"/>
              <a:t>clic</a:t>
            </a:r>
            <a:r>
              <a:rPr lang="en-GB" altLang="it-IT" noProof="0" dirty="0"/>
              <a:t> per </a:t>
            </a:r>
            <a:r>
              <a:rPr lang="en-GB" altLang="it-IT" noProof="0" dirty="0" err="1"/>
              <a:t>modificare</a:t>
            </a:r>
            <a:r>
              <a:rPr lang="en-GB" altLang="it-IT" noProof="0" dirty="0"/>
              <a:t> </a:t>
            </a:r>
            <a:r>
              <a:rPr lang="en-GB" altLang="it-IT" noProof="0" dirty="0" err="1"/>
              <a:t>il</a:t>
            </a:r>
            <a:r>
              <a:rPr lang="en-GB" altLang="it-IT" noProof="0" dirty="0"/>
              <a:t> </a:t>
            </a:r>
            <a:r>
              <a:rPr lang="en-GB" altLang="it-IT" noProof="0" dirty="0" err="1"/>
              <a:t>formato</a:t>
            </a:r>
            <a:r>
              <a:rPr lang="en-GB" altLang="it-IT" noProof="0" dirty="0"/>
              <a:t> del </a:t>
            </a:r>
            <a:r>
              <a:rPr lang="en-GB" altLang="it-IT" noProof="0" dirty="0" err="1"/>
              <a:t>testo</a:t>
            </a:r>
            <a:r>
              <a:rPr lang="en-GB" altLang="it-IT" noProof="0" dirty="0"/>
              <a:t> </a:t>
            </a:r>
            <a:r>
              <a:rPr lang="en-GB" altLang="it-IT" noProof="0" dirty="0" err="1"/>
              <a:t>della</a:t>
            </a:r>
            <a:r>
              <a:rPr lang="en-GB" altLang="it-IT" noProof="0" dirty="0"/>
              <a:t> </a:t>
            </a:r>
            <a:r>
              <a:rPr lang="en-GB" altLang="it-IT" noProof="0" dirty="0" err="1"/>
              <a:t>struttura</a:t>
            </a:r>
            <a:endParaRPr lang="en-GB" altLang="it-IT" noProof="0" dirty="0"/>
          </a:p>
          <a:p>
            <a:pPr lvl="1"/>
            <a:r>
              <a:rPr lang="en-GB" altLang="it-IT" noProof="0" dirty="0"/>
              <a:t>Secondo </a:t>
            </a:r>
            <a:r>
              <a:rPr lang="en-GB" altLang="it-IT" noProof="0" dirty="0" err="1"/>
              <a:t>livello</a:t>
            </a:r>
            <a:r>
              <a:rPr lang="en-GB" altLang="it-IT" noProof="0" dirty="0"/>
              <a:t> </a:t>
            </a:r>
            <a:r>
              <a:rPr lang="en-GB" altLang="it-IT" noProof="0" dirty="0" err="1"/>
              <a:t>struttura</a:t>
            </a:r>
            <a:endParaRPr lang="en-GB" altLang="it-IT" noProof="0" dirty="0"/>
          </a:p>
          <a:p>
            <a:pPr lvl="2"/>
            <a:r>
              <a:rPr lang="en-GB" altLang="it-IT" noProof="0" dirty="0" err="1"/>
              <a:t>Terzo</a:t>
            </a:r>
            <a:r>
              <a:rPr lang="en-GB" altLang="it-IT" noProof="0" dirty="0"/>
              <a:t> </a:t>
            </a:r>
            <a:r>
              <a:rPr lang="en-GB" altLang="it-IT" noProof="0" dirty="0" err="1"/>
              <a:t>livello</a:t>
            </a:r>
            <a:r>
              <a:rPr lang="en-GB" altLang="it-IT" noProof="0" dirty="0"/>
              <a:t> </a:t>
            </a:r>
            <a:r>
              <a:rPr lang="en-GB" altLang="it-IT" noProof="0" dirty="0" err="1"/>
              <a:t>struttura</a:t>
            </a:r>
            <a:endParaRPr lang="en-GB" altLang="it-IT" noProof="0" dirty="0"/>
          </a:p>
          <a:p>
            <a:pPr lvl="3"/>
            <a:r>
              <a:rPr lang="en-GB" altLang="it-IT" noProof="0" dirty="0"/>
              <a:t>Quarto </a:t>
            </a:r>
            <a:r>
              <a:rPr lang="en-GB" altLang="it-IT" noProof="0" dirty="0" err="1"/>
              <a:t>livello</a:t>
            </a:r>
            <a:r>
              <a:rPr lang="en-GB" altLang="it-IT" noProof="0" dirty="0"/>
              <a:t> </a:t>
            </a:r>
            <a:r>
              <a:rPr lang="en-GB" altLang="it-IT" noProof="0" dirty="0" err="1"/>
              <a:t>struttura</a:t>
            </a:r>
            <a:endParaRPr lang="en-GB" altLang="it-IT" noProof="0" dirty="0"/>
          </a:p>
          <a:p>
            <a:pPr lvl="4"/>
            <a:r>
              <a:rPr lang="en-GB" altLang="it-IT" noProof="0" dirty="0"/>
              <a:t>Quinto </a:t>
            </a:r>
            <a:r>
              <a:rPr lang="en-GB" altLang="it-IT" noProof="0" dirty="0" err="1"/>
              <a:t>livello</a:t>
            </a:r>
            <a:r>
              <a:rPr lang="en-GB" altLang="it-IT" noProof="0" dirty="0"/>
              <a:t> </a:t>
            </a:r>
            <a:r>
              <a:rPr lang="en-GB" altLang="it-IT" noProof="0" dirty="0" err="1"/>
              <a:t>struttura</a:t>
            </a:r>
            <a:endParaRPr lang="en-GB" altLang="it-IT" noProof="0" dirty="0"/>
          </a:p>
          <a:p>
            <a:pPr lvl="4"/>
            <a:r>
              <a:rPr lang="en-GB" altLang="it-IT" noProof="0" dirty="0"/>
              <a:t>Sesto </a:t>
            </a:r>
            <a:r>
              <a:rPr lang="en-GB" altLang="it-IT" noProof="0" dirty="0" err="1"/>
              <a:t>livello</a:t>
            </a:r>
            <a:r>
              <a:rPr lang="en-GB" altLang="it-IT" noProof="0" dirty="0"/>
              <a:t> </a:t>
            </a:r>
            <a:r>
              <a:rPr lang="en-GB" altLang="it-IT" noProof="0" dirty="0" err="1"/>
              <a:t>struttura</a:t>
            </a:r>
            <a:endParaRPr lang="en-GB" altLang="it-IT" noProof="0" dirty="0"/>
          </a:p>
          <a:p>
            <a:pPr lvl="4"/>
            <a:r>
              <a:rPr lang="en-GB" altLang="it-IT" noProof="0" dirty="0" err="1"/>
              <a:t>Settimo</a:t>
            </a:r>
            <a:r>
              <a:rPr lang="en-GB" altLang="it-IT" noProof="0" dirty="0"/>
              <a:t> </a:t>
            </a:r>
            <a:r>
              <a:rPr lang="en-GB" altLang="it-IT" noProof="0" dirty="0" err="1"/>
              <a:t>livello</a:t>
            </a:r>
            <a:r>
              <a:rPr lang="en-GB" altLang="it-IT" noProof="0" dirty="0"/>
              <a:t> </a:t>
            </a:r>
            <a:r>
              <a:rPr lang="en-GB" altLang="it-IT" noProof="0" dirty="0" err="1"/>
              <a:t>struttura</a:t>
            </a:r>
            <a:endParaRPr lang="en-GB" altLang="it-IT" noProof="0" dirty="0"/>
          </a:p>
          <a:p>
            <a:pPr lvl="4"/>
            <a:r>
              <a:rPr lang="en-GB" altLang="it-IT" noProof="0" dirty="0" err="1"/>
              <a:t>Ottavo</a:t>
            </a:r>
            <a:r>
              <a:rPr lang="en-GB" altLang="it-IT" noProof="0" dirty="0"/>
              <a:t> </a:t>
            </a:r>
            <a:r>
              <a:rPr lang="en-GB" altLang="it-IT" noProof="0" dirty="0" err="1"/>
              <a:t>livello</a:t>
            </a:r>
            <a:r>
              <a:rPr lang="en-GB" altLang="it-IT" noProof="0" dirty="0"/>
              <a:t> </a:t>
            </a:r>
            <a:r>
              <a:rPr lang="en-GB" altLang="it-IT" noProof="0" dirty="0" err="1"/>
              <a:t>struttura</a:t>
            </a:r>
            <a:endParaRPr lang="en-GB" altLang="it-IT" noProof="0" dirty="0"/>
          </a:p>
          <a:p>
            <a:pPr lvl="4"/>
            <a:r>
              <a:rPr lang="en-GB" altLang="it-IT" noProof="0" dirty="0" err="1"/>
              <a:t>Nono</a:t>
            </a:r>
            <a:r>
              <a:rPr lang="en-GB" altLang="it-IT" noProof="0" dirty="0"/>
              <a:t> </a:t>
            </a:r>
            <a:r>
              <a:rPr lang="en-GB" altLang="it-IT" noProof="0" dirty="0" err="1"/>
              <a:t>livello</a:t>
            </a:r>
            <a:r>
              <a:rPr lang="en-GB" altLang="it-IT" noProof="0" dirty="0"/>
              <a:t> </a:t>
            </a:r>
            <a:r>
              <a:rPr lang="en-GB" altLang="it-IT" noProof="0" dirty="0" err="1"/>
              <a:t>struttura</a:t>
            </a:r>
            <a:endParaRPr lang="en-GB" altLang="it-IT" noProof="0" dirty="0"/>
          </a:p>
        </p:txBody>
      </p:sp>
      <p:sp>
        <p:nvSpPr>
          <p:cNvPr id="1028" name="Text Box 3"/>
          <p:cNvSpPr txBox="1">
            <a:spLocks noChangeArrowheads="1"/>
          </p:cNvSpPr>
          <p:nvPr/>
        </p:nvSpPr>
        <p:spPr bwMode="auto">
          <a:xfrm>
            <a:off x="6362700" y="6356350"/>
            <a:ext cx="20859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00" tIns="45702" rIns="91400" bIns="45702" anchor="ctr"/>
          <a:lstStyle/>
          <a:p>
            <a:pPr>
              <a:buClr>
                <a:srgbClr val="000000"/>
              </a:buClr>
              <a:buSzPct val="100000"/>
              <a:buFont typeface="Times New Roman" panose="02020603050405020304" pitchFamily="18" charset="0"/>
              <a:buNone/>
            </a:pPr>
            <a:endParaRPr lang="en-GB" altLang="it-IT" noProof="0" dirty="0"/>
          </a:p>
        </p:txBody>
      </p:sp>
      <p:sp>
        <p:nvSpPr>
          <p:cNvPr id="1029" name="Text Box 4"/>
          <p:cNvSpPr txBox="1">
            <a:spLocks noChangeArrowheads="1"/>
          </p:cNvSpPr>
          <p:nvPr/>
        </p:nvSpPr>
        <p:spPr bwMode="auto">
          <a:xfrm>
            <a:off x="658813" y="6356350"/>
            <a:ext cx="28479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00" tIns="45702" rIns="91400" bIns="45702" anchor="ctr"/>
          <a:lstStyle/>
          <a:p>
            <a:pPr>
              <a:buClr>
                <a:srgbClr val="000000"/>
              </a:buClr>
              <a:buSzPct val="100000"/>
              <a:buFont typeface="Times New Roman" panose="02020603050405020304" pitchFamily="18" charset="0"/>
              <a:buNone/>
            </a:pPr>
            <a:endParaRPr lang="en-GB" altLang="it-IT" noProof="0" dirty="0"/>
          </a:p>
        </p:txBody>
      </p:sp>
      <p:sp>
        <p:nvSpPr>
          <p:cNvPr id="2" name="Rectangle 5"/>
          <p:cNvSpPr>
            <a:spLocks noGrp="1" noChangeArrowheads="1"/>
          </p:cNvSpPr>
          <p:nvPr>
            <p:ph type="sldNum"/>
          </p:nvPr>
        </p:nvSpPr>
        <p:spPr bwMode="auto">
          <a:xfrm>
            <a:off x="8543925" y="6356350"/>
            <a:ext cx="550863" cy="354013"/>
          </a:xfrm>
          <a:prstGeom prst="rect">
            <a:avLst/>
          </a:prstGeom>
          <a:noFill/>
          <a:ln w="9525" cap="flat">
            <a:noFill/>
            <a:round/>
            <a:headEnd/>
            <a:tailEnd/>
          </a:ln>
          <a:effectLst/>
        </p:spPr>
        <p:txBody>
          <a:bodyPr vert="horz" wrap="square" lIns="27349" tIns="46780" rIns="45702" bIns="46780" numCol="1" anchor="ctr" anchorCtr="0" compatLnSpc="1">
            <a:prstTxWarp prst="textNoShape">
              <a:avLst/>
            </a:prstTxWarp>
          </a:bodyPr>
          <a:lstStyle>
            <a:lvl1pPr>
              <a:buClrTx/>
              <a:buSzPct val="100000"/>
              <a:buFontTx/>
              <a:buNone/>
              <a:defRPr b="0" i="0" smtClean="0">
                <a:solidFill>
                  <a:srgbClr val="FFFFFF"/>
                </a:solidFill>
              </a:defRPr>
            </a:lvl1pPr>
          </a:lstStyle>
          <a:p>
            <a:pPr>
              <a:defRPr/>
            </a:pPr>
            <a:fld id="{010AE7D5-0C02-45D4-9B4C-F2E4C49B1750}" type="slidenum">
              <a:rPr lang="en-GB" altLang="en-US" noProof="0" smtClean="0"/>
              <a:pPr>
                <a:defRPr/>
              </a:pPr>
              <a:t>‹#›</a:t>
            </a:fld>
            <a:endParaRPr lang="en-GB" altLang="en-US" noProof="0" dirty="0"/>
          </a:p>
        </p:txBody>
      </p:sp>
      <p:sp>
        <p:nvSpPr>
          <p:cNvPr id="1031" name="Oval 6"/>
          <p:cNvSpPr>
            <a:spLocks noChangeArrowheads="1"/>
          </p:cNvSpPr>
          <p:nvPr/>
        </p:nvSpPr>
        <p:spPr bwMode="auto">
          <a:xfrm>
            <a:off x="8458200" y="6499225"/>
            <a:ext cx="84138" cy="84138"/>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00" tIns="45702" rIns="91400" bIns="45702" anchor="ctr"/>
          <a:lstStyle/>
          <a:p>
            <a:pPr>
              <a:buClr>
                <a:srgbClr val="000000"/>
              </a:buClr>
              <a:buSzPct val="100000"/>
              <a:buFont typeface="Times New Roman" panose="02020603050405020304" pitchFamily="18" charset="0"/>
              <a:buNone/>
            </a:pPr>
            <a:endParaRPr lang="en-GB" altLang="it-IT" noProof="0" dirty="0"/>
          </a:p>
        </p:txBody>
      </p:sp>
      <p:sp>
        <p:nvSpPr>
          <p:cNvPr id="1032" name="Oval 7"/>
          <p:cNvSpPr>
            <a:spLocks noChangeArrowheads="1"/>
          </p:cNvSpPr>
          <p:nvPr/>
        </p:nvSpPr>
        <p:spPr bwMode="auto">
          <a:xfrm>
            <a:off x="569913" y="6499225"/>
            <a:ext cx="84137" cy="84138"/>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00" tIns="45702" rIns="91400" bIns="45702" anchor="ctr"/>
          <a:lstStyle/>
          <a:p>
            <a:pPr>
              <a:buClr>
                <a:srgbClr val="000000"/>
              </a:buClr>
              <a:buSzPct val="100000"/>
              <a:buFont typeface="Times New Roman" panose="02020603050405020304" pitchFamily="18" charset="0"/>
              <a:buNone/>
            </a:pPr>
            <a:endParaRPr lang="en-GB" altLang="it-IT" noProof="0" dirty="0"/>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447675" rtl="0" eaLnBrk="0" fontAlgn="base" hangingPunct="0">
        <a:lnSpc>
          <a:spcPts val="5713"/>
        </a:lnSpc>
        <a:spcBef>
          <a:spcPct val="0"/>
        </a:spcBef>
        <a:spcAft>
          <a:spcPct val="0"/>
        </a:spcAft>
        <a:buClr>
          <a:srgbClr val="000000"/>
        </a:buClr>
        <a:buSzPct val="100000"/>
        <a:buFont typeface="Times New Roman" panose="02020603050405020304" pitchFamily="18" charset="0"/>
        <a:defRPr sz="5400">
          <a:solidFill>
            <a:srgbClr val="2F5897"/>
          </a:solidFill>
          <a:latin typeface="+mj-lt"/>
          <a:ea typeface="MS PGothic" pitchFamily="34" charset="-128"/>
          <a:cs typeface="ＭＳ Ｐゴシック" charset="0"/>
        </a:defRPr>
      </a:lvl1pPr>
      <a:lvl2pPr algn="ctr" defTabSz="447675" rtl="0" eaLnBrk="0" fontAlgn="base" hangingPunct="0">
        <a:lnSpc>
          <a:spcPts val="5713"/>
        </a:lnSpc>
        <a:spcBef>
          <a:spcPct val="0"/>
        </a:spcBef>
        <a:spcAft>
          <a:spcPct val="0"/>
        </a:spcAft>
        <a:buClr>
          <a:srgbClr val="000000"/>
        </a:buClr>
        <a:buSzPct val="100000"/>
        <a:buFont typeface="Times New Roman" panose="02020603050405020304" pitchFamily="18" charset="0"/>
        <a:defRPr sz="5400">
          <a:solidFill>
            <a:srgbClr val="2F5897"/>
          </a:solidFill>
          <a:latin typeface="Palatino Linotype" charset="0"/>
          <a:ea typeface="MS PGothic" pitchFamily="34" charset="-128"/>
          <a:cs typeface="ＭＳ Ｐゴシック" charset="0"/>
        </a:defRPr>
      </a:lvl2pPr>
      <a:lvl3pPr algn="ctr" defTabSz="447675" rtl="0" eaLnBrk="0" fontAlgn="base" hangingPunct="0">
        <a:lnSpc>
          <a:spcPts val="5713"/>
        </a:lnSpc>
        <a:spcBef>
          <a:spcPct val="0"/>
        </a:spcBef>
        <a:spcAft>
          <a:spcPct val="0"/>
        </a:spcAft>
        <a:buClr>
          <a:srgbClr val="000000"/>
        </a:buClr>
        <a:buSzPct val="100000"/>
        <a:buFont typeface="Times New Roman" panose="02020603050405020304" pitchFamily="18" charset="0"/>
        <a:defRPr sz="5400">
          <a:solidFill>
            <a:srgbClr val="2F5897"/>
          </a:solidFill>
          <a:latin typeface="Palatino Linotype" charset="0"/>
          <a:ea typeface="MS PGothic" pitchFamily="34" charset="-128"/>
          <a:cs typeface="ＭＳ Ｐゴシック" charset="0"/>
        </a:defRPr>
      </a:lvl3pPr>
      <a:lvl4pPr algn="ctr" defTabSz="447675" rtl="0" eaLnBrk="0" fontAlgn="base" hangingPunct="0">
        <a:lnSpc>
          <a:spcPts val="5713"/>
        </a:lnSpc>
        <a:spcBef>
          <a:spcPct val="0"/>
        </a:spcBef>
        <a:spcAft>
          <a:spcPct val="0"/>
        </a:spcAft>
        <a:buClr>
          <a:srgbClr val="000000"/>
        </a:buClr>
        <a:buSzPct val="100000"/>
        <a:buFont typeface="Times New Roman" panose="02020603050405020304" pitchFamily="18" charset="0"/>
        <a:defRPr sz="5400">
          <a:solidFill>
            <a:srgbClr val="2F5897"/>
          </a:solidFill>
          <a:latin typeface="Palatino Linotype" charset="0"/>
          <a:ea typeface="MS PGothic" pitchFamily="34" charset="-128"/>
          <a:cs typeface="ＭＳ Ｐゴシック" charset="0"/>
        </a:defRPr>
      </a:lvl4pPr>
      <a:lvl5pPr algn="ctr" defTabSz="447675" rtl="0" eaLnBrk="0" fontAlgn="base" hangingPunct="0">
        <a:lnSpc>
          <a:spcPts val="5713"/>
        </a:lnSpc>
        <a:spcBef>
          <a:spcPct val="0"/>
        </a:spcBef>
        <a:spcAft>
          <a:spcPct val="0"/>
        </a:spcAft>
        <a:buClr>
          <a:srgbClr val="000000"/>
        </a:buClr>
        <a:buSzPct val="100000"/>
        <a:buFont typeface="Times New Roman" panose="02020603050405020304" pitchFamily="18" charset="0"/>
        <a:defRPr sz="5400">
          <a:solidFill>
            <a:srgbClr val="2F5897"/>
          </a:solidFill>
          <a:latin typeface="Palatino Linotype" charset="0"/>
          <a:ea typeface="MS PGothic" pitchFamily="34" charset="-128"/>
          <a:cs typeface="ＭＳ Ｐゴシック" charset="0"/>
        </a:defRPr>
      </a:lvl5pPr>
      <a:lvl6pPr marL="2513558" indent="-228506" algn="ctr" defTabSz="449077" rtl="0" eaLnBrk="0" fontAlgn="base" hangingPunct="0">
        <a:lnSpc>
          <a:spcPts val="5709"/>
        </a:lnSpc>
        <a:spcBef>
          <a:spcPct val="0"/>
        </a:spcBef>
        <a:spcAft>
          <a:spcPct val="0"/>
        </a:spcAft>
        <a:buClr>
          <a:srgbClr val="000000"/>
        </a:buClr>
        <a:buSzPct val="100000"/>
        <a:buFont typeface="Times New Roman" pitchFamily="16" charset="0"/>
        <a:defRPr sz="5400">
          <a:solidFill>
            <a:srgbClr val="2F5897"/>
          </a:solidFill>
          <a:latin typeface="Palatino Linotype" charset="0"/>
          <a:ea typeface="ＭＳ Ｐゴシック" charset="-128"/>
        </a:defRPr>
      </a:lvl6pPr>
      <a:lvl7pPr marL="2970568" indent="-228506" algn="ctr" defTabSz="449077" rtl="0" eaLnBrk="0" fontAlgn="base" hangingPunct="0">
        <a:lnSpc>
          <a:spcPts val="5709"/>
        </a:lnSpc>
        <a:spcBef>
          <a:spcPct val="0"/>
        </a:spcBef>
        <a:spcAft>
          <a:spcPct val="0"/>
        </a:spcAft>
        <a:buClr>
          <a:srgbClr val="000000"/>
        </a:buClr>
        <a:buSzPct val="100000"/>
        <a:buFont typeface="Times New Roman" pitchFamily="16" charset="0"/>
        <a:defRPr sz="5400">
          <a:solidFill>
            <a:srgbClr val="2F5897"/>
          </a:solidFill>
          <a:latin typeface="Palatino Linotype" charset="0"/>
          <a:ea typeface="ＭＳ Ｐゴシック" charset="-128"/>
        </a:defRPr>
      </a:lvl7pPr>
      <a:lvl8pPr marL="3427579" indent="-228506" algn="ctr" defTabSz="449077" rtl="0" eaLnBrk="0" fontAlgn="base" hangingPunct="0">
        <a:lnSpc>
          <a:spcPts val="5709"/>
        </a:lnSpc>
        <a:spcBef>
          <a:spcPct val="0"/>
        </a:spcBef>
        <a:spcAft>
          <a:spcPct val="0"/>
        </a:spcAft>
        <a:buClr>
          <a:srgbClr val="000000"/>
        </a:buClr>
        <a:buSzPct val="100000"/>
        <a:buFont typeface="Times New Roman" pitchFamily="16" charset="0"/>
        <a:defRPr sz="5400">
          <a:solidFill>
            <a:srgbClr val="2F5897"/>
          </a:solidFill>
          <a:latin typeface="Palatino Linotype" charset="0"/>
          <a:ea typeface="ＭＳ Ｐゴシック" charset="-128"/>
        </a:defRPr>
      </a:lvl8pPr>
      <a:lvl9pPr marL="3884589" indent="-228506" algn="ctr" defTabSz="449077" rtl="0" eaLnBrk="0" fontAlgn="base" hangingPunct="0">
        <a:lnSpc>
          <a:spcPts val="5709"/>
        </a:lnSpc>
        <a:spcBef>
          <a:spcPct val="0"/>
        </a:spcBef>
        <a:spcAft>
          <a:spcPct val="0"/>
        </a:spcAft>
        <a:buClr>
          <a:srgbClr val="000000"/>
        </a:buClr>
        <a:buSzPct val="100000"/>
        <a:buFont typeface="Times New Roman" pitchFamily="16" charset="0"/>
        <a:defRPr sz="5400">
          <a:solidFill>
            <a:srgbClr val="2F5897"/>
          </a:solidFill>
          <a:latin typeface="Palatino Linotype" charset="0"/>
          <a:ea typeface="ＭＳ Ｐゴシック" charset="-128"/>
        </a:defRPr>
      </a:lvl9pPr>
    </p:titleStyle>
    <p:bodyStyle>
      <a:lvl1pPr marL="341313" indent="-341313" algn="l" defTabSz="447675"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7F7F7F"/>
          </a:solidFill>
          <a:latin typeface="+mn-lt"/>
          <a:ea typeface="MS PGothic" pitchFamily="34" charset="-128"/>
          <a:cs typeface="ＭＳ Ｐゴシック" charset="0"/>
        </a:defRPr>
      </a:lvl1pPr>
      <a:lvl2pPr marL="741363" indent="-284163" algn="l" defTabSz="447675" rtl="0" eaLnBrk="0" fontAlgn="base" hangingPunct="0">
        <a:spcBef>
          <a:spcPts val="400"/>
        </a:spcBef>
        <a:spcAft>
          <a:spcPct val="0"/>
        </a:spcAft>
        <a:buClr>
          <a:srgbClr val="000000"/>
        </a:buClr>
        <a:buSzPct val="100000"/>
        <a:buFont typeface="Times New Roman" panose="02020603050405020304" pitchFamily="18" charset="0"/>
        <a:buChar char="–"/>
        <a:defRPr sz="1600">
          <a:solidFill>
            <a:srgbClr val="7F7F7F"/>
          </a:solidFill>
          <a:latin typeface="+mn-lt"/>
          <a:ea typeface="MS PGothic" pitchFamily="34" charset="-128"/>
        </a:defRPr>
      </a:lvl2pPr>
      <a:lvl3pPr marL="1141413" indent="-227013" algn="l" defTabSz="447675" rtl="0" eaLnBrk="0" fontAlgn="base" hangingPunct="0">
        <a:spcBef>
          <a:spcPts val="400"/>
        </a:spcBef>
        <a:spcAft>
          <a:spcPct val="0"/>
        </a:spcAft>
        <a:buClr>
          <a:srgbClr val="000000"/>
        </a:buClr>
        <a:buSzPct val="100000"/>
        <a:buFont typeface="Times New Roman" panose="02020603050405020304" pitchFamily="18" charset="0"/>
        <a:buChar char="•"/>
        <a:defRPr sz="1600">
          <a:solidFill>
            <a:srgbClr val="7F7F7F"/>
          </a:solidFill>
          <a:latin typeface="+mn-lt"/>
          <a:ea typeface="MS PGothic" pitchFamily="34" charset="-128"/>
        </a:defRPr>
      </a:lvl3pPr>
      <a:lvl4pPr marL="1598613" indent="-227013" algn="l" defTabSz="447675" rtl="0" eaLnBrk="0" fontAlgn="base" hangingPunct="0">
        <a:spcBef>
          <a:spcPts val="400"/>
        </a:spcBef>
        <a:spcAft>
          <a:spcPct val="0"/>
        </a:spcAft>
        <a:buClr>
          <a:srgbClr val="000000"/>
        </a:buClr>
        <a:buSzPct val="100000"/>
        <a:buFont typeface="Times New Roman" panose="02020603050405020304" pitchFamily="18" charset="0"/>
        <a:buChar char="–"/>
        <a:defRPr sz="1600">
          <a:solidFill>
            <a:srgbClr val="7F7F7F"/>
          </a:solidFill>
          <a:latin typeface="+mn-lt"/>
          <a:ea typeface="MS PGothic" pitchFamily="34" charset="-128"/>
        </a:defRPr>
      </a:lvl4pPr>
      <a:lvl5pPr marL="2055813" indent="-227013" algn="l" defTabSz="447675" rtl="0" eaLnBrk="0" fontAlgn="base" hangingPunct="0">
        <a:spcBef>
          <a:spcPts val="400"/>
        </a:spcBef>
        <a:spcAft>
          <a:spcPct val="0"/>
        </a:spcAft>
        <a:buClr>
          <a:srgbClr val="000000"/>
        </a:buClr>
        <a:buSzPct val="100000"/>
        <a:buFont typeface="Times New Roman" panose="02020603050405020304" pitchFamily="18" charset="0"/>
        <a:buChar char="»"/>
        <a:defRPr sz="1600">
          <a:solidFill>
            <a:srgbClr val="7F7F7F"/>
          </a:solidFill>
          <a:latin typeface="+mn-lt"/>
          <a:ea typeface="MS PGothic" pitchFamily="34" charset="-128"/>
        </a:defRPr>
      </a:lvl5pPr>
      <a:lvl6pPr marL="2513558" indent="-228506" algn="l" defTabSz="449077" rtl="0" eaLnBrk="0" fontAlgn="base" hangingPunct="0">
        <a:spcBef>
          <a:spcPts val="400"/>
        </a:spcBef>
        <a:spcAft>
          <a:spcPct val="0"/>
        </a:spcAft>
        <a:buClr>
          <a:srgbClr val="000000"/>
        </a:buClr>
        <a:buSzPct val="100000"/>
        <a:buFont typeface="Times New Roman" pitchFamily="16" charset="0"/>
        <a:defRPr sz="1600">
          <a:solidFill>
            <a:srgbClr val="7F7F7F"/>
          </a:solidFill>
          <a:latin typeface="+mn-lt"/>
          <a:ea typeface="+mn-ea"/>
        </a:defRPr>
      </a:lvl6pPr>
      <a:lvl7pPr marL="2970568" indent="-228506" algn="l" defTabSz="449077" rtl="0" eaLnBrk="0" fontAlgn="base" hangingPunct="0">
        <a:spcBef>
          <a:spcPts val="400"/>
        </a:spcBef>
        <a:spcAft>
          <a:spcPct val="0"/>
        </a:spcAft>
        <a:buClr>
          <a:srgbClr val="000000"/>
        </a:buClr>
        <a:buSzPct val="100000"/>
        <a:buFont typeface="Times New Roman" pitchFamily="16" charset="0"/>
        <a:defRPr sz="1600">
          <a:solidFill>
            <a:srgbClr val="7F7F7F"/>
          </a:solidFill>
          <a:latin typeface="+mn-lt"/>
          <a:ea typeface="+mn-ea"/>
        </a:defRPr>
      </a:lvl7pPr>
      <a:lvl8pPr marL="3427579" indent="-228506" algn="l" defTabSz="449077" rtl="0" eaLnBrk="0" fontAlgn="base" hangingPunct="0">
        <a:spcBef>
          <a:spcPts val="400"/>
        </a:spcBef>
        <a:spcAft>
          <a:spcPct val="0"/>
        </a:spcAft>
        <a:buClr>
          <a:srgbClr val="000000"/>
        </a:buClr>
        <a:buSzPct val="100000"/>
        <a:buFont typeface="Times New Roman" pitchFamily="16" charset="0"/>
        <a:defRPr sz="1600">
          <a:solidFill>
            <a:srgbClr val="7F7F7F"/>
          </a:solidFill>
          <a:latin typeface="+mn-lt"/>
          <a:ea typeface="+mn-ea"/>
        </a:defRPr>
      </a:lvl8pPr>
      <a:lvl9pPr marL="3884589" indent="-228506" algn="l" defTabSz="449077" rtl="0" eaLnBrk="0" fontAlgn="base" hangingPunct="0">
        <a:spcBef>
          <a:spcPts val="400"/>
        </a:spcBef>
        <a:spcAft>
          <a:spcPct val="0"/>
        </a:spcAft>
        <a:buClr>
          <a:srgbClr val="000000"/>
        </a:buClr>
        <a:buSzPct val="100000"/>
        <a:buFont typeface="Times New Roman" pitchFamily="16" charset="0"/>
        <a:defRPr sz="1600">
          <a:solidFill>
            <a:srgbClr val="7F7F7F"/>
          </a:solidFill>
          <a:latin typeface="+mn-lt"/>
          <a:ea typeface="+mn-ea"/>
        </a:defRPr>
      </a:lvl9pPr>
    </p:bodyStyle>
    <p:otherStyle>
      <a:defPPr>
        <a:defRPr lang="it-IT"/>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3050"/>
            <a:ext cx="821213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2051" name="Rectangle 2"/>
          <p:cNvSpPr>
            <a:spLocks noGrp="1" noChangeArrowheads="1"/>
          </p:cNvSpPr>
          <p:nvPr>
            <p:ph type="body" idx="1"/>
          </p:nvPr>
        </p:nvSpPr>
        <p:spPr bwMode="auto">
          <a:xfrm>
            <a:off x="457200" y="1604963"/>
            <a:ext cx="8212138"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5471"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 name="Rectangle 3"/>
          <p:cNvSpPr>
            <a:spLocks noGrp="1" noChangeArrowheads="1"/>
          </p:cNvSpPr>
          <p:nvPr>
            <p:ph type="dt"/>
          </p:nvPr>
        </p:nvSpPr>
        <p:spPr bwMode="auto">
          <a:xfrm>
            <a:off x="457200" y="6246813"/>
            <a:ext cx="2112963" cy="4572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defTabSz="407526" eaLnBrk="1">
              <a:lnSpc>
                <a:spcPct val="93000"/>
              </a:lnSpc>
              <a:buClrTx/>
              <a:buSzPct val="100000"/>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800" b="0" i="0" dirty="0">
                <a:solidFill>
                  <a:srgbClr val="000000"/>
                </a:solidFill>
                <a:latin typeface="Arial" charset="0"/>
                <a:ea typeface="+mn-ea"/>
              </a:defRPr>
            </a:lvl1pPr>
          </a:lstStyle>
          <a:p>
            <a:pPr>
              <a:defRPr/>
            </a:pPr>
            <a:endParaRPr lang="en-US" dirty="0"/>
          </a:p>
        </p:txBody>
      </p:sp>
      <p:sp>
        <p:nvSpPr>
          <p:cNvPr id="1028" name="Rectangle 4"/>
          <p:cNvSpPr>
            <a:spLocks noGrp="1" noChangeArrowheads="1"/>
          </p:cNvSpPr>
          <p:nvPr>
            <p:ph type="ftr"/>
          </p:nvPr>
        </p:nvSpPr>
        <p:spPr bwMode="auto">
          <a:xfrm>
            <a:off x="3127375" y="6246813"/>
            <a:ext cx="2882900" cy="4572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defTabSz="407526" eaLnBrk="1">
              <a:lnSpc>
                <a:spcPct val="93000"/>
              </a:lnSpc>
              <a:buClrTx/>
              <a:buSzPct val="100000"/>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800" b="0" i="0" dirty="0">
                <a:solidFill>
                  <a:srgbClr val="000000"/>
                </a:solidFill>
                <a:latin typeface="Arial" charset="0"/>
                <a:ea typeface="+mn-ea"/>
              </a:defRPr>
            </a:lvl1pPr>
          </a:lstStyle>
          <a:p>
            <a:pPr>
              <a:defRPr/>
            </a:pPr>
            <a:endParaRPr lang="en-US" dirty="0"/>
          </a:p>
        </p:txBody>
      </p:sp>
      <p:sp>
        <p:nvSpPr>
          <p:cNvPr id="1029" name="Rectangle 5"/>
          <p:cNvSpPr>
            <a:spLocks noGrp="1" noChangeArrowheads="1"/>
          </p:cNvSpPr>
          <p:nvPr>
            <p:ph type="sldNum"/>
          </p:nvPr>
        </p:nvSpPr>
        <p:spPr bwMode="auto">
          <a:xfrm>
            <a:off x="6556375" y="6246813"/>
            <a:ext cx="2114550" cy="4572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defTabSz="406400" eaLnBrk="1">
              <a:lnSpc>
                <a:spcPct val="93000"/>
              </a:lnSpc>
              <a:buClrTx/>
              <a:buSzPct val="100000"/>
              <a:buFontTx/>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1800" b="0" i="0" smtClean="0">
                <a:solidFill>
                  <a:srgbClr val="000000"/>
                </a:solidFill>
                <a:latin typeface="Arial" panose="020B0604020202020204" pitchFamily="34" charset="0"/>
                <a:ea typeface="Arial Unicode MS" panose="020B0604020202020204" pitchFamily="34" charset="-128"/>
              </a:defRPr>
            </a:lvl1pPr>
          </a:lstStyle>
          <a:p>
            <a:pPr>
              <a:defRPr/>
            </a:pPr>
            <a:fld id="{D01769EC-A228-4D47-B5B2-C40A7DE7E73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xStyles>
    <p:titleStyle>
      <a:lvl1pPr algn="ctr" defTabSz="406400"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Arial Unicode MS" pitchFamily="34" charset="-128"/>
          <a:cs typeface="+mj-cs"/>
        </a:defRPr>
      </a:lvl1pPr>
      <a:lvl2pPr algn="ctr" defTabSz="406400"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Arial Unicode MS" pitchFamily="34" charset="-128"/>
          <a:cs typeface="Arial Unicode MS" charset="0"/>
        </a:defRPr>
      </a:lvl2pPr>
      <a:lvl3pPr algn="ctr" defTabSz="406400"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Arial Unicode MS" pitchFamily="34" charset="-128"/>
          <a:cs typeface="Arial Unicode MS" charset="0"/>
        </a:defRPr>
      </a:lvl3pPr>
      <a:lvl4pPr algn="ctr" defTabSz="406400"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Arial Unicode MS" pitchFamily="34" charset="-128"/>
          <a:cs typeface="Arial Unicode MS" charset="0"/>
        </a:defRPr>
      </a:lvl4pPr>
      <a:lvl5pPr algn="ctr" defTabSz="406400"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Arial Unicode MS" pitchFamily="34" charset="-128"/>
          <a:cs typeface="Arial Unicode MS" charset="0"/>
        </a:defRPr>
      </a:lvl5pPr>
      <a:lvl6pPr marL="2280994" indent="-207363" algn="ctr" defTabSz="4075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6pPr>
      <a:lvl7pPr marL="2695720" indent="-207363" algn="ctr" defTabSz="4075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7pPr>
      <a:lvl8pPr marL="3110446" indent="-207363" algn="ctr" defTabSz="4075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8pPr>
      <a:lvl9pPr marL="3525172" indent="-207363" algn="ctr" defTabSz="4075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9pPr>
    </p:titleStyle>
    <p:bodyStyle>
      <a:lvl1pPr marL="309563" indent="-309563" algn="l" defTabSz="406400" rtl="0" eaLnBrk="0" fontAlgn="base" hangingPunct="0">
        <a:lnSpc>
          <a:spcPct val="93000"/>
        </a:lnSpc>
        <a:spcBef>
          <a:spcPct val="0"/>
        </a:spcBef>
        <a:spcAft>
          <a:spcPts val="1288"/>
        </a:spcAft>
        <a:buClr>
          <a:srgbClr val="000000"/>
        </a:buClr>
        <a:buSzPct val="100000"/>
        <a:buFont typeface="Times New Roman" panose="02020603050405020304" pitchFamily="18" charset="0"/>
        <a:buChar char="•"/>
        <a:defRPr sz="2900">
          <a:solidFill>
            <a:srgbClr val="000000"/>
          </a:solidFill>
          <a:latin typeface="+mn-lt"/>
          <a:ea typeface="Arial Unicode MS" pitchFamily="34" charset="-128"/>
          <a:cs typeface="+mn-cs"/>
        </a:defRPr>
      </a:lvl1pPr>
      <a:lvl2pPr marL="673100" indent="-258763" algn="l" defTabSz="406400" rtl="0" eaLnBrk="0" fontAlgn="base" hangingPunct="0">
        <a:lnSpc>
          <a:spcPct val="93000"/>
        </a:lnSpc>
        <a:spcBef>
          <a:spcPct val="0"/>
        </a:spcBef>
        <a:spcAft>
          <a:spcPts val="1038"/>
        </a:spcAft>
        <a:buClr>
          <a:srgbClr val="000000"/>
        </a:buClr>
        <a:buSzPct val="100000"/>
        <a:buFont typeface="Times New Roman" panose="02020603050405020304" pitchFamily="18" charset="0"/>
        <a:buChar char="–"/>
        <a:defRPr sz="2500">
          <a:solidFill>
            <a:srgbClr val="000000"/>
          </a:solidFill>
          <a:latin typeface="+mn-lt"/>
          <a:ea typeface="Arial Unicode MS" pitchFamily="34" charset="-128"/>
          <a:cs typeface="+mn-cs"/>
        </a:defRPr>
      </a:lvl2pPr>
      <a:lvl3pPr marL="1036638" indent="-206375" algn="l" defTabSz="406400" rtl="0" eaLnBrk="0" fontAlgn="base" hangingPunct="0">
        <a:lnSpc>
          <a:spcPct val="93000"/>
        </a:lnSpc>
        <a:spcBef>
          <a:spcPct val="0"/>
        </a:spcBef>
        <a:spcAft>
          <a:spcPts val="775"/>
        </a:spcAft>
        <a:buClr>
          <a:srgbClr val="000000"/>
        </a:buClr>
        <a:buSzPct val="100000"/>
        <a:buFont typeface="Times New Roman" panose="02020603050405020304" pitchFamily="18" charset="0"/>
        <a:buChar char="•"/>
        <a:defRPr sz="2200">
          <a:solidFill>
            <a:srgbClr val="000000"/>
          </a:solidFill>
          <a:latin typeface="+mn-lt"/>
          <a:ea typeface="Arial Unicode MS" pitchFamily="34" charset="-128"/>
          <a:cs typeface="+mn-cs"/>
        </a:defRPr>
      </a:lvl3pPr>
      <a:lvl4pPr marL="1450975" indent="-206375" algn="l" defTabSz="406400" rtl="0" eaLnBrk="0" fontAlgn="base" hangingPunct="0">
        <a:lnSpc>
          <a:spcPct val="93000"/>
        </a:lnSpc>
        <a:spcBef>
          <a:spcPct val="0"/>
        </a:spcBef>
        <a:spcAft>
          <a:spcPts val="525"/>
        </a:spcAft>
        <a:buClr>
          <a:srgbClr val="000000"/>
        </a:buClr>
        <a:buSzPct val="100000"/>
        <a:buFont typeface="Times New Roman" panose="02020603050405020304" pitchFamily="18" charset="0"/>
        <a:buChar char="–"/>
        <a:defRPr>
          <a:solidFill>
            <a:srgbClr val="000000"/>
          </a:solidFill>
          <a:latin typeface="+mn-lt"/>
          <a:ea typeface="Arial Unicode MS" pitchFamily="34" charset="-128"/>
          <a:cs typeface="+mn-cs"/>
        </a:defRPr>
      </a:lvl4pPr>
      <a:lvl5pPr marL="1865313" indent="-206375" algn="l" defTabSz="406400" rtl="0" eaLnBrk="0" fontAlgn="base" hangingPunct="0">
        <a:lnSpc>
          <a:spcPct val="93000"/>
        </a:lnSpc>
        <a:spcBef>
          <a:spcPct val="0"/>
        </a:spcBef>
        <a:spcAft>
          <a:spcPts val="263"/>
        </a:spcAft>
        <a:buClr>
          <a:srgbClr val="000000"/>
        </a:buClr>
        <a:buSzPct val="100000"/>
        <a:buFont typeface="Times New Roman" panose="02020603050405020304" pitchFamily="18" charset="0"/>
        <a:buChar char="»"/>
        <a:defRPr>
          <a:solidFill>
            <a:srgbClr val="000000"/>
          </a:solidFill>
          <a:latin typeface="+mn-lt"/>
          <a:ea typeface="Arial Unicode MS" pitchFamily="34" charset="-128"/>
          <a:cs typeface="+mn-cs"/>
        </a:defRPr>
      </a:lvl5pPr>
      <a:lvl6pPr marL="2280994" indent="-207363" algn="l" defTabSz="4075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95720" indent="-207363" algn="l" defTabSz="4075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110446" indent="-207363" algn="l" defTabSz="4075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525172" indent="-207363" algn="l" defTabSz="4075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p:bodyStyle>
    <p:otherStyle>
      <a:defPPr>
        <a:defRPr lang="it-IT"/>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457200" y="908050"/>
            <a:ext cx="8218488" cy="1512838"/>
          </a:xfrm>
        </p:spPr>
        <p:txBody>
          <a:bodyPr/>
          <a:lstStyle/>
          <a:p>
            <a:pPr>
              <a:lnSpc>
                <a:spcPct val="150000"/>
              </a:lnSpc>
              <a:spcBef>
                <a:spcPts val="1800"/>
              </a:spcBef>
              <a:spcAft>
                <a:spcPts val="600"/>
              </a:spcAft>
            </a:pPr>
            <a:r>
              <a:rPr lang="en-GB" altLang="it-IT" sz="2000" b="1" noProof="0" dirty="0"/>
              <a:t>RAISING THE ACHIEVEMENT OF ALL LEARNERS IN INCLUSIVE EDUCATION</a:t>
            </a:r>
            <a:br>
              <a:rPr lang="en-GB" altLang="it-IT" sz="2000" b="1" noProof="0" dirty="0"/>
            </a:br>
            <a:r>
              <a:rPr lang="en-GB" altLang="it-IT" sz="2000" b="1" noProof="0" dirty="0"/>
              <a:t>27-28 SEPTEMBER 2016, FRANKFURT</a:t>
            </a:r>
          </a:p>
        </p:txBody>
      </p:sp>
      <p:pic>
        <p:nvPicPr>
          <p:cNvPr id="16388" name="Segnaposto contenuto 3" descr="Image of a child looking through their hands like binoculars"/>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24075" y="2636838"/>
            <a:ext cx="4824413" cy="3694112"/>
          </a:xfrm>
        </p:spPr>
      </p:pic>
      <p:pic>
        <p:nvPicPr>
          <p:cNvPr id="16387" name="Picture 4" descr="Emilio Sereni Istituto Tecnico Agrari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3316288" cy="676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olo 1"/>
          <p:cNvSpPr>
            <a:spLocks noGrp="1"/>
          </p:cNvSpPr>
          <p:nvPr>
            <p:ph type="title"/>
          </p:nvPr>
        </p:nvSpPr>
        <p:spPr>
          <a:xfrm>
            <a:off x="4859338" y="185738"/>
            <a:ext cx="3097212" cy="2735262"/>
          </a:xfrm>
        </p:spPr>
        <p:txBody>
          <a:bodyPr/>
          <a:lstStyle/>
          <a:p>
            <a:pPr>
              <a:lnSpc>
                <a:spcPct val="100000"/>
              </a:lnSpc>
            </a:pPr>
            <a:r>
              <a:rPr lang="en-GB" altLang="it-IT" sz="2400" noProof="0" dirty="0"/>
              <a:t>Seasonal jobs </a:t>
            </a:r>
          </a:p>
        </p:txBody>
      </p:sp>
      <p:sp>
        <p:nvSpPr>
          <p:cNvPr id="25604" name="Ovale 2" descr="Seasonal jobs allow our institute to carry out business activities that contribute to the full realization of the school curriculum."/>
          <p:cNvSpPr>
            <a:spLocks noChangeArrowheads="1"/>
          </p:cNvSpPr>
          <p:nvPr/>
        </p:nvSpPr>
        <p:spPr bwMode="auto">
          <a:xfrm rot="334715">
            <a:off x="3090863" y="255588"/>
            <a:ext cx="5994400" cy="2892425"/>
          </a:xfrm>
          <a:prstGeom prst="ellipse">
            <a:avLst/>
          </a:prstGeom>
          <a:solidFill>
            <a:srgbClr val="00B8FF"/>
          </a:solidFill>
          <a:ln w="9525" algn="ctr">
            <a:solidFill>
              <a:schemeClr val="tx1"/>
            </a:solidFill>
            <a:round/>
            <a:headEnd/>
            <a:tailEnd/>
          </a:ln>
        </p:spPr>
        <p:txBody>
          <a:bodyPr/>
          <a:lstStyle>
            <a:lvl1pPr defTabSz="449263">
              <a:buClr>
                <a:srgbClr val="000000"/>
              </a:buClr>
              <a:buSzPct val="100000"/>
              <a:buFont typeface="Times New Roman" panose="02020603050405020304" pitchFamily="18" charset="0"/>
              <a:defRPr sz="2400" b="1" i="1">
                <a:solidFill>
                  <a:schemeClr val="bg1"/>
                </a:solidFill>
                <a:latin typeface="Arial Black" panose="020B0A04020102020204" pitchFamily="34" charset="0"/>
                <a:ea typeface="MS PGothic" panose="020B0600070205080204" pitchFamily="34" charset="-128"/>
              </a:defRPr>
            </a:lvl1pPr>
            <a:lvl2pPr defTabSz="449263">
              <a:buClr>
                <a:srgbClr val="000000"/>
              </a:buClr>
              <a:buSzPct val="100000"/>
              <a:buFont typeface="Times New Roman" panose="02020603050405020304" pitchFamily="18" charset="0"/>
              <a:defRPr sz="2400" b="1" i="1">
                <a:solidFill>
                  <a:schemeClr val="bg1"/>
                </a:solidFill>
                <a:latin typeface="Arial Black" panose="020B0A04020102020204" pitchFamily="34" charset="0"/>
                <a:ea typeface="MS PGothic" panose="020B0600070205080204" pitchFamily="34" charset="-128"/>
              </a:defRPr>
            </a:lvl2pPr>
            <a:lvl3pPr defTabSz="449263">
              <a:buClr>
                <a:srgbClr val="000000"/>
              </a:buClr>
              <a:buSzPct val="100000"/>
              <a:buFont typeface="Times New Roman" panose="02020603050405020304" pitchFamily="18" charset="0"/>
              <a:defRPr sz="2400" b="1" i="1">
                <a:solidFill>
                  <a:schemeClr val="bg1"/>
                </a:solidFill>
                <a:latin typeface="Arial Black" panose="020B0A04020102020204" pitchFamily="34" charset="0"/>
                <a:ea typeface="MS PGothic" panose="020B0600070205080204" pitchFamily="34" charset="-128"/>
              </a:defRPr>
            </a:lvl3pPr>
            <a:lvl4pPr defTabSz="449263">
              <a:buClr>
                <a:srgbClr val="000000"/>
              </a:buClr>
              <a:buSzPct val="100000"/>
              <a:buFont typeface="Times New Roman" panose="02020603050405020304" pitchFamily="18" charset="0"/>
              <a:defRPr sz="2400" b="1" i="1">
                <a:solidFill>
                  <a:schemeClr val="bg1"/>
                </a:solidFill>
                <a:latin typeface="Arial Black" panose="020B0A04020102020204" pitchFamily="34" charset="0"/>
                <a:ea typeface="MS PGothic" panose="020B0600070205080204" pitchFamily="34" charset="-128"/>
              </a:defRPr>
            </a:lvl4pPr>
            <a:lvl5pPr defTabSz="449263">
              <a:buClr>
                <a:srgbClr val="000000"/>
              </a:buClr>
              <a:buSzPct val="100000"/>
              <a:buFont typeface="Times New Roman" panose="02020603050405020304" pitchFamily="18" charset="0"/>
              <a:defRPr sz="2400" b="1" i="1">
                <a:solidFill>
                  <a:schemeClr val="bg1"/>
                </a:solidFill>
                <a:latin typeface="Arial Black" panose="020B0A04020102020204" pitchFamily="34" charset="0"/>
                <a:ea typeface="MS PGothic" panose="020B0600070205080204" pitchFamily="34" charset="-128"/>
              </a:defRPr>
            </a:lvl5pPr>
            <a:lvl6pPr marL="2513013" indent="-227013" defTabSz="449263" eaLnBrk="0" fontAlgn="base" hangingPunct="0">
              <a:spcBef>
                <a:spcPct val="0"/>
              </a:spcBef>
              <a:spcAft>
                <a:spcPct val="0"/>
              </a:spcAft>
              <a:buClr>
                <a:srgbClr val="000000"/>
              </a:buClr>
              <a:buSzPct val="100000"/>
              <a:buFont typeface="Times New Roman" panose="02020603050405020304" pitchFamily="18" charset="0"/>
              <a:defRPr sz="2400" b="1" i="1">
                <a:solidFill>
                  <a:schemeClr val="bg1"/>
                </a:solidFill>
                <a:latin typeface="Arial Black" panose="020B0A04020102020204" pitchFamily="34" charset="0"/>
                <a:ea typeface="MS PGothic" panose="020B0600070205080204" pitchFamily="34" charset="-128"/>
              </a:defRPr>
            </a:lvl6pPr>
            <a:lvl7pPr marL="2970213" indent="-227013" defTabSz="449263" eaLnBrk="0" fontAlgn="base" hangingPunct="0">
              <a:spcBef>
                <a:spcPct val="0"/>
              </a:spcBef>
              <a:spcAft>
                <a:spcPct val="0"/>
              </a:spcAft>
              <a:buClr>
                <a:srgbClr val="000000"/>
              </a:buClr>
              <a:buSzPct val="100000"/>
              <a:buFont typeface="Times New Roman" panose="02020603050405020304" pitchFamily="18" charset="0"/>
              <a:defRPr sz="2400" b="1" i="1">
                <a:solidFill>
                  <a:schemeClr val="bg1"/>
                </a:solidFill>
                <a:latin typeface="Arial Black" panose="020B0A04020102020204" pitchFamily="34" charset="0"/>
                <a:ea typeface="MS PGothic" panose="020B0600070205080204" pitchFamily="34" charset="-128"/>
              </a:defRPr>
            </a:lvl7pPr>
            <a:lvl8pPr marL="3427413" indent="-227013" defTabSz="449263" eaLnBrk="0" fontAlgn="base" hangingPunct="0">
              <a:spcBef>
                <a:spcPct val="0"/>
              </a:spcBef>
              <a:spcAft>
                <a:spcPct val="0"/>
              </a:spcAft>
              <a:buClr>
                <a:srgbClr val="000000"/>
              </a:buClr>
              <a:buSzPct val="100000"/>
              <a:buFont typeface="Times New Roman" panose="02020603050405020304" pitchFamily="18" charset="0"/>
              <a:defRPr sz="2400" b="1" i="1">
                <a:solidFill>
                  <a:schemeClr val="bg1"/>
                </a:solidFill>
                <a:latin typeface="Arial Black" panose="020B0A04020102020204" pitchFamily="34" charset="0"/>
                <a:ea typeface="MS PGothic" panose="020B0600070205080204" pitchFamily="34" charset="-128"/>
              </a:defRPr>
            </a:lvl8pPr>
            <a:lvl9pPr marL="3884613" indent="-227013" defTabSz="449263" eaLnBrk="0" fontAlgn="base" hangingPunct="0">
              <a:spcBef>
                <a:spcPct val="0"/>
              </a:spcBef>
              <a:spcAft>
                <a:spcPct val="0"/>
              </a:spcAft>
              <a:buClr>
                <a:srgbClr val="000000"/>
              </a:buClr>
              <a:buSzPct val="100000"/>
              <a:buFont typeface="Times New Roman" panose="02020603050405020304" pitchFamily="18" charset="0"/>
              <a:defRPr sz="2400" b="1" i="1">
                <a:solidFill>
                  <a:schemeClr val="bg1"/>
                </a:solidFill>
                <a:latin typeface="Arial Black" panose="020B0A04020102020204" pitchFamily="34" charset="0"/>
                <a:ea typeface="MS PGothic" panose="020B0600070205080204" pitchFamily="34" charset="-128"/>
              </a:defRPr>
            </a:lvl9pPr>
          </a:lstStyle>
          <a:p>
            <a:pPr algn="ctr"/>
            <a:r>
              <a:rPr lang="en-US" altLang="it-IT" i="0" dirty="0">
                <a:solidFill>
                  <a:schemeClr val="tx1"/>
                </a:solidFill>
              </a:rPr>
              <a:t>seasonal jobs allow our institute to carry out business activities that contribute to the full realization of the school curriculum</a:t>
            </a:r>
          </a:p>
        </p:txBody>
      </p:sp>
      <p:sp>
        <p:nvSpPr>
          <p:cNvPr id="5" name="Ovale 4" descr="The realization of projects allows the school to test educational activities for students of the first two years, adopting:&#10;- peer to peer model&#10;- tutoring done by students of the upper classes."/>
          <p:cNvSpPr/>
          <p:nvPr/>
        </p:nvSpPr>
        <p:spPr bwMode="auto">
          <a:xfrm>
            <a:off x="179388" y="3141663"/>
            <a:ext cx="6913562" cy="366077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a:lstStyle/>
          <a:p>
            <a:pPr algn="ctr" defTabSz="449263">
              <a:buClr>
                <a:srgbClr val="000000"/>
              </a:buClr>
              <a:buSzPct val="100000"/>
              <a:buFont typeface="Times New Roman" panose="02020603050405020304" pitchFamily="18" charset="0"/>
              <a:buNone/>
              <a:defRPr/>
            </a:pPr>
            <a:r>
              <a:rPr lang="en-US" sz="2200" i="0" dirty="0">
                <a:solidFill>
                  <a:schemeClr val="tx1"/>
                </a:solidFill>
                <a:latin typeface="Arial Black" charset="0"/>
                <a:ea typeface="ＭＳ Ｐゴシック" charset="-128"/>
              </a:rPr>
              <a:t>The realization of projects allows the school to test educational activities for students of the first two years, adopting </a:t>
            </a:r>
          </a:p>
          <a:p>
            <a:pPr marL="285750" indent="-285750" algn="ctr" defTabSz="449263">
              <a:buClr>
                <a:srgbClr val="000000"/>
              </a:buClr>
              <a:buSzPct val="100000"/>
              <a:buFontTx/>
              <a:buChar char="-"/>
              <a:defRPr/>
            </a:pPr>
            <a:r>
              <a:rPr lang="en-US" sz="2200" i="0" dirty="0">
                <a:solidFill>
                  <a:schemeClr val="tx1"/>
                </a:solidFill>
                <a:latin typeface="Arial Black" charset="0"/>
                <a:ea typeface="ＭＳ Ｐゴシック" charset="-128"/>
              </a:rPr>
              <a:t>peer to peer model </a:t>
            </a:r>
          </a:p>
          <a:p>
            <a:pPr marL="285750" indent="-285750" algn="ctr" defTabSz="449263">
              <a:buClr>
                <a:srgbClr val="000000"/>
              </a:buClr>
              <a:buSzPct val="100000"/>
              <a:buFontTx/>
              <a:buChar char="-"/>
              <a:defRPr/>
            </a:pPr>
            <a:r>
              <a:rPr lang="en-US" sz="2200" i="0" dirty="0">
                <a:solidFill>
                  <a:schemeClr val="tx1"/>
                </a:solidFill>
                <a:latin typeface="Arial Black" charset="0"/>
                <a:ea typeface="ＭＳ Ｐゴシック" charset="-128"/>
              </a:rPr>
              <a:t>tutoring done by students of the upper classes.</a:t>
            </a:r>
            <a:endParaRPr lang="it-IT" sz="2200" i="0" dirty="0">
              <a:solidFill>
                <a:schemeClr val="tx1"/>
              </a:solidFill>
              <a:latin typeface="Arial Black" charset="0"/>
              <a:ea typeface="ＭＳ Ｐゴシック" charset="-128"/>
            </a:endParaRPr>
          </a:p>
        </p:txBody>
      </p:sp>
      <p:pic>
        <p:nvPicPr>
          <p:cNvPr id="25602" name="Picture 2" descr="Emilio Sereni Istituto Tecnico Agrari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125413"/>
            <a:ext cx="3316287" cy="676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olo 1"/>
          <p:cNvSpPr>
            <a:spLocks noGrp="1"/>
          </p:cNvSpPr>
          <p:nvPr>
            <p:ph type="title"/>
          </p:nvPr>
        </p:nvSpPr>
        <p:spPr>
          <a:xfrm>
            <a:off x="395288" y="2133600"/>
            <a:ext cx="8218487" cy="979488"/>
          </a:xfrm>
        </p:spPr>
        <p:txBody>
          <a:bodyPr/>
          <a:lstStyle/>
          <a:p>
            <a:pPr>
              <a:lnSpc>
                <a:spcPct val="100000"/>
              </a:lnSpc>
            </a:pPr>
            <a:r>
              <a:rPr lang="en-GB" altLang="it-IT" sz="2000" noProof="0" dirty="0"/>
              <a:t>b.	Experimental teaching: </a:t>
            </a:r>
            <a:br>
              <a:rPr lang="en-GB" altLang="it-IT" sz="2000" noProof="0" dirty="0"/>
            </a:br>
            <a:r>
              <a:rPr lang="en-GB" altLang="it-IT" sz="2000" noProof="0" dirty="0"/>
              <a:t>Cooperative learning and flipped classroom</a:t>
            </a:r>
          </a:p>
        </p:txBody>
      </p:sp>
      <p:pic>
        <p:nvPicPr>
          <p:cNvPr id="26626" name="Picture 2" descr="Emilio Sereni Istituto Tecnico Agrari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44450"/>
            <a:ext cx="3316287" cy="676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a:xfrm>
            <a:off x="498475" y="3608388"/>
            <a:ext cx="8218488" cy="1589087"/>
          </a:xfrm>
        </p:spPr>
        <p:txBody>
          <a:bodyPr/>
          <a:lstStyle/>
          <a:p>
            <a:r>
              <a:rPr lang="en-GB" altLang="en-US" noProof="0" dirty="0">
                <a:latin typeface="Cambria" panose="02040503050406030204" pitchFamily="18" charset="0"/>
              </a:rPr>
              <a:t>QUADIS</a:t>
            </a:r>
          </a:p>
        </p:txBody>
      </p:sp>
      <p:sp>
        <p:nvSpPr>
          <p:cNvPr id="3" name="Content Placeholder 2"/>
          <p:cNvSpPr>
            <a:spLocks noGrp="1"/>
          </p:cNvSpPr>
          <p:nvPr>
            <p:ph idx="1"/>
          </p:nvPr>
        </p:nvSpPr>
        <p:spPr>
          <a:xfrm>
            <a:off x="2411413" y="5197475"/>
            <a:ext cx="5843587" cy="917575"/>
          </a:xfrm>
        </p:spPr>
        <p:txBody>
          <a:bodyPr/>
          <a:lstStyle/>
          <a:p>
            <a:pPr marL="0" indent="0">
              <a:buFont typeface="Times New Roman" panose="02020603050405020304" pitchFamily="18" charset="0"/>
              <a:buNone/>
              <a:defRPr/>
            </a:pPr>
            <a:r>
              <a:rPr lang="en-GB" noProof="0" dirty="0">
                <a:solidFill>
                  <a:schemeClr val="accent1">
                    <a:lumMod val="50000"/>
                  </a:schemeClr>
                </a:solidFill>
                <a:latin typeface="Cambria"/>
                <a:cs typeface="Cambria"/>
              </a:rPr>
              <a:t>Observation and self-analysis</a:t>
            </a:r>
            <a:r>
              <a:rPr lang="en-GB" sz="1600" noProof="0" dirty="0">
                <a:solidFill>
                  <a:schemeClr val="tx1"/>
                </a:solidFill>
                <a:latin typeface="Cambria"/>
                <a:cs typeface="Cambria"/>
              </a:rPr>
              <a:t> </a:t>
            </a:r>
            <a:endParaRPr lang="en-GB" noProof="0" dirty="0"/>
          </a:p>
        </p:txBody>
      </p:sp>
      <p:pic>
        <p:nvPicPr>
          <p:cNvPr id="27655" name="Picture 5" descr="Image of cartoon outline 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563" y="1439863"/>
            <a:ext cx="466566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2" name="Picture 3" descr="Emilio Sereni Istituto Tecnico Agrario logo"/>
          <p:cNvPicPr>
            <a:picLocks noChangeAspect="1" noChangeArrowheads="1"/>
          </p:cNvPicPr>
          <p:nvPr/>
        </p:nvPicPr>
        <p:blipFill>
          <a:blip r:embed="rId5">
            <a:extLst>
              <a:ext uri="{28A0092B-C50C-407E-A947-70E740481C1C}">
                <a14:useLocalDpi xmlns:a14="http://schemas.microsoft.com/office/drawing/2010/main" val="0"/>
              </a:ext>
            </a:extLst>
          </a:blip>
          <a:srcRect l="2179" r="2066"/>
          <a:stretch>
            <a:fillRect/>
          </a:stretch>
        </p:blipFill>
        <p:spPr bwMode="auto">
          <a:xfrm>
            <a:off x="144463" y="144463"/>
            <a:ext cx="33194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3" name="Picture 2" descr="Ministero dell'Istruzione, dell'Universita e della Ricerca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1975" y="215900"/>
            <a:ext cx="10080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4" name="Picture 1" descr="EU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2763" y="225425"/>
            <a:ext cx="6937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noProof="0" dirty="0"/>
              <a:t>QUADIS (2)</a:t>
            </a:r>
          </a:p>
        </p:txBody>
      </p:sp>
      <p:sp>
        <p:nvSpPr>
          <p:cNvPr id="29703" name="Content Placeholder 2"/>
          <p:cNvSpPr>
            <a:spLocks noGrp="1"/>
          </p:cNvSpPr>
          <p:nvPr>
            <p:ph idx="1"/>
          </p:nvPr>
        </p:nvSpPr>
        <p:spPr>
          <a:xfrm>
            <a:off x="457200" y="3860800"/>
            <a:ext cx="8218488" cy="4514850"/>
          </a:xfrm>
        </p:spPr>
        <p:txBody>
          <a:bodyPr/>
          <a:lstStyle/>
          <a:p>
            <a:pPr marL="0" indent="0">
              <a:buFont typeface="Times New Roman" panose="02020603050405020304" pitchFamily="18" charset="0"/>
              <a:buNone/>
            </a:pPr>
            <a:r>
              <a:rPr lang="en-GB" altLang="en-US" noProof="0" dirty="0">
                <a:solidFill>
                  <a:schemeClr val="tx1"/>
                </a:solidFill>
              </a:rPr>
              <a:t>It was developed in the early 2000s by a group of teachers, administrators and researchers to provide a significant contribution to the debate centred on the opportunity to assess the quality of integration in the Italian school forty years after the admission of students with disabilities in the school of all learners. </a:t>
            </a:r>
          </a:p>
        </p:txBody>
      </p:sp>
      <p:pic>
        <p:nvPicPr>
          <p:cNvPr id="29702" name="Picture 5" descr="Image of cartoon outline child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301750"/>
            <a:ext cx="4608513"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9699" name="Picture 3" descr="Emilio Sereni Istituto Tecnico Agrario logo"/>
          <p:cNvPicPr>
            <a:picLocks noChangeAspect="1" noChangeArrowheads="1"/>
          </p:cNvPicPr>
          <p:nvPr/>
        </p:nvPicPr>
        <p:blipFill>
          <a:blip r:embed="rId4">
            <a:extLst>
              <a:ext uri="{28A0092B-C50C-407E-A947-70E740481C1C}">
                <a14:useLocalDpi xmlns:a14="http://schemas.microsoft.com/office/drawing/2010/main" val="0"/>
              </a:ext>
            </a:extLst>
          </a:blip>
          <a:srcRect l="2179" r="2066"/>
          <a:stretch>
            <a:fillRect/>
          </a:stretch>
        </p:blipFill>
        <p:spPr bwMode="auto">
          <a:xfrm>
            <a:off x="144463" y="144463"/>
            <a:ext cx="33194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9700" name="Picture 2" descr="Ministero dell'Istruzione, dell'Universita e della Ricerc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975" y="215900"/>
            <a:ext cx="10080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9701" name="Picture 1" descr="EU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2763" y="225425"/>
            <a:ext cx="6937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9" name="Title 1"/>
          <p:cNvSpPr>
            <a:spLocks noGrp="1"/>
          </p:cNvSpPr>
          <p:nvPr>
            <p:ph type="title"/>
          </p:nvPr>
        </p:nvSpPr>
        <p:spPr/>
        <p:txBody>
          <a:bodyPr/>
          <a:lstStyle/>
          <a:p>
            <a:r>
              <a:rPr lang="en-GB" altLang="en-US" sz="2800" noProof="0" dirty="0">
                <a:latin typeface="Cambria" panose="02040503050406030204" pitchFamily="18" charset="0"/>
              </a:rPr>
              <a:t>QUADIS </a:t>
            </a:r>
            <a:r>
              <a:rPr lang="en-GB" altLang="en-US" sz="2800" b="1" noProof="0" dirty="0">
                <a:latin typeface="Cambria" panose="02040503050406030204" pitchFamily="18" charset="0"/>
              </a:rPr>
              <a:t>Observation and self-analysis kit (1)</a:t>
            </a:r>
            <a:r>
              <a:rPr lang="en-GB" altLang="en-US" sz="2800" noProof="0" dirty="0">
                <a:latin typeface="Cambria" panose="02040503050406030204" pitchFamily="18" charset="0"/>
              </a:rPr>
              <a:t> </a:t>
            </a:r>
          </a:p>
        </p:txBody>
      </p:sp>
      <p:sp>
        <p:nvSpPr>
          <p:cNvPr id="31750" name="Content Placeholder 2"/>
          <p:cNvSpPr>
            <a:spLocks noGrp="1"/>
          </p:cNvSpPr>
          <p:nvPr>
            <p:ph idx="1"/>
          </p:nvPr>
        </p:nvSpPr>
        <p:spPr>
          <a:xfrm>
            <a:off x="457200" y="1989138"/>
            <a:ext cx="8218488" cy="4514850"/>
          </a:xfrm>
        </p:spPr>
        <p:txBody>
          <a:bodyPr/>
          <a:lstStyle/>
          <a:p>
            <a:r>
              <a:rPr lang="en-GB" altLang="en-US" noProof="0" dirty="0">
                <a:solidFill>
                  <a:schemeClr val="tx1"/>
                </a:solidFill>
              </a:rPr>
              <a:t>The kit provides a set of quantitative and qualitative tools devoted to </a:t>
            </a:r>
            <a:r>
              <a:rPr lang="en-GB" altLang="en-US" b="1" noProof="0" dirty="0">
                <a:solidFill>
                  <a:schemeClr val="tx1"/>
                </a:solidFill>
              </a:rPr>
              <a:t>the quality of integration of pupils and students with disabilities</a:t>
            </a:r>
            <a:r>
              <a:rPr lang="en-GB" altLang="en-US" noProof="0" dirty="0">
                <a:solidFill>
                  <a:schemeClr val="tx1"/>
                </a:solidFill>
              </a:rPr>
              <a:t>, which is deemed to be strategic in order </a:t>
            </a:r>
            <a:r>
              <a:rPr lang="en-GB" altLang="en-US" b="1" noProof="0" dirty="0">
                <a:solidFill>
                  <a:schemeClr val="tx1"/>
                </a:solidFill>
              </a:rPr>
              <a:t>to evaluate the overall educational system of the school. </a:t>
            </a:r>
          </a:p>
          <a:p>
            <a:r>
              <a:rPr lang="en-GB" altLang="en-US" noProof="0" dirty="0">
                <a:solidFill>
                  <a:schemeClr val="tx1"/>
                </a:solidFill>
              </a:rPr>
              <a:t>Quadis was adopted as </a:t>
            </a:r>
            <a:r>
              <a:rPr lang="en-GB" altLang="en-US" b="1" noProof="0" dirty="0">
                <a:solidFill>
                  <a:schemeClr val="tx1"/>
                </a:solidFill>
              </a:rPr>
              <a:t>a self-analysis tool </a:t>
            </a:r>
            <a:r>
              <a:rPr lang="en-GB" altLang="en-US" noProof="0" dirty="0">
                <a:solidFill>
                  <a:schemeClr val="tx1"/>
                </a:solidFill>
              </a:rPr>
              <a:t>with the aim of evaluating the </a:t>
            </a:r>
            <a:r>
              <a:rPr lang="en-GB" altLang="en-US" b="1" noProof="0" dirty="0">
                <a:solidFill>
                  <a:schemeClr val="tx1"/>
                </a:solidFill>
              </a:rPr>
              <a:t>quality of school inclusion </a:t>
            </a:r>
            <a:r>
              <a:rPr lang="en-GB" altLang="en-US" noProof="0" dirty="0">
                <a:solidFill>
                  <a:schemeClr val="tx1"/>
                </a:solidFill>
              </a:rPr>
              <a:t>in our school - Istituto Emilio Sereni - having </a:t>
            </a:r>
            <a:r>
              <a:rPr lang="en-GB" altLang="en-US" b="1" noProof="0" dirty="0">
                <a:solidFill>
                  <a:schemeClr val="tx1"/>
                </a:solidFill>
              </a:rPr>
              <a:t>a deep interest and a strong vocation in the integration and inclusion of all learners</a:t>
            </a:r>
            <a:r>
              <a:rPr lang="en-GB" altLang="en-US" noProof="0" dirty="0">
                <a:solidFill>
                  <a:schemeClr val="tx1"/>
                </a:solidFill>
              </a:rPr>
              <a:t>.</a:t>
            </a:r>
          </a:p>
        </p:txBody>
      </p:sp>
      <p:pic>
        <p:nvPicPr>
          <p:cNvPr id="31748" name="Picture 3" descr="Emilio Sereni Istituto Tecnico Agrario logo"/>
          <p:cNvPicPr>
            <a:picLocks noChangeAspect="1" noChangeArrowheads="1"/>
          </p:cNvPicPr>
          <p:nvPr/>
        </p:nvPicPr>
        <p:blipFill>
          <a:blip r:embed="rId4">
            <a:extLst>
              <a:ext uri="{28A0092B-C50C-407E-A947-70E740481C1C}">
                <a14:useLocalDpi xmlns:a14="http://schemas.microsoft.com/office/drawing/2010/main" val="0"/>
              </a:ext>
            </a:extLst>
          </a:blip>
          <a:srcRect l="2179" r="2066"/>
          <a:stretch>
            <a:fillRect/>
          </a:stretch>
        </p:blipFill>
        <p:spPr bwMode="auto">
          <a:xfrm>
            <a:off x="144463" y="144463"/>
            <a:ext cx="33194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747" name="Picture 2" descr="Ministero dell'Istruzione, dell'Universita e della Ricerc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975" y="215900"/>
            <a:ext cx="10080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746" name="Picture 1" descr="EU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2763" y="225425"/>
            <a:ext cx="6937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8" name="Title 1"/>
          <p:cNvSpPr>
            <a:spLocks noGrp="1"/>
          </p:cNvSpPr>
          <p:nvPr>
            <p:ph type="title"/>
          </p:nvPr>
        </p:nvSpPr>
        <p:spPr>
          <a:xfrm>
            <a:off x="458788" y="387350"/>
            <a:ext cx="8218487" cy="1458913"/>
          </a:xfrm>
        </p:spPr>
        <p:txBody>
          <a:bodyPr/>
          <a:lstStyle/>
          <a:p>
            <a:r>
              <a:rPr lang="en-GB" altLang="en-US" sz="2800" noProof="0" dirty="0">
                <a:latin typeface="Cambria" panose="02040503050406030204" pitchFamily="18" charset="0"/>
              </a:rPr>
              <a:t>QUADIS </a:t>
            </a:r>
            <a:r>
              <a:rPr lang="en-GB" altLang="en-US" sz="2800" b="1" noProof="0" dirty="0">
                <a:latin typeface="Cambria" panose="02040503050406030204" pitchFamily="18" charset="0"/>
              </a:rPr>
              <a:t>Observation and self-analysis kit</a:t>
            </a:r>
            <a:r>
              <a:rPr lang="en-GB" altLang="en-US" sz="2800" noProof="0" dirty="0">
                <a:latin typeface="Cambria" panose="02040503050406030204" pitchFamily="18" charset="0"/>
              </a:rPr>
              <a:t> (2)</a:t>
            </a:r>
            <a:endParaRPr lang="en-GB" altLang="en-US" sz="2800" noProof="0" dirty="0"/>
          </a:p>
        </p:txBody>
      </p:sp>
      <p:sp>
        <p:nvSpPr>
          <p:cNvPr id="33799" name="Content Placeholder 2"/>
          <p:cNvSpPr>
            <a:spLocks noGrp="1"/>
          </p:cNvSpPr>
          <p:nvPr>
            <p:ph idx="1"/>
          </p:nvPr>
        </p:nvSpPr>
        <p:spPr>
          <a:xfrm>
            <a:off x="479425" y="2006600"/>
            <a:ext cx="8218488" cy="4514850"/>
          </a:xfrm>
        </p:spPr>
        <p:txBody>
          <a:bodyPr/>
          <a:lstStyle/>
          <a:p>
            <a:r>
              <a:rPr lang="en-GB" altLang="en-US" noProof="0" dirty="0">
                <a:solidFill>
                  <a:schemeClr val="tx1"/>
                </a:solidFill>
              </a:rPr>
              <a:t>The subject of the research- survey is the quality of inclusion of students with disabilities and inclusion of all learners in our school (education system). </a:t>
            </a:r>
          </a:p>
          <a:p>
            <a:r>
              <a:rPr lang="en-GB" altLang="en-US" noProof="0" dirty="0">
                <a:solidFill>
                  <a:schemeClr val="tx1"/>
                </a:solidFill>
              </a:rPr>
              <a:t>The research is structured in three different areas to be assessed. </a:t>
            </a:r>
          </a:p>
          <a:p>
            <a:r>
              <a:rPr lang="en-GB" altLang="en-US" noProof="0" dirty="0">
                <a:solidFill>
                  <a:schemeClr val="tx1"/>
                </a:solidFill>
              </a:rPr>
              <a:t>We believe that their assessment is able to provide </a:t>
            </a:r>
            <a:r>
              <a:rPr lang="en-GB" altLang="en-US" b="1" noProof="0" dirty="0">
                <a:solidFill>
                  <a:schemeClr val="tx1"/>
                </a:solidFill>
              </a:rPr>
              <a:t>a comprehensive overview of the educational system </a:t>
            </a:r>
            <a:r>
              <a:rPr lang="en-GB" altLang="en-US" noProof="0" dirty="0">
                <a:solidFill>
                  <a:schemeClr val="tx1"/>
                </a:solidFill>
              </a:rPr>
              <a:t>that we have explored. </a:t>
            </a:r>
          </a:p>
          <a:p>
            <a:r>
              <a:rPr lang="en-GB" altLang="en-US" noProof="0" dirty="0">
                <a:solidFill>
                  <a:schemeClr val="tx1"/>
                </a:solidFill>
              </a:rPr>
              <a:t>These three research areas have been queried by formulating specific </a:t>
            </a:r>
            <a:r>
              <a:rPr lang="en-GB" altLang="en-US" b="1" noProof="0" dirty="0">
                <a:solidFill>
                  <a:schemeClr val="tx1"/>
                </a:solidFill>
              </a:rPr>
              <a:t>key evaluation questions</a:t>
            </a:r>
            <a:r>
              <a:rPr lang="en-GB" altLang="en-US" noProof="0" dirty="0">
                <a:solidFill>
                  <a:schemeClr val="tx1"/>
                </a:solidFill>
              </a:rPr>
              <a:t>. </a:t>
            </a:r>
            <a:endParaRPr lang="en-GB" altLang="en-US" noProof="0" dirty="0"/>
          </a:p>
        </p:txBody>
      </p:sp>
      <p:pic>
        <p:nvPicPr>
          <p:cNvPr id="33796" name="Picture 3" descr="Emilio Sereni Istituto Tecnico Agrario logo"/>
          <p:cNvPicPr>
            <a:picLocks noChangeAspect="1" noChangeArrowheads="1"/>
          </p:cNvPicPr>
          <p:nvPr/>
        </p:nvPicPr>
        <p:blipFill>
          <a:blip r:embed="rId4">
            <a:extLst>
              <a:ext uri="{28A0092B-C50C-407E-A947-70E740481C1C}">
                <a14:useLocalDpi xmlns:a14="http://schemas.microsoft.com/office/drawing/2010/main" val="0"/>
              </a:ext>
            </a:extLst>
          </a:blip>
          <a:srcRect l="2179" r="2066"/>
          <a:stretch>
            <a:fillRect/>
          </a:stretch>
        </p:blipFill>
        <p:spPr bwMode="auto">
          <a:xfrm>
            <a:off x="144463" y="144463"/>
            <a:ext cx="33194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3795" name="Picture 2" descr="Ministero dell'Istruzione, dell'Universita e della Ricerc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975" y="215900"/>
            <a:ext cx="10080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3794" name="Picture 1" descr="EU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2763" y="225425"/>
            <a:ext cx="6937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a:xfrm>
            <a:off x="369888" y="144463"/>
            <a:ext cx="8456612" cy="1589087"/>
          </a:xfrm>
        </p:spPr>
        <p:txBody>
          <a:bodyPr/>
          <a:lstStyle/>
          <a:p>
            <a:pPr>
              <a:lnSpc>
                <a:spcPct val="100000"/>
              </a:lnSpc>
            </a:pPr>
            <a:r>
              <a:rPr lang="en-GB" altLang="en-US" sz="3200" noProof="0" dirty="0">
                <a:latin typeface="Cambria" panose="02040503050406030204" pitchFamily="18" charset="0"/>
              </a:rPr>
              <a:t>QUADIS </a:t>
            </a:r>
            <a:r>
              <a:rPr lang="en-GB" altLang="en-US" sz="3200" b="1" noProof="0" dirty="0">
                <a:latin typeface="Cambria" panose="02040503050406030204" pitchFamily="18" charset="0"/>
              </a:rPr>
              <a:t>Observation and self-analysis kit</a:t>
            </a:r>
            <a:r>
              <a:rPr lang="en-GB" altLang="en-US" sz="3200" noProof="0" dirty="0">
                <a:latin typeface="Cambria" panose="02040503050406030204" pitchFamily="18" charset="0"/>
              </a:rPr>
              <a:t> (3)</a:t>
            </a:r>
            <a:endParaRPr lang="en-GB" altLang="en-US" sz="3200" noProof="0" dirty="0"/>
          </a:p>
        </p:txBody>
      </p:sp>
      <p:sp>
        <p:nvSpPr>
          <p:cNvPr id="4" name="Content Placeholder 3"/>
          <p:cNvSpPr>
            <a:spLocks noGrp="1"/>
          </p:cNvSpPr>
          <p:nvPr>
            <p:ph idx="1"/>
          </p:nvPr>
        </p:nvSpPr>
        <p:spPr>
          <a:xfrm>
            <a:off x="608013" y="1989138"/>
            <a:ext cx="8218487" cy="4514850"/>
          </a:xfrm>
        </p:spPr>
        <p:txBody>
          <a:bodyPr/>
          <a:lstStyle/>
          <a:p>
            <a:pPr marL="0" indent="0">
              <a:buFont typeface="Times New Roman" panose="02020603050405020304" pitchFamily="18" charset="0"/>
              <a:buNone/>
              <a:defRPr/>
            </a:pPr>
            <a:r>
              <a:rPr lang="en-GB" noProof="0" dirty="0">
                <a:solidFill>
                  <a:schemeClr val="tx1"/>
                </a:solidFill>
              </a:rPr>
              <a:t>The research survey is structured as follows:</a:t>
            </a:r>
          </a:p>
          <a:p>
            <a:pPr>
              <a:defRPr/>
            </a:pPr>
            <a:r>
              <a:rPr lang="en-GB" noProof="0" dirty="0">
                <a:solidFill>
                  <a:schemeClr val="tx1"/>
                </a:solidFill>
              </a:rPr>
              <a:t>Teaching and Educational Area – how the school develops the potential and monitors the learning process of all students.</a:t>
            </a:r>
          </a:p>
          <a:p>
            <a:pPr>
              <a:defRPr/>
            </a:pPr>
            <a:r>
              <a:rPr lang="en-GB" noProof="0" dirty="0">
                <a:solidFill>
                  <a:schemeClr val="tx1"/>
                </a:solidFill>
              </a:rPr>
              <a:t>Organizational Area – how the school is organized to direct, manage and support the process of integration and inclusion.</a:t>
            </a:r>
          </a:p>
          <a:p>
            <a:pPr>
              <a:defRPr/>
            </a:pPr>
            <a:r>
              <a:rPr lang="en-GB" noProof="0" dirty="0">
                <a:solidFill>
                  <a:schemeClr val="tx1"/>
                </a:solidFill>
              </a:rPr>
              <a:t>Cultural and Professional Area – how to practice school integration and an inclusive culture both internally and in the territory.</a:t>
            </a:r>
          </a:p>
        </p:txBody>
      </p:sp>
      <p:pic>
        <p:nvPicPr>
          <p:cNvPr id="35843" name="Picture 3" descr="Emilio Sereni Istituto Tecnico Agrario logo"/>
          <p:cNvPicPr>
            <a:picLocks noChangeAspect="1" noChangeArrowheads="1"/>
          </p:cNvPicPr>
          <p:nvPr/>
        </p:nvPicPr>
        <p:blipFill>
          <a:blip r:embed="rId4">
            <a:extLst>
              <a:ext uri="{28A0092B-C50C-407E-A947-70E740481C1C}">
                <a14:useLocalDpi xmlns:a14="http://schemas.microsoft.com/office/drawing/2010/main" val="0"/>
              </a:ext>
            </a:extLst>
          </a:blip>
          <a:srcRect l="2179" r="2066"/>
          <a:stretch>
            <a:fillRect/>
          </a:stretch>
        </p:blipFill>
        <p:spPr bwMode="auto">
          <a:xfrm>
            <a:off x="144463" y="144463"/>
            <a:ext cx="33194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5844" name="Picture 2" descr="Ministero dell'Istruzione, dell'Universita e della Ricerc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975" y="215900"/>
            <a:ext cx="10080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5845" name="Picture 1" descr="EU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2763" y="225425"/>
            <a:ext cx="6937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n-US" sz="2800" noProof="0" dirty="0">
                <a:latin typeface="Cambria" panose="02040503050406030204" pitchFamily="18" charset="0"/>
              </a:rPr>
              <a:t>QUADIS </a:t>
            </a:r>
            <a:r>
              <a:rPr lang="en-GB" altLang="en-US" sz="2800" b="1" noProof="0" dirty="0">
                <a:latin typeface="Cambria" panose="02040503050406030204" pitchFamily="18" charset="0"/>
              </a:rPr>
              <a:t>Observation and self-analysis kit</a:t>
            </a:r>
            <a:r>
              <a:rPr lang="en-GB" altLang="en-US" sz="2800" noProof="0" dirty="0">
                <a:latin typeface="Cambria" panose="02040503050406030204" pitchFamily="18" charset="0"/>
              </a:rPr>
              <a:t> (4)</a:t>
            </a:r>
            <a:endParaRPr lang="en-GB" altLang="en-US" sz="2800" noProof="0" dirty="0"/>
          </a:p>
        </p:txBody>
      </p:sp>
      <p:sp>
        <p:nvSpPr>
          <p:cNvPr id="4" name="Content Placeholder 3"/>
          <p:cNvSpPr>
            <a:spLocks noGrp="1"/>
          </p:cNvSpPr>
          <p:nvPr>
            <p:ph idx="1"/>
          </p:nvPr>
        </p:nvSpPr>
        <p:spPr>
          <a:xfrm>
            <a:off x="608013" y="1916113"/>
            <a:ext cx="8218487" cy="4514850"/>
          </a:xfrm>
        </p:spPr>
        <p:txBody>
          <a:bodyPr/>
          <a:lstStyle/>
          <a:p>
            <a:pPr marL="0" indent="0">
              <a:buFont typeface="Times New Roman" panose="02020603050405020304" pitchFamily="18" charset="0"/>
              <a:buNone/>
              <a:defRPr/>
            </a:pPr>
            <a:r>
              <a:rPr lang="en-GB" noProof="0" dirty="0">
                <a:solidFill>
                  <a:schemeClr val="tx1"/>
                </a:solidFill>
              </a:rPr>
              <a:t>The criteria identified through the assessment conducted are the same criteria adopted by the European Commission:</a:t>
            </a:r>
          </a:p>
          <a:p>
            <a:pPr>
              <a:defRPr/>
            </a:pPr>
            <a:r>
              <a:rPr lang="en-GB" noProof="0" dirty="0">
                <a:solidFill>
                  <a:schemeClr val="tx1"/>
                </a:solidFill>
              </a:rPr>
              <a:t>Efficacy</a:t>
            </a:r>
          </a:p>
          <a:p>
            <a:pPr>
              <a:defRPr/>
            </a:pPr>
            <a:r>
              <a:rPr lang="en-GB" noProof="0" dirty="0">
                <a:solidFill>
                  <a:schemeClr val="tx1"/>
                </a:solidFill>
              </a:rPr>
              <a:t>Relevance</a:t>
            </a:r>
          </a:p>
          <a:p>
            <a:pPr>
              <a:defRPr/>
            </a:pPr>
            <a:r>
              <a:rPr lang="en-GB" noProof="0" dirty="0">
                <a:solidFill>
                  <a:schemeClr val="tx1"/>
                </a:solidFill>
              </a:rPr>
              <a:t>Efficiency</a:t>
            </a:r>
          </a:p>
          <a:p>
            <a:pPr>
              <a:defRPr/>
            </a:pPr>
            <a:r>
              <a:rPr lang="en-GB" noProof="0" dirty="0">
                <a:solidFill>
                  <a:schemeClr val="tx1"/>
                </a:solidFill>
              </a:rPr>
              <a:t>Functionality</a:t>
            </a:r>
          </a:p>
          <a:p>
            <a:pPr>
              <a:defRPr/>
            </a:pPr>
            <a:r>
              <a:rPr lang="en-GB" noProof="0" dirty="0">
                <a:solidFill>
                  <a:schemeClr val="tx1"/>
                </a:solidFill>
              </a:rPr>
              <a:t>Significance</a:t>
            </a:r>
          </a:p>
          <a:p>
            <a:pPr>
              <a:defRPr/>
            </a:pPr>
            <a:r>
              <a:rPr lang="en-GB" noProof="0" dirty="0">
                <a:solidFill>
                  <a:schemeClr val="tx1"/>
                </a:solidFill>
              </a:rPr>
              <a:t>Fairness</a:t>
            </a:r>
          </a:p>
        </p:txBody>
      </p:sp>
      <p:pic>
        <p:nvPicPr>
          <p:cNvPr id="37891" name="Picture 3" descr="Emilio Sereni Istituto Tecnico Agrario logo"/>
          <p:cNvPicPr>
            <a:picLocks noChangeAspect="1" noChangeArrowheads="1"/>
          </p:cNvPicPr>
          <p:nvPr/>
        </p:nvPicPr>
        <p:blipFill>
          <a:blip r:embed="rId4">
            <a:extLst>
              <a:ext uri="{28A0092B-C50C-407E-A947-70E740481C1C}">
                <a14:useLocalDpi xmlns:a14="http://schemas.microsoft.com/office/drawing/2010/main" val="0"/>
              </a:ext>
            </a:extLst>
          </a:blip>
          <a:srcRect l="2179" r="2066"/>
          <a:stretch>
            <a:fillRect/>
          </a:stretch>
        </p:blipFill>
        <p:spPr bwMode="auto">
          <a:xfrm>
            <a:off x="144463" y="144463"/>
            <a:ext cx="33194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7892" name="Picture 2" descr="Ministero dell'Istruzione, dell'Universita e della Ricerc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975" y="215900"/>
            <a:ext cx="10080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7893" name="Picture 1" descr="EU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2763" y="225425"/>
            <a:ext cx="6937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833983"/>
            <a:ext cx="8218488" cy="575717"/>
          </a:xfrm>
        </p:spPr>
        <p:txBody>
          <a:bodyPr/>
          <a:lstStyle/>
          <a:p>
            <a:r>
              <a:rPr lang="en-GB" altLang="en-US" sz="2800" noProof="0" dirty="0">
                <a:latin typeface="Cambria" panose="02040503050406030204" pitchFamily="18" charset="0"/>
              </a:rPr>
              <a:t>QUADIS </a:t>
            </a:r>
            <a:r>
              <a:rPr lang="en-GB" altLang="en-US" sz="2800" b="1" noProof="0" dirty="0">
                <a:latin typeface="Cambria" panose="02040503050406030204" pitchFamily="18" charset="0"/>
              </a:rPr>
              <a:t>Observation and self-analysis kit</a:t>
            </a:r>
            <a:r>
              <a:rPr lang="en-GB" altLang="en-US" sz="2800" noProof="0" dirty="0">
                <a:latin typeface="Cambria" panose="02040503050406030204" pitchFamily="18" charset="0"/>
              </a:rPr>
              <a:t> (5)</a:t>
            </a:r>
            <a:endParaRPr lang="en-GB" altLang="en-US" sz="2800" noProof="0" dirty="0"/>
          </a:p>
        </p:txBody>
      </p:sp>
      <p:sp>
        <p:nvSpPr>
          <p:cNvPr id="3" name="Content Placeholder 2"/>
          <p:cNvSpPr>
            <a:spLocks noGrp="1"/>
          </p:cNvSpPr>
          <p:nvPr>
            <p:ph idx="1"/>
          </p:nvPr>
        </p:nvSpPr>
        <p:spPr>
          <a:xfrm>
            <a:off x="457200" y="1447332"/>
            <a:ext cx="8218487" cy="3702050"/>
          </a:xfrm>
        </p:spPr>
        <p:txBody>
          <a:bodyPr/>
          <a:lstStyle/>
          <a:p>
            <a:pPr marL="0" indent="0">
              <a:buFont typeface="Times New Roman" panose="02020603050405020304" pitchFamily="18" charset="0"/>
              <a:buNone/>
              <a:defRPr/>
            </a:pPr>
            <a:r>
              <a:rPr lang="en-GB" noProof="0" dirty="0">
                <a:solidFill>
                  <a:schemeClr val="tx1"/>
                </a:solidFill>
              </a:rPr>
              <a:t>The survey tools are questionnaires filled out by different typologies of stakeholders:</a:t>
            </a:r>
          </a:p>
          <a:p>
            <a:pPr>
              <a:defRPr/>
            </a:pPr>
            <a:r>
              <a:rPr lang="en-GB" sz="2000" noProof="0" dirty="0">
                <a:solidFill>
                  <a:schemeClr val="tx1"/>
                </a:solidFill>
              </a:rPr>
              <a:t>Teachers and Support teachers (digital)</a:t>
            </a:r>
          </a:p>
          <a:p>
            <a:pPr>
              <a:defRPr/>
            </a:pPr>
            <a:r>
              <a:rPr lang="en-GB" sz="2000" noProof="0" dirty="0">
                <a:solidFill>
                  <a:schemeClr val="tx1"/>
                </a:solidFill>
              </a:rPr>
              <a:t>Assistant educators to the person and communication (digital mode) </a:t>
            </a:r>
          </a:p>
          <a:p>
            <a:pPr>
              <a:defRPr/>
            </a:pPr>
            <a:r>
              <a:rPr lang="en-GB" sz="2000" noProof="0" dirty="0">
                <a:solidFill>
                  <a:schemeClr val="tx1"/>
                </a:solidFill>
              </a:rPr>
              <a:t>Secretarial staff (printed questionnaire) </a:t>
            </a:r>
          </a:p>
          <a:p>
            <a:pPr>
              <a:defRPr/>
            </a:pPr>
            <a:r>
              <a:rPr lang="en-GB" sz="2000" noProof="0" dirty="0">
                <a:solidFill>
                  <a:schemeClr val="tx1"/>
                </a:solidFill>
              </a:rPr>
              <a:t>School employees (printed questionnaire) </a:t>
            </a:r>
          </a:p>
          <a:p>
            <a:pPr>
              <a:defRPr/>
            </a:pPr>
            <a:r>
              <a:rPr lang="en-GB" sz="2000" noProof="0" dirty="0">
                <a:solidFill>
                  <a:schemeClr val="tx1"/>
                </a:solidFill>
              </a:rPr>
              <a:t>Parents of students with disabilities (printed questionnaire) </a:t>
            </a:r>
            <a:endParaRPr lang="en-GB" noProof="0" dirty="0">
              <a:solidFill>
                <a:schemeClr val="tx1"/>
              </a:solidFill>
            </a:endParaRPr>
          </a:p>
          <a:p>
            <a:pPr marL="0" indent="0">
              <a:spcBef>
                <a:spcPts val="1800"/>
              </a:spcBef>
              <a:buFont typeface="Times New Roman" panose="02020603050405020304" pitchFamily="18" charset="0"/>
              <a:buNone/>
              <a:defRPr/>
            </a:pPr>
            <a:r>
              <a:rPr lang="en-GB" noProof="0" dirty="0">
                <a:solidFill>
                  <a:schemeClr val="tx1"/>
                </a:solidFill>
              </a:rPr>
              <a:t>Structured interviews were administered in paper format to guarantee anonymity:</a:t>
            </a:r>
          </a:p>
          <a:p>
            <a:pPr lvl="1">
              <a:defRPr/>
            </a:pPr>
            <a:r>
              <a:rPr lang="en-GB" sz="2000" noProof="0" dirty="0">
                <a:solidFill>
                  <a:schemeClr val="tx1"/>
                </a:solidFill>
              </a:rPr>
              <a:t>Headmaster</a:t>
            </a:r>
          </a:p>
          <a:p>
            <a:pPr lvl="1">
              <a:defRPr/>
            </a:pPr>
            <a:r>
              <a:rPr lang="en-GB" sz="2000" noProof="0" dirty="0">
                <a:solidFill>
                  <a:schemeClr val="tx1"/>
                </a:solidFill>
              </a:rPr>
              <a:t>Instrumental Function for inclusion</a:t>
            </a:r>
          </a:p>
          <a:p>
            <a:pPr lvl="1">
              <a:defRPr/>
            </a:pPr>
            <a:r>
              <a:rPr lang="en-GB" sz="2000" noProof="0" dirty="0">
                <a:solidFill>
                  <a:schemeClr val="tx1"/>
                </a:solidFill>
              </a:rPr>
              <a:t>Students with disabilities (printed questionnaire)</a:t>
            </a:r>
            <a:endParaRPr lang="en-GB" noProof="0" dirty="0">
              <a:solidFill>
                <a:schemeClr val="tx1"/>
              </a:solidFill>
            </a:endParaRPr>
          </a:p>
        </p:txBody>
      </p:sp>
      <p:pic>
        <p:nvPicPr>
          <p:cNvPr id="39939" name="Picture 3" descr="Emilio Sereni Istituto Tecnico Agrario logo"/>
          <p:cNvPicPr>
            <a:picLocks noChangeAspect="1" noChangeArrowheads="1"/>
          </p:cNvPicPr>
          <p:nvPr/>
        </p:nvPicPr>
        <p:blipFill>
          <a:blip r:embed="rId4">
            <a:extLst>
              <a:ext uri="{28A0092B-C50C-407E-A947-70E740481C1C}">
                <a14:useLocalDpi xmlns:a14="http://schemas.microsoft.com/office/drawing/2010/main" val="0"/>
              </a:ext>
            </a:extLst>
          </a:blip>
          <a:srcRect l="2179" r="2066"/>
          <a:stretch>
            <a:fillRect/>
          </a:stretch>
        </p:blipFill>
        <p:spPr bwMode="auto">
          <a:xfrm>
            <a:off x="144463" y="144463"/>
            <a:ext cx="33194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9940" name="Picture 2" descr="Ministero dell'Istruzione, dell'Universita e della Ricerc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975" y="215900"/>
            <a:ext cx="10080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9941" name="Picture 1" descr="EU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2763" y="225425"/>
            <a:ext cx="6937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hidden="1"/>
          <p:cNvSpPr>
            <a:spLocks noGrp="1"/>
          </p:cNvSpPr>
          <p:nvPr>
            <p:ph type="title"/>
          </p:nvPr>
        </p:nvSpPr>
        <p:spPr/>
        <p:txBody>
          <a:bodyPr/>
          <a:lstStyle/>
          <a:p>
            <a:r>
              <a:rPr lang="en-GB" altLang="en-US" noProof="0" dirty="0"/>
              <a:t>Analysis</a:t>
            </a:r>
          </a:p>
        </p:txBody>
      </p:sp>
      <p:sp>
        <p:nvSpPr>
          <p:cNvPr id="41987" name="Content Placeholder 2"/>
          <p:cNvSpPr>
            <a:spLocks noGrp="1"/>
          </p:cNvSpPr>
          <p:nvPr>
            <p:ph idx="1"/>
          </p:nvPr>
        </p:nvSpPr>
        <p:spPr>
          <a:xfrm>
            <a:off x="608013" y="4869160"/>
            <a:ext cx="8218487" cy="1922979"/>
          </a:xfrm>
        </p:spPr>
        <p:txBody>
          <a:bodyPr/>
          <a:lstStyle/>
          <a:p>
            <a:pPr marL="0" indent="0">
              <a:buFont typeface="Times New Roman" panose="02020603050405020304" pitchFamily="18" charset="0"/>
              <a:buNone/>
            </a:pPr>
            <a:r>
              <a:rPr lang="en-GB" altLang="en-US" noProof="0" dirty="0">
                <a:solidFill>
                  <a:schemeClr val="accent2"/>
                </a:solidFill>
              </a:rPr>
              <a:t>All the tools - questionnaires and interviews - are analysed by a software created by the group of teachers, administrators and researchers of the school.</a:t>
            </a:r>
            <a:endParaRPr lang="en-GB" altLang="en-US" noProof="0" dirty="0"/>
          </a:p>
        </p:txBody>
      </p:sp>
      <p:pic>
        <p:nvPicPr>
          <p:cNvPr id="41991" name="Picture 5" descr="Image of cartoon outline child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300" y="1047750"/>
            <a:ext cx="4608513"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1988" name="Picture 3" descr="Emilio Sereni Istituto Tecnico Agrario logo"/>
          <p:cNvPicPr>
            <a:picLocks noChangeAspect="1" noChangeArrowheads="1"/>
          </p:cNvPicPr>
          <p:nvPr/>
        </p:nvPicPr>
        <p:blipFill>
          <a:blip r:embed="rId4">
            <a:extLst>
              <a:ext uri="{28A0092B-C50C-407E-A947-70E740481C1C}">
                <a14:useLocalDpi xmlns:a14="http://schemas.microsoft.com/office/drawing/2010/main" val="0"/>
              </a:ext>
            </a:extLst>
          </a:blip>
          <a:srcRect l="2179" r="2066"/>
          <a:stretch>
            <a:fillRect/>
          </a:stretch>
        </p:blipFill>
        <p:spPr bwMode="auto">
          <a:xfrm>
            <a:off x="144463" y="144463"/>
            <a:ext cx="33194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1989" name="Picture 2" descr="Ministero dell'Istruzione, dell'Universita e della Ricerc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975" y="215900"/>
            <a:ext cx="10080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1990" name="Picture 1" descr="EU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2763" y="225425"/>
            <a:ext cx="6937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457200" y="-27384"/>
            <a:ext cx="8218488" cy="1589088"/>
          </a:xfrm>
        </p:spPr>
        <p:txBody>
          <a:bodyPr/>
          <a:lstStyle/>
          <a:p>
            <a:pPr>
              <a:lnSpc>
                <a:spcPct val="100000"/>
              </a:lnSpc>
            </a:pPr>
            <a:r>
              <a:rPr lang="en-GB" altLang="it-IT" sz="2400" b="1" noProof="0" dirty="0"/>
              <a:t>PTOF:</a:t>
            </a:r>
            <a:r>
              <a:rPr lang="en-GB" altLang="it-IT" sz="2400" b="1" baseline="0" noProof="0" dirty="0"/>
              <a:t> </a:t>
            </a:r>
            <a:r>
              <a:rPr lang="en-GB" altLang="it-IT" sz="2400" b="1" noProof="0" dirty="0"/>
              <a:t>PIANO TRIENNALE DELL’OFFERTA FORMATIVA</a:t>
            </a:r>
          </a:p>
        </p:txBody>
      </p:sp>
      <p:sp>
        <p:nvSpPr>
          <p:cNvPr id="17413" name="Content Placeholder 1"/>
          <p:cNvSpPr>
            <a:spLocks noGrp="1"/>
          </p:cNvSpPr>
          <p:nvPr>
            <p:ph idx="1"/>
          </p:nvPr>
        </p:nvSpPr>
        <p:spPr>
          <a:xfrm>
            <a:off x="381000" y="4584700"/>
            <a:ext cx="8218488" cy="4514850"/>
          </a:xfrm>
        </p:spPr>
        <p:txBody>
          <a:bodyPr/>
          <a:lstStyle/>
          <a:p>
            <a:pPr marL="0" indent="0">
              <a:buNone/>
            </a:pPr>
            <a:r>
              <a:rPr lang="en-GB" altLang="it-IT" noProof="0" dirty="0">
                <a:solidFill>
                  <a:schemeClr val="tx1"/>
                </a:solidFill>
              </a:rPr>
              <a:t>Taking in account the results of the Institute assessment report (RAV), the PTOF (</a:t>
            </a:r>
            <a:r>
              <a:rPr lang="en-US" altLang="it-IT" dirty="0">
                <a:solidFill>
                  <a:schemeClr val="tx1"/>
                </a:solidFill>
              </a:rPr>
              <a:t>three-year plan for the educational offer</a:t>
            </a:r>
            <a:r>
              <a:rPr lang="en-GB" altLang="it-IT" noProof="0" dirty="0">
                <a:solidFill>
                  <a:schemeClr val="tx1"/>
                </a:solidFill>
              </a:rPr>
              <a:t>) contains guidelines that, over the three years, must direct education, organisational and management of the school.</a:t>
            </a:r>
            <a:endParaRPr lang="en-GB" altLang="en-US" noProof="0" dirty="0"/>
          </a:p>
        </p:txBody>
      </p:sp>
      <p:pic>
        <p:nvPicPr>
          <p:cNvPr id="17412" name="Picture 2" descr="PTOF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773238"/>
            <a:ext cx="3725862" cy="2627312"/>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descr="Emilio Sereni Istituto Tecnico Agrari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5888"/>
            <a:ext cx="3316288" cy="676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468313" y="392113"/>
            <a:ext cx="8218487" cy="1589087"/>
          </a:xfrm>
        </p:spPr>
        <p:txBody>
          <a:bodyPr/>
          <a:lstStyle/>
          <a:p>
            <a:r>
              <a:rPr lang="en-GB" altLang="en-US" noProof="0" dirty="0">
                <a:latin typeface="Cambria" panose="02040503050406030204" pitchFamily="18" charset="0"/>
              </a:rPr>
              <a:t>QUADIS results</a:t>
            </a:r>
          </a:p>
        </p:txBody>
      </p:sp>
      <p:sp>
        <p:nvSpPr>
          <p:cNvPr id="44038" name="Content Placeholder 2"/>
          <p:cNvSpPr>
            <a:spLocks noGrp="1"/>
          </p:cNvSpPr>
          <p:nvPr>
            <p:ph idx="1"/>
          </p:nvPr>
        </p:nvSpPr>
        <p:spPr>
          <a:xfrm>
            <a:off x="468313" y="1981200"/>
            <a:ext cx="8218487" cy="1016000"/>
          </a:xfrm>
        </p:spPr>
        <p:txBody>
          <a:bodyPr/>
          <a:lstStyle/>
          <a:p>
            <a:pPr marL="0" indent="0" algn="ctr">
              <a:buFont typeface="Times New Roman" panose="02020603050405020304" pitchFamily="18" charset="0"/>
              <a:buNone/>
            </a:pPr>
            <a:r>
              <a:rPr lang="en-GB" altLang="it-IT" b="1" noProof="0" dirty="0">
                <a:solidFill>
                  <a:srgbClr val="7030A0"/>
                </a:solidFill>
              </a:rPr>
              <a:t>Currently being processed</a:t>
            </a:r>
            <a:endParaRPr lang="en-GB" altLang="en-US" b="1" noProof="0" dirty="0">
              <a:solidFill>
                <a:srgbClr val="7030A0"/>
              </a:solidFill>
            </a:endParaRPr>
          </a:p>
        </p:txBody>
      </p:sp>
      <p:pic>
        <p:nvPicPr>
          <p:cNvPr id="44039" name="Picture 6" descr="Image of hands making notes on a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3141663"/>
            <a:ext cx="7561263"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4035" name="Picture 3" descr="Emilio Sereni Istituto Tecnico Agrario logo"/>
          <p:cNvPicPr>
            <a:picLocks noChangeAspect="1" noChangeArrowheads="1"/>
          </p:cNvPicPr>
          <p:nvPr/>
        </p:nvPicPr>
        <p:blipFill>
          <a:blip r:embed="rId5">
            <a:extLst>
              <a:ext uri="{28A0092B-C50C-407E-A947-70E740481C1C}">
                <a14:useLocalDpi xmlns:a14="http://schemas.microsoft.com/office/drawing/2010/main" val="0"/>
              </a:ext>
            </a:extLst>
          </a:blip>
          <a:srcRect l="2179" r="2066"/>
          <a:stretch>
            <a:fillRect/>
          </a:stretch>
        </p:blipFill>
        <p:spPr bwMode="auto">
          <a:xfrm>
            <a:off x="144463" y="144463"/>
            <a:ext cx="33194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4036" name="Picture 2" descr="Ministero dell'Istruzione, dell'Universita e della Ricerca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1975" y="215900"/>
            <a:ext cx="10080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4037" name="Picture 1" descr="EU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2763" y="225425"/>
            <a:ext cx="6937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2"/>
          <p:cNvSpPr>
            <a:spLocks noGrp="1"/>
          </p:cNvSpPr>
          <p:nvPr>
            <p:ph type="ctrTitle"/>
          </p:nvPr>
        </p:nvSpPr>
        <p:spPr>
          <a:xfrm rot="10800000" flipV="1">
            <a:off x="755650" y="549275"/>
            <a:ext cx="7772400" cy="1727200"/>
          </a:xfrm>
        </p:spPr>
        <p:txBody>
          <a:bodyPr/>
          <a:lstStyle/>
          <a:p>
            <a:pPr algn="l">
              <a:lnSpc>
                <a:spcPct val="100000"/>
              </a:lnSpc>
            </a:pPr>
            <a:r>
              <a:rPr lang="en-GB" altLang="it-IT" sz="2800" b="1" noProof="0" dirty="0"/>
              <a:t>We introduced the experimentation in classes that had a delicate situation, both from the didactic point of view and behavioural</a:t>
            </a:r>
          </a:p>
        </p:txBody>
      </p:sp>
      <p:sp>
        <p:nvSpPr>
          <p:cNvPr id="46084" name="Sottotitolo 3"/>
          <p:cNvSpPr>
            <a:spLocks noGrp="1"/>
          </p:cNvSpPr>
          <p:nvPr>
            <p:ph type="subTitle" idx="1"/>
          </p:nvPr>
        </p:nvSpPr>
        <p:spPr>
          <a:xfrm>
            <a:off x="827584" y="2349500"/>
            <a:ext cx="7200800" cy="4103688"/>
          </a:xfrm>
        </p:spPr>
        <p:txBody>
          <a:bodyPr/>
          <a:lstStyle/>
          <a:p>
            <a:pPr algn="l"/>
            <a:r>
              <a:rPr lang="en-GB" altLang="it-IT" noProof="0" dirty="0">
                <a:solidFill>
                  <a:srgbClr val="0070C0"/>
                </a:solidFill>
              </a:rPr>
              <a:t>The Working Group chose a theoretical model characterised by: </a:t>
            </a:r>
          </a:p>
          <a:p>
            <a:pPr algn="l"/>
            <a:r>
              <a:rPr lang="en-GB" altLang="it-IT" noProof="0" dirty="0">
                <a:solidFill>
                  <a:srgbClr val="0070C0"/>
                </a:solidFill>
              </a:rPr>
              <a:t>(Comoglio, Dishon and O'Leary):</a:t>
            </a:r>
          </a:p>
          <a:p>
            <a:pPr marL="457200" indent="-457200" algn="l">
              <a:buFont typeface="+mj-lt"/>
              <a:buAutoNum type="arabicPeriod"/>
            </a:pPr>
            <a:r>
              <a:rPr lang="en-GB" altLang="it-IT" noProof="0" dirty="0">
                <a:solidFill>
                  <a:schemeClr val="tx1"/>
                </a:solidFill>
              </a:rPr>
              <a:t>the principle of distributed leadership;</a:t>
            </a:r>
          </a:p>
          <a:p>
            <a:pPr marL="457200" indent="-457200" algn="l">
              <a:buFont typeface="+mj-lt"/>
              <a:buAutoNum type="arabicPeriod"/>
            </a:pPr>
            <a:r>
              <a:rPr lang="en-GB" altLang="it-IT" noProof="0" dirty="0">
                <a:solidFill>
                  <a:schemeClr val="tx1"/>
                </a:solidFill>
              </a:rPr>
              <a:t>the principle of the heterogeneous grouping;</a:t>
            </a:r>
          </a:p>
          <a:p>
            <a:pPr marL="457200" indent="-457200" algn="l">
              <a:buFont typeface="+mj-lt"/>
              <a:buAutoNum type="arabicPeriod"/>
            </a:pPr>
            <a:r>
              <a:rPr lang="en-GB" altLang="it-IT" noProof="0" dirty="0">
                <a:solidFill>
                  <a:schemeClr val="tx1"/>
                </a:solidFill>
              </a:rPr>
              <a:t>the principle of interdependence;</a:t>
            </a:r>
          </a:p>
          <a:p>
            <a:pPr marL="457200" indent="-457200" algn="l">
              <a:buFont typeface="+mj-lt"/>
              <a:buAutoNum type="arabicPeriod"/>
            </a:pPr>
            <a:r>
              <a:rPr lang="en-GB" altLang="it-IT" noProof="0" dirty="0">
                <a:solidFill>
                  <a:schemeClr val="tx1"/>
                </a:solidFill>
              </a:rPr>
              <a:t>the principle of social skills;</a:t>
            </a:r>
          </a:p>
          <a:p>
            <a:pPr marL="457200" indent="-457200" algn="l">
              <a:buFont typeface="+mj-lt"/>
              <a:buAutoNum type="arabicPeriod"/>
            </a:pPr>
            <a:r>
              <a:rPr lang="en-GB" altLang="it-IT" noProof="0" dirty="0">
                <a:solidFill>
                  <a:schemeClr val="tx1"/>
                </a:solidFill>
              </a:rPr>
              <a:t>the principle of the autonomy of the Group</a:t>
            </a:r>
          </a:p>
        </p:txBody>
      </p:sp>
      <p:pic>
        <p:nvPicPr>
          <p:cNvPr id="46083" name="Picture 2" descr="Emilio Sereni Istituto Tecnico Agrari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15888"/>
            <a:ext cx="3316288" cy="676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pPr>
              <a:defRPr/>
            </a:pPr>
            <a:r>
              <a:rPr lang="en-GB" altLang="it-IT" sz="2800" noProof="0" dirty="0">
                <a:solidFill>
                  <a:schemeClr val="accent6"/>
                </a:solidFill>
              </a:rPr>
              <a:t>In this context, the teacher is responsible for: </a:t>
            </a:r>
            <a:endParaRPr lang="en-GB" noProof="0" dirty="0"/>
          </a:p>
        </p:txBody>
      </p:sp>
      <p:sp>
        <p:nvSpPr>
          <p:cNvPr id="36867" name="Segnaposto contenuto 2"/>
          <p:cNvSpPr>
            <a:spLocks noGrp="1"/>
          </p:cNvSpPr>
          <p:nvPr>
            <p:ph idx="4294967295"/>
          </p:nvPr>
        </p:nvSpPr>
        <p:spPr>
          <a:xfrm>
            <a:off x="4822825" y="1844675"/>
            <a:ext cx="3636963" cy="4679950"/>
          </a:xfrm>
        </p:spPr>
        <p:txBody>
          <a:bodyPr/>
          <a:lstStyle/>
          <a:p>
            <a:pPr marL="0" indent="0">
              <a:buFont typeface="Times New Roman" panose="02020603050405020304" pitchFamily="18" charset="0"/>
              <a:buNone/>
              <a:defRPr/>
            </a:pPr>
            <a:r>
              <a:rPr lang="en-GB" altLang="it-IT" sz="2800" noProof="0" dirty="0">
                <a:solidFill>
                  <a:schemeClr val="accent6"/>
                </a:solidFill>
              </a:rPr>
              <a:t>• explaining clearly to the individual and the group, the project and the working procedure;</a:t>
            </a:r>
          </a:p>
          <a:p>
            <a:pPr marL="0" indent="0">
              <a:buFont typeface="Times New Roman" panose="02020603050405020304" pitchFamily="18" charset="0"/>
              <a:buNone/>
              <a:defRPr/>
            </a:pPr>
            <a:r>
              <a:rPr lang="en-GB" altLang="it-IT" sz="2800" noProof="0" dirty="0">
                <a:solidFill>
                  <a:schemeClr val="accent6"/>
                </a:solidFill>
              </a:rPr>
              <a:t>• providing support for the individual work and the balance of the group</a:t>
            </a:r>
            <a:r>
              <a:rPr lang="en-GB" altLang="it-IT" sz="2800" noProof="0" dirty="0"/>
              <a:t>.</a:t>
            </a:r>
            <a:endParaRPr lang="en-GB" altLang="it-IT" noProof="0" dirty="0"/>
          </a:p>
        </p:txBody>
      </p:sp>
      <p:pic>
        <p:nvPicPr>
          <p:cNvPr id="47109" name="Picture 4" descr="Image of students standing in a circle out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844675"/>
            <a:ext cx="4498975" cy="39989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5" descr="Emilio Sereni Istituto Tecnico Agrari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15888"/>
            <a:ext cx="3316288" cy="676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665163" y="908050"/>
            <a:ext cx="7772400" cy="1130300"/>
          </a:xfrm>
        </p:spPr>
        <p:txBody>
          <a:bodyPr/>
          <a:lstStyle/>
          <a:p>
            <a:pPr>
              <a:lnSpc>
                <a:spcPct val="100000"/>
              </a:lnSpc>
              <a:defRPr/>
            </a:pPr>
            <a:r>
              <a:rPr lang="en-GB" sz="2400" b="1" noProof="0" dirty="0">
                <a:solidFill>
                  <a:schemeClr val="accent6"/>
                </a:solidFill>
              </a:rPr>
              <a:t>Alternanza scuola-lavoro (Work-linked training experience) (1)</a:t>
            </a:r>
          </a:p>
        </p:txBody>
      </p:sp>
      <p:sp>
        <p:nvSpPr>
          <p:cNvPr id="48132" name="Sottotitolo 3"/>
          <p:cNvSpPr>
            <a:spLocks noGrp="1"/>
          </p:cNvSpPr>
          <p:nvPr>
            <p:ph type="subTitle" idx="1"/>
          </p:nvPr>
        </p:nvSpPr>
        <p:spPr>
          <a:xfrm>
            <a:off x="684213" y="2205038"/>
            <a:ext cx="7920037" cy="4319587"/>
          </a:xfrm>
        </p:spPr>
        <p:txBody>
          <a:bodyPr/>
          <a:lstStyle/>
          <a:p>
            <a:pPr algn="l"/>
            <a:r>
              <a:rPr lang="en-GB" altLang="en-US" noProof="0" dirty="0">
                <a:solidFill>
                  <a:schemeClr val="tx1"/>
                </a:solidFill>
              </a:rPr>
              <a:t>The experience was positive but there were also critical aspects on which we are working. </a:t>
            </a:r>
          </a:p>
          <a:p>
            <a:pPr algn="l"/>
            <a:r>
              <a:rPr lang="en-GB" altLang="en-US" noProof="0" dirty="0">
                <a:solidFill>
                  <a:schemeClr val="tx1"/>
                </a:solidFill>
              </a:rPr>
              <a:t>Among them:</a:t>
            </a:r>
          </a:p>
          <a:p>
            <a:pPr marL="342900" indent="-342900" algn="l">
              <a:buFont typeface="Arial" panose="020B0604020202020204" pitchFamily="34" charset="0"/>
              <a:buChar char="•"/>
            </a:pPr>
            <a:r>
              <a:rPr lang="en-GB" altLang="en-US" noProof="0" dirty="0">
                <a:solidFill>
                  <a:schemeClr val="tx1"/>
                </a:solidFill>
              </a:rPr>
              <a:t>Need to acquire a collegial teaching methodology</a:t>
            </a:r>
          </a:p>
          <a:p>
            <a:pPr marL="342900" indent="-342900" algn="l">
              <a:buFont typeface="Arial" panose="020B0604020202020204" pitchFamily="34" charset="0"/>
              <a:buChar char="•"/>
            </a:pPr>
            <a:r>
              <a:rPr lang="en-GB" altLang="en-US" noProof="0" dirty="0">
                <a:solidFill>
                  <a:schemeClr val="tx1"/>
                </a:solidFill>
              </a:rPr>
              <a:t>Appropriate requirements for external parties</a:t>
            </a:r>
          </a:p>
          <a:p>
            <a:pPr marL="342900" indent="-342900" algn="l">
              <a:buFont typeface="Arial" panose="020B0604020202020204" pitchFamily="34" charset="0"/>
              <a:buChar char="•"/>
            </a:pPr>
            <a:r>
              <a:rPr lang="en-GB" altLang="en-US" noProof="0" dirty="0">
                <a:solidFill>
                  <a:schemeClr val="tx1"/>
                </a:solidFill>
              </a:rPr>
              <a:t>Measures in the area of safety, hygiene and health surveillance</a:t>
            </a:r>
          </a:p>
          <a:p>
            <a:pPr marL="342900" indent="-342900" algn="l">
              <a:buFont typeface="Arial" panose="020B0604020202020204" pitchFamily="34" charset="0"/>
              <a:buChar char="•"/>
            </a:pPr>
            <a:r>
              <a:rPr lang="en-GB" altLang="en-US" noProof="0" dirty="0">
                <a:solidFill>
                  <a:schemeClr val="tx1"/>
                </a:solidFill>
              </a:rPr>
              <a:t>Collaboration in educational planning between school and company</a:t>
            </a:r>
            <a:endParaRPr lang="en-GB" altLang="en-US" noProof="0" dirty="0"/>
          </a:p>
        </p:txBody>
      </p:sp>
      <p:pic>
        <p:nvPicPr>
          <p:cNvPr id="48131" name="Picture 2" descr="Emilio Sereni Istituto Tecnico Agrari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275"/>
            <a:ext cx="3316288" cy="6699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65138" y="0"/>
            <a:ext cx="8218487" cy="1589088"/>
          </a:xfrm>
        </p:spPr>
        <p:txBody>
          <a:bodyPr/>
          <a:lstStyle/>
          <a:p>
            <a:pPr>
              <a:lnSpc>
                <a:spcPct val="100000"/>
              </a:lnSpc>
            </a:pPr>
            <a:r>
              <a:rPr lang="en-GB" altLang="en-US" sz="2400" b="1" noProof="0" dirty="0">
                <a:solidFill>
                  <a:srgbClr val="2D2DB9"/>
                </a:solidFill>
              </a:rPr>
              <a:t>Alternanza scuola-lavoro (Work-linked training experience) (2)</a:t>
            </a:r>
            <a:endParaRPr lang="en-GB" altLang="en-US" noProof="0" dirty="0"/>
          </a:p>
        </p:txBody>
      </p:sp>
      <p:sp>
        <p:nvSpPr>
          <p:cNvPr id="49156" name="Content Placeholder 2"/>
          <p:cNvSpPr>
            <a:spLocks noGrp="1"/>
          </p:cNvSpPr>
          <p:nvPr>
            <p:ph idx="1"/>
          </p:nvPr>
        </p:nvSpPr>
        <p:spPr>
          <a:xfrm>
            <a:off x="469900" y="1844675"/>
            <a:ext cx="8218488" cy="4800600"/>
          </a:xfrm>
        </p:spPr>
        <p:txBody>
          <a:bodyPr/>
          <a:lstStyle/>
          <a:p>
            <a:pPr>
              <a:buFont typeface="Arial" panose="020B0604020202020204" pitchFamily="34" charset="0"/>
              <a:buChar char="•"/>
            </a:pPr>
            <a:r>
              <a:rPr lang="en-GB" altLang="en-US" sz="2000" noProof="0" dirty="0">
                <a:solidFill>
                  <a:schemeClr val="tx1"/>
                </a:solidFill>
              </a:rPr>
              <a:t>Commitment and involvement of teachers</a:t>
            </a:r>
          </a:p>
          <a:p>
            <a:pPr>
              <a:buFont typeface="Arial" panose="020B0604020202020204" pitchFamily="34" charset="0"/>
              <a:buChar char="•"/>
            </a:pPr>
            <a:r>
              <a:rPr lang="en-GB" altLang="en-US" sz="2000" noProof="0" dirty="0">
                <a:solidFill>
                  <a:schemeClr val="tx1"/>
                </a:solidFill>
              </a:rPr>
              <a:t>Forms</a:t>
            </a:r>
          </a:p>
          <a:p>
            <a:pPr>
              <a:buFont typeface="Arial" panose="020B0604020202020204" pitchFamily="34" charset="0"/>
              <a:buChar char="•"/>
            </a:pPr>
            <a:r>
              <a:rPr lang="en-GB" altLang="en-US" sz="2000" noProof="0" dirty="0">
                <a:solidFill>
                  <a:schemeClr val="tx1"/>
                </a:solidFill>
              </a:rPr>
              <a:t>"Measurement" and "evaluation" of the experience for the purposes of State examinations</a:t>
            </a:r>
          </a:p>
          <a:p>
            <a:pPr>
              <a:buFont typeface="Arial" panose="020B0604020202020204" pitchFamily="34" charset="0"/>
              <a:buChar char="•"/>
            </a:pPr>
            <a:r>
              <a:rPr lang="en-GB" altLang="en-US" sz="2000" noProof="0" dirty="0">
                <a:solidFill>
                  <a:schemeClr val="tx1"/>
                </a:solidFill>
              </a:rPr>
              <a:t>ASL Organisation for students with disabilities</a:t>
            </a:r>
          </a:p>
          <a:p>
            <a:pPr marL="0" indent="0" algn="ctr">
              <a:buFont typeface="Times New Roman" panose="02020603050405020304" pitchFamily="18" charset="0"/>
              <a:buNone/>
            </a:pPr>
            <a:r>
              <a:rPr lang="en-GB" altLang="en-US" sz="2000" noProof="0" dirty="0">
                <a:solidFill>
                  <a:schemeClr val="accent2"/>
                </a:solidFill>
              </a:rPr>
              <a:t>Necessity</a:t>
            </a:r>
            <a:r>
              <a:rPr lang="en-GB" altLang="en-US" sz="2000" noProof="0" dirty="0">
                <a:solidFill>
                  <a:schemeClr val="tx1"/>
                </a:solidFill>
              </a:rPr>
              <a:t>:</a:t>
            </a:r>
          </a:p>
          <a:p>
            <a:pPr>
              <a:buFont typeface="Arial" panose="020B0604020202020204" pitchFamily="34" charset="0"/>
              <a:buChar char="•"/>
            </a:pPr>
            <a:r>
              <a:rPr lang="en-GB" altLang="en-US" sz="2000" noProof="0" dirty="0">
                <a:solidFill>
                  <a:schemeClr val="tx1"/>
                </a:solidFill>
              </a:rPr>
              <a:t>To characterize ASL specificity compared to traditional internships</a:t>
            </a:r>
          </a:p>
          <a:p>
            <a:pPr>
              <a:buFont typeface="Arial" panose="020B0604020202020204" pitchFamily="34" charset="0"/>
              <a:buChar char="•"/>
            </a:pPr>
            <a:r>
              <a:rPr lang="en-GB" altLang="en-US" sz="2000" noProof="0" dirty="0">
                <a:solidFill>
                  <a:schemeClr val="tx1"/>
                </a:solidFill>
              </a:rPr>
              <a:t>To structure better the educational contribution of the company</a:t>
            </a:r>
          </a:p>
          <a:p>
            <a:pPr marL="0" indent="0">
              <a:buFont typeface="Times New Roman" panose="02020603050405020304" pitchFamily="18" charset="0"/>
              <a:buNone/>
            </a:pPr>
            <a:r>
              <a:rPr lang="en-GB" altLang="en-US" sz="2000" noProof="0" dirty="0">
                <a:solidFill>
                  <a:schemeClr val="tx1"/>
                </a:solidFill>
              </a:rPr>
              <a:t>(Even with testing, different form of evaluation)</a:t>
            </a:r>
          </a:p>
        </p:txBody>
      </p:sp>
      <p:pic>
        <p:nvPicPr>
          <p:cNvPr id="49155" name="Picture 2" descr="Emilio Sereni Istituto Tecnico Agrari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3316288" cy="6699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48184" y="1412776"/>
            <a:ext cx="5735984" cy="206598"/>
          </a:xfrm>
        </p:spPr>
        <p:txBody>
          <a:bodyPr/>
          <a:lstStyle/>
          <a:p>
            <a:r>
              <a:rPr lang="en-GB" altLang="it-IT" sz="3200" noProof="0" dirty="0"/>
              <a:t>A </a:t>
            </a:r>
            <a:r>
              <a:rPr lang="en-GB" altLang="it-IT" sz="3200" b="1" noProof="0" dirty="0"/>
              <a:t>new learning</a:t>
            </a:r>
            <a:r>
              <a:rPr lang="en-GB" altLang="it-IT" sz="3200" noProof="0" dirty="0"/>
              <a:t> grounded in:</a:t>
            </a:r>
            <a:endParaRPr lang="en-GB" sz="3200" noProof="0" dirty="0"/>
          </a:p>
        </p:txBody>
      </p:sp>
      <p:sp>
        <p:nvSpPr>
          <p:cNvPr id="3" name="Content Placeholder 2"/>
          <p:cNvSpPr>
            <a:spLocks noGrp="1"/>
          </p:cNvSpPr>
          <p:nvPr>
            <p:ph idx="1"/>
          </p:nvPr>
        </p:nvSpPr>
        <p:spPr>
          <a:xfrm>
            <a:off x="446088" y="2133600"/>
            <a:ext cx="8212137" cy="4510088"/>
          </a:xfrm>
        </p:spPr>
        <p:txBody>
          <a:bodyPr/>
          <a:lstStyle/>
          <a:p>
            <a:pPr eaLnBrk="1">
              <a:spcAft>
                <a:spcPct val="0"/>
              </a:spcAft>
              <a:buClrTx/>
              <a:defRPr/>
            </a:pPr>
            <a:r>
              <a:rPr lang="en-GB" altLang="it-IT" noProof="0" dirty="0">
                <a:ea typeface="MS PGothic" panose="020B0600070205080204" pitchFamily="34" charset="-128"/>
                <a:cs typeface="Arial" panose="020B0604020202020204" pitchFamily="34" charset="0"/>
              </a:rPr>
              <a:t>collaboration </a:t>
            </a:r>
          </a:p>
          <a:p>
            <a:pPr eaLnBrk="1">
              <a:spcAft>
                <a:spcPct val="0"/>
              </a:spcAft>
              <a:buClrTx/>
              <a:defRPr/>
            </a:pPr>
            <a:r>
              <a:rPr lang="en-GB" altLang="it-IT" noProof="0" dirty="0">
                <a:ea typeface="MS PGothic" panose="020B0600070205080204" pitchFamily="34" charset="-128"/>
                <a:cs typeface="Arial" panose="020B0604020202020204" pitchFamily="34" charset="0"/>
              </a:rPr>
              <a:t>personalization</a:t>
            </a:r>
          </a:p>
          <a:p>
            <a:pPr eaLnBrk="1">
              <a:spcAft>
                <a:spcPct val="0"/>
              </a:spcAft>
              <a:buClrTx/>
              <a:defRPr/>
            </a:pPr>
            <a:r>
              <a:rPr lang="en-GB" altLang="it-IT" noProof="0" dirty="0">
                <a:ea typeface="MS PGothic" panose="020B0600070205080204" pitchFamily="34" charset="-128"/>
                <a:cs typeface="Arial" panose="020B0604020202020204" pitchFamily="34" charset="0"/>
              </a:rPr>
              <a:t>active students' engagement</a:t>
            </a:r>
          </a:p>
          <a:p>
            <a:pPr marL="0" indent="0" algn="ctr" eaLnBrk="1">
              <a:lnSpc>
                <a:spcPct val="100000"/>
              </a:lnSpc>
              <a:spcBef>
                <a:spcPts val="2800"/>
              </a:spcBef>
              <a:spcAft>
                <a:spcPct val="0"/>
              </a:spcAft>
              <a:buClrTx/>
              <a:buFont typeface="Times New Roman" panose="02020603050405020304" pitchFamily="18" charset="0"/>
              <a:buNone/>
              <a:defRPr/>
            </a:pPr>
            <a:r>
              <a:rPr lang="en-GB" altLang="it-IT" sz="3200" noProof="0" dirty="0">
                <a:solidFill>
                  <a:srgbClr val="4700B8"/>
                </a:solidFill>
              </a:rPr>
              <a:t>All educational strategies are evolving in order to facilitate the students’ work by suitable instruments to engage them in their own learning.</a:t>
            </a:r>
            <a:endParaRPr lang="en-GB" noProof="0" dirty="0"/>
          </a:p>
        </p:txBody>
      </p:sp>
      <p:pic>
        <p:nvPicPr>
          <p:cNvPr id="50181" name="Picture 6" descr="Two business women looking at a computer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038" y="554038"/>
            <a:ext cx="3135312"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0179" name="Picture 8" descr="Emilio Sereni Istituto Tecnico Agrari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119063"/>
            <a:ext cx="3316288" cy="676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9750" y="1412875"/>
            <a:ext cx="7488238" cy="1008063"/>
          </a:xfrm>
        </p:spPr>
        <p:txBody>
          <a:bodyPr/>
          <a:lstStyle/>
          <a:p>
            <a:pPr>
              <a:lnSpc>
                <a:spcPct val="100000"/>
              </a:lnSpc>
            </a:pPr>
            <a:r>
              <a:rPr lang="en-GB" altLang="it-IT" sz="2800" noProof="0" dirty="0">
                <a:solidFill>
                  <a:srgbClr val="0070C0"/>
                </a:solidFill>
                <a:latin typeface="Verdana" panose="020B0604030504040204" pitchFamily="34" charset="0"/>
                <a:ea typeface="Calibri" panose="020F0502020204030204" pitchFamily="34" charset="0"/>
                <a:cs typeface="Times New Roman" panose="02020603050405020304" pitchFamily="18" charset="0"/>
              </a:rPr>
              <a:t>Starting from weaknesses that have emerged, the following priorities were defined:</a:t>
            </a:r>
            <a:endParaRPr lang="en-GB" altLang="en-US" sz="2800" noProof="0" dirty="0">
              <a:cs typeface="Times New Roman" panose="02020603050405020304" pitchFamily="18" charset="0"/>
            </a:endParaRPr>
          </a:p>
        </p:txBody>
      </p:sp>
      <p:sp>
        <p:nvSpPr>
          <p:cNvPr id="18436" name="Content Placeholder 2"/>
          <p:cNvSpPr>
            <a:spLocks noGrp="1"/>
          </p:cNvSpPr>
          <p:nvPr>
            <p:ph idx="1"/>
          </p:nvPr>
        </p:nvSpPr>
        <p:spPr>
          <a:xfrm>
            <a:off x="523875" y="2636838"/>
            <a:ext cx="8224838" cy="1871662"/>
          </a:xfrm>
        </p:spPr>
        <p:txBody>
          <a:bodyPr/>
          <a:lstStyle/>
          <a:p>
            <a:pPr>
              <a:spcAft>
                <a:spcPts val="600"/>
              </a:spcAft>
              <a:buFont typeface="Arial" panose="020B0604020202020204" pitchFamily="34" charset="0"/>
              <a:buChar char="•"/>
            </a:pPr>
            <a:r>
              <a:rPr lang="en-GB" altLang="it-IT" noProof="0" dirty="0">
                <a:solidFill>
                  <a:schemeClr val="tx1"/>
                </a:solidFill>
                <a:latin typeface="Verdana" panose="020B0604030504040204" pitchFamily="34" charset="0"/>
                <a:ea typeface="Verdana" panose="020B0604030504040204" pitchFamily="34" charset="0"/>
                <a:cs typeface="Verdana" panose="020B0604030504040204" pitchFamily="34" charset="0"/>
              </a:rPr>
              <a:t>Improvement of results in national standardized tests (INVALSI)</a:t>
            </a:r>
          </a:p>
          <a:p>
            <a:pPr>
              <a:spcAft>
                <a:spcPts val="600"/>
              </a:spcAft>
              <a:buFont typeface="Arial" panose="020B0604020202020204" pitchFamily="34" charset="0"/>
              <a:buChar char="•"/>
            </a:pPr>
            <a:r>
              <a:rPr lang="en-GB" altLang="it-IT" noProof="0" dirty="0">
                <a:solidFill>
                  <a:schemeClr val="tx1"/>
                </a:solidFill>
                <a:latin typeface="Verdana" panose="020B0604030504040204" pitchFamily="34" charset="0"/>
                <a:ea typeface="Verdana" panose="020B0604030504040204" pitchFamily="34" charset="0"/>
                <a:cs typeface="Verdana" panose="020B0604030504040204" pitchFamily="34" charset="0"/>
              </a:rPr>
              <a:t>Improving relationships with families</a:t>
            </a:r>
            <a:endParaRPr lang="en-GB" altLang="en-US"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18437" name="Picture 4" descr="INVALSI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38" y="4508500"/>
            <a:ext cx="5867400" cy="2163763"/>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5" descr="Emilio Sereni Istituto Tecnico Agrari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98425"/>
            <a:ext cx="3316288" cy="676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a:xfrm>
            <a:off x="323850" y="327025"/>
            <a:ext cx="8218488" cy="1589088"/>
          </a:xfrm>
        </p:spPr>
        <p:txBody>
          <a:bodyPr/>
          <a:lstStyle/>
          <a:p>
            <a:pPr>
              <a:lnSpc>
                <a:spcPct val="100000"/>
              </a:lnSpc>
            </a:pPr>
            <a:r>
              <a:rPr lang="en-GB" altLang="it-IT" sz="2800" noProof="0" dirty="0">
                <a:solidFill>
                  <a:srgbClr val="0070C0"/>
                </a:solidFill>
                <a:latin typeface="Arial Black" panose="020B0A04020102020204" pitchFamily="34" charset="0"/>
              </a:rPr>
              <a:t>Several initiatives have been planned in order to achieve these goals:</a:t>
            </a:r>
            <a:endParaRPr lang="en-GB" altLang="en-US" sz="2800" noProof="0" dirty="0">
              <a:latin typeface="Arial Black" panose="020B0A04020102020204" pitchFamily="34" charset="0"/>
            </a:endParaRPr>
          </a:p>
        </p:txBody>
      </p:sp>
      <p:sp>
        <p:nvSpPr>
          <p:cNvPr id="19460" name="Content Placeholder 2"/>
          <p:cNvSpPr>
            <a:spLocks noGrp="1"/>
          </p:cNvSpPr>
          <p:nvPr>
            <p:ph idx="1"/>
          </p:nvPr>
        </p:nvSpPr>
        <p:spPr>
          <a:xfrm>
            <a:off x="468313" y="2205038"/>
            <a:ext cx="8218487" cy="4514850"/>
          </a:xfrm>
        </p:spPr>
        <p:txBody>
          <a:bodyPr/>
          <a:lstStyle/>
          <a:p>
            <a:pPr>
              <a:spcBef>
                <a:spcPts val="1800"/>
              </a:spcBef>
              <a:spcAft>
                <a:spcPts val="1800"/>
              </a:spcAft>
            </a:pPr>
            <a:r>
              <a:rPr lang="en-GB" altLang="it-IT" noProof="0" dirty="0">
                <a:solidFill>
                  <a:srgbClr val="0070C0"/>
                </a:solidFill>
              </a:rPr>
              <a:t>meetings with referees for INVALSI to explain to students, teachers and families the aims and the importance of these tests;</a:t>
            </a:r>
          </a:p>
          <a:p>
            <a:pPr>
              <a:spcBef>
                <a:spcPts val="1800"/>
              </a:spcBef>
              <a:spcAft>
                <a:spcPts val="1800"/>
              </a:spcAft>
            </a:pPr>
            <a:r>
              <a:rPr lang="en-GB" altLang="it-IT" noProof="0" dirty="0">
                <a:solidFill>
                  <a:srgbClr val="0070C0"/>
                </a:solidFill>
              </a:rPr>
              <a:t>Italian and mathematics departments are preparing exercises and simulations in all second class;</a:t>
            </a:r>
          </a:p>
          <a:p>
            <a:pPr>
              <a:spcBef>
                <a:spcPts val="1800"/>
              </a:spcBef>
              <a:spcAft>
                <a:spcPts val="1800"/>
              </a:spcAft>
            </a:pPr>
            <a:r>
              <a:rPr lang="en-GB" altLang="it-IT" noProof="0" dirty="0">
                <a:solidFill>
                  <a:srgbClr val="0070C0"/>
                </a:solidFill>
              </a:rPr>
              <a:t>afternoon meetings with families to illustrate the PTOF and to involve them more in school life.</a:t>
            </a:r>
            <a:endParaRPr lang="en-GB" altLang="en-US" noProof="0" dirty="0"/>
          </a:p>
        </p:txBody>
      </p:sp>
      <p:pic>
        <p:nvPicPr>
          <p:cNvPr id="19458" name="Picture 2" descr="Emilio Sereni Istituto Tecnico Agrari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3316288" cy="676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olo 5"/>
          <p:cNvSpPr>
            <a:spLocks noGrp="1"/>
          </p:cNvSpPr>
          <p:nvPr>
            <p:ph type="title"/>
          </p:nvPr>
        </p:nvSpPr>
        <p:spPr>
          <a:xfrm>
            <a:off x="611188" y="865188"/>
            <a:ext cx="8218487" cy="1268412"/>
          </a:xfrm>
        </p:spPr>
        <p:txBody>
          <a:bodyPr/>
          <a:lstStyle/>
          <a:p>
            <a:pPr>
              <a:lnSpc>
                <a:spcPct val="100000"/>
              </a:lnSpc>
            </a:pPr>
            <a:r>
              <a:rPr lang="en-GB" altLang="it-IT" sz="3200" b="1" noProof="0" dirty="0"/>
              <a:t>What did we learn from this project?</a:t>
            </a:r>
            <a:br>
              <a:rPr lang="en-GB" altLang="it-IT" sz="3200" b="1" noProof="0" dirty="0"/>
            </a:br>
            <a:r>
              <a:rPr lang="en-GB" altLang="it-IT" sz="3200" b="1" noProof="0" dirty="0"/>
              <a:t>Teachers/school staff (1)</a:t>
            </a:r>
          </a:p>
        </p:txBody>
      </p:sp>
      <p:sp>
        <p:nvSpPr>
          <p:cNvPr id="7" name="Segnaposto contenuto 6"/>
          <p:cNvSpPr>
            <a:spLocks noGrp="1"/>
          </p:cNvSpPr>
          <p:nvPr>
            <p:ph idx="1"/>
          </p:nvPr>
        </p:nvSpPr>
        <p:spPr>
          <a:xfrm>
            <a:off x="188913" y="2149475"/>
            <a:ext cx="8640762" cy="4125913"/>
          </a:xfrm>
        </p:spPr>
        <p:txBody>
          <a:bodyPr/>
          <a:lstStyle/>
          <a:p>
            <a:pPr marL="0" indent="0" defTabSz="449077">
              <a:buFont typeface="Times New Roman" panose="02020603050405020304" pitchFamily="18" charset="0"/>
              <a:buNone/>
              <a:defRPr/>
            </a:pPr>
            <a:r>
              <a:rPr lang="en-GB" sz="2800" noProof="0" dirty="0">
                <a:solidFill>
                  <a:schemeClr val="tx1"/>
                </a:solidFill>
              </a:rPr>
              <a:t>The participation to this project facilitated a few but methodical changes in the organization of the working staff. Since last year we are trying to: </a:t>
            </a:r>
          </a:p>
          <a:p>
            <a:pPr marL="342758" indent="-342758" defTabSz="449077">
              <a:defRPr/>
            </a:pPr>
            <a:r>
              <a:rPr lang="en-GB" sz="2800" noProof="0" dirty="0">
                <a:solidFill>
                  <a:schemeClr val="tx1"/>
                </a:solidFill>
              </a:rPr>
              <a:t>	Promote the collaboration between support and curricular teachers with formal and informal meetings (training courses, projects) </a:t>
            </a:r>
          </a:p>
          <a:p>
            <a:pPr marL="342758" indent="-342758" defTabSz="449077">
              <a:defRPr/>
            </a:pPr>
            <a:r>
              <a:rPr lang="en-GB" sz="2800" noProof="0" dirty="0">
                <a:solidFill>
                  <a:schemeClr val="tx1"/>
                </a:solidFill>
              </a:rPr>
              <a:t>	Change the management of the support teachers working group</a:t>
            </a:r>
            <a:endParaRPr lang="en-GB" noProof="0" dirty="0">
              <a:solidFill>
                <a:schemeClr val="tx1"/>
              </a:solidFill>
            </a:endParaRPr>
          </a:p>
        </p:txBody>
      </p:sp>
      <p:pic>
        <p:nvPicPr>
          <p:cNvPr id="20483" name="Picture 3" descr="Emilio Sereni Istituto Tecnico Agrari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88913"/>
            <a:ext cx="3316288" cy="676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457200" y="338138"/>
            <a:ext cx="8218488" cy="1589087"/>
          </a:xfrm>
        </p:spPr>
        <p:txBody>
          <a:bodyPr/>
          <a:lstStyle/>
          <a:p>
            <a:pPr>
              <a:lnSpc>
                <a:spcPct val="100000"/>
              </a:lnSpc>
            </a:pPr>
            <a:r>
              <a:rPr lang="en-GB" altLang="it-IT" sz="3200" b="1" noProof="0" dirty="0"/>
              <a:t>What did we learn from this project?</a:t>
            </a:r>
            <a:br>
              <a:rPr lang="en-GB" altLang="it-IT" sz="3200" b="1" noProof="0" dirty="0"/>
            </a:br>
            <a:r>
              <a:rPr lang="en-GB" altLang="it-IT" sz="3200" b="1" noProof="0" dirty="0"/>
              <a:t>Teachers/school staff (2)</a:t>
            </a:r>
            <a:endParaRPr lang="en-GB" altLang="en-US" sz="3200" noProof="0" dirty="0"/>
          </a:p>
        </p:txBody>
      </p:sp>
      <p:sp>
        <p:nvSpPr>
          <p:cNvPr id="21507" name="Segnaposto contenuto 2"/>
          <p:cNvSpPr>
            <a:spLocks noGrp="1"/>
          </p:cNvSpPr>
          <p:nvPr>
            <p:ph idx="1"/>
          </p:nvPr>
        </p:nvSpPr>
        <p:spPr>
          <a:xfrm>
            <a:off x="457200" y="1927225"/>
            <a:ext cx="8218488" cy="4514850"/>
          </a:xfrm>
        </p:spPr>
        <p:txBody>
          <a:bodyPr/>
          <a:lstStyle/>
          <a:p>
            <a:r>
              <a:rPr lang="en-GB" altLang="it-IT" sz="2600" noProof="0" dirty="0">
                <a:solidFill>
                  <a:schemeClr val="tx1"/>
                </a:solidFill>
              </a:rPr>
              <a:t>Optimize the work of this staff by creating shared documents of operating practice (best practice)</a:t>
            </a:r>
          </a:p>
          <a:p>
            <a:r>
              <a:rPr lang="en-GB" altLang="it-IT" sz="2600" noProof="0" dirty="0">
                <a:solidFill>
                  <a:schemeClr val="tx1"/>
                </a:solidFill>
              </a:rPr>
              <a:t>Spread a positive attitude among teachers towards disability and special needs</a:t>
            </a:r>
          </a:p>
          <a:p>
            <a:r>
              <a:rPr lang="en-GB" altLang="it-IT" sz="2600" noProof="0" dirty="0">
                <a:solidFill>
                  <a:schemeClr val="tx1"/>
                </a:solidFill>
              </a:rPr>
              <a:t>Stimulate the teachers to use inclusive educational strategies.</a:t>
            </a:r>
          </a:p>
          <a:p>
            <a:r>
              <a:rPr lang="en-GB" altLang="it-IT" sz="2600" noProof="0" dirty="0">
                <a:solidFill>
                  <a:schemeClr val="tx1"/>
                </a:solidFill>
              </a:rPr>
              <a:t>Promote greater awareness among teachers regarding quality, efficiency and effectiveness criteria.</a:t>
            </a:r>
          </a:p>
        </p:txBody>
      </p:sp>
      <p:pic>
        <p:nvPicPr>
          <p:cNvPr id="21508" name="Picture 2" descr="Emilio Sereni Istituto Tecnico Agrari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3316288" cy="676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98425" y="3068638"/>
            <a:ext cx="8218488" cy="795337"/>
          </a:xfrm>
        </p:spPr>
        <p:txBody>
          <a:bodyPr/>
          <a:lstStyle/>
          <a:p>
            <a:pPr>
              <a:lnSpc>
                <a:spcPct val="100000"/>
              </a:lnSpc>
            </a:pPr>
            <a:r>
              <a:rPr lang="en-GB" altLang="en-US" sz="2400" noProof="0" dirty="0">
                <a:solidFill>
                  <a:schemeClr val="tx1"/>
                </a:solidFill>
                <a:latin typeface="Arial Black" panose="020B0A04020102020204" pitchFamily="34" charset="0"/>
              </a:rPr>
              <a:t>We have worked in three different fields:</a:t>
            </a:r>
            <a:endParaRPr lang="en-GB" altLang="en-US" sz="2400" noProof="0" dirty="0">
              <a:latin typeface="Arial Black" panose="020B0A04020102020204" pitchFamily="34" charset="0"/>
            </a:endParaRPr>
          </a:p>
        </p:txBody>
      </p:sp>
      <p:sp>
        <p:nvSpPr>
          <p:cNvPr id="22532" name="Content Placeholder 3"/>
          <p:cNvSpPr>
            <a:spLocks noGrp="1"/>
          </p:cNvSpPr>
          <p:nvPr>
            <p:ph idx="1"/>
          </p:nvPr>
        </p:nvSpPr>
        <p:spPr>
          <a:xfrm>
            <a:off x="539750" y="4076700"/>
            <a:ext cx="8218488" cy="4514850"/>
          </a:xfrm>
        </p:spPr>
        <p:txBody>
          <a:bodyPr/>
          <a:lstStyle/>
          <a:p>
            <a:pPr marL="457200" indent="-457200">
              <a:buFont typeface="Times New Roman" panose="02020603050405020304" pitchFamily="18" charset="0"/>
              <a:buAutoNum type="alphaLcPeriod"/>
            </a:pPr>
            <a:r>
              <a:rPr lang="en-GB" altLang="en-US" noProof="0" dirty="0">
                <a:solidFill>
                  <a:schemeClr val="tx1"/>
                </a:solidFill>
              </a:rPr>
              <a:t>Flexibility</a:t>
            </a:r>
          </a:p>
          <a:p>
            <a:pPr marL="457200" indent="-457200">
              <a:buFont typeface="Times New Roman" panose="02020603050405020304" pitchFamily="18" charset="0"/>
              <a:buAutoNum type="alphaLcPeriod"/>
            </a:pPr>
            <a:r>
              <a:rPr lang="en-GB" altLang="en-US" noProof="0" dirty="0">
                <a:solidFill>
                  <a:schemeClr val="tx1"/>
                </a:solidFill>
              </a:rPr>
              <a:t>Experimental teaching: Cooperative learning and flipped Classroom</a:t>
            </a:r>
          </a:p>
          <a:p>
            <a:pPr marL="457200" indent="-457200">
              <a:buFont typeface="Times New Roman" panose="02020603050405020304" pitchFamily="18" charset="0"/>
              <a:buAutoNum type="alphaLcPeriod"/>
            </a:pPr>
            <a:r>
              <a:rPr lang="en-GB" altLang="en-US" noProof="0" dirty="0">
                <a:solidFill>
                  <a:schemeClr val="tx1"/>
                </a:solidFill>
              </a:rPr>
              <a:t>Alternanza scuola-lavoro (Work-linked training experience)</a:t>
            </a:r>
            <a:endParaRPr lang="en-GB" altLang="en-US" noProof="0" dirty="0"/>
          </a:p>
        </p:txBody>
      </p:sp>
      <p:pic>
        <p:nvPicPr>
          <p:cNvPr id="22533" name="Picture 4" descr="Learning Commun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981075"/>
            <a:ext cx="2835275" cy="232092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2" descr="Emilio Sereni Istituto Tecnico Agrari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88913"/>
            <a:ext cx="3316288" cy="676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olo 1"/>
          <p:cNvSpPr>
            <a:spLocks noGrp="1"/>
          </p:cNvSpPr>
          <p:nvPr>
            <p:ph type="title"/>
          </p:nvPr>
        </p:nvSpPr>
        <p:spPr>
          <a:xfrm>
            <a:off x="457200" y="0"/>
            <a:ext cx="8218488" cy="1397000"/>
          </a:xfrm>
        </p:spPr>
        <p:txBody>
          <a:bodyPr/>
          <a:lstStyle/>
          <a:p>
            <a:r>
              <a:rPr lang="en-GB" altLang="it-IT" sz="3600" noProof="0" dirty="0">
                <a:solidFill>
                  <a:srgbClr val="7030A0"/>
                </a:solidFill>
              </a:rPr>
              <a:t>FLEXIBILITY</a:t>
            </a:r>
          </a:p>
        </p:txBody>
      </p:sp>
      <p:sp>
        <p:nvSpPr>
          <p:cNvPr id="3" name="Segnaposto contenuto 2"/>
          <p:cNvSpPr>
            <a:spLocks noGrp="1"/>
          </p:cNvSpPr>
          <p:nvPr>
            <p:ph sz="half" idx="1"/>
          </p:nvPr>
        </p:nvSpPr>
        <p:spPr>
          <a:xfrm>
            <a:off x="1644650" y="1547813"/>
            <a:ext cx="5843588" cy="2417762"/>
          </a:xfrm>
        </p:spPr>
        <p:txBody>
          <a:bodyPr/>
          <a:lstStyle/>
          <a:p>
            <a:pPr marL="0" indent="0" algn="ctr">
              <a:buFont typeface="Times New Roman" panose="02020603050405020304" pitchFamily="18" charset="0"/>
              <a:buNone/>
              <a:defRPr/>
            </a:pPr>
            <a:r>
              <a:rPr lang="en-GB" noProof="0" dirty="0">
                <a:solidFill>
                  <a:schemeClr val="accent2">
                    <a:lumMod val="75000"/>
                  </a:schemeClr>
                </a:solidFill>
              </a:rPr>
              <a:t>The Law 107, paragraph 3, provides a renewed impetus to the use of flexibility that we have already used experimentally in recent years.</a:t>
            </a:r>
          </a:p>
        </p:txBody>
      </p:sp>
      <p:sp>
        <p:nvSpPr>
          <p:cNvPr id="23557" name="Freccia in giù 3" descr="Arrow pointing down"/>
          <p:cNvSpPr>
            <a:spLocks noChangeArrowheads="1"/>
          </p:cNvSpPr>
          <p:nvPr/>
        </p:nvSpPr>
        <p:spPr bwMode="auto">
          <a:xfrm>
            <a:off x="4324350" y="3965575"/>
            <a:ext cx="484188" cy="536575"/>
          </a:xfrm>
          <a:prstGeom prst="downArrow">
            <a:avLst>
              <a:gd name="adj1" fmla="val 50000"/>
              <a:gd name="adj2" fmla="val 50074"/>
            </a:avLst>
          </a:prstGeom>
          <a:solidFill>
            <a:srgbClr val="00B8FF"/>
          </a:solidFill>
          <a:ln w="9525" algn="ctr">
            <a:solidFill>
              <a:schemeClr val="tx1"/>
            </a:solidFill>
            <a:round/>
            <a:headEnd/>
            <a:tailEnd/>
          </a:ln>
        </p:spPr>
        <p:txBody>
          <a:bodyPr/>
          <a:lstStyle>
            <a:lvl1pPr defTabSz="449263">
              <a:buClr>
                <a:srgbClr val="000000"/>
              </a:buClr>
              <a:buSzPct val="100000"/>
              <a:buFont typeface="Times New Roman" panose="02020603050405020304" pitchFamily="18" charset="0"/>
              <a:defRPr sz="2400" b="1" i="1">
                <a:solidFill>
                  <a:schemeClr val="bg1"/>
                </a:solidFill>
                <a:latin typeface="Arial Black" panose="020B0A04020102020204" pitchFamily="34" charset="0"/>
                <a:ea typeface="MS PGothic" panose="020B0600070205080204" pitchFamily="34" charset="-128"/>
              </a:defRPr>
            </a:lvl1pPr>
            <a:lvl2pPr defTabSz="449263">
              <a:buClr>
                <a:srgbClr val="000000"/>
              </a:buClr>
              <a:buSzPct val="100000"/>
              <a:buFont typeface="Times New Roman" panose="02020603050405020304" pitchFamily="18" charset="0"/>
              <a:defRPr sz="2400" b="1" i="1">
                <a:solidFill>
                  <a:schemeClr val="bg1"/>
                </a:solidFill>
                <a:latin typeface="Arial Black" panose="020B0A04020102020204" pitchFamily="34" charset="0"/>
                <a:ea typeface="MS PGothic" panose="020B0600070205080204" pitchFamily="34" charset="-128"/>
              </a:defRPr>
            </a:lvl2pPr>
            <a:lvl3pPr defTabSz="449263">
              <a:buClr>
                <a:srgbClr val="000000"/>
              </a:buClr>
              <a:buSzPct val="100000"/>
              <a:buFont typeface="Times New Roman" panose="02020603050405020304" pitchFamily="18" charset="0"/>
              <a:defRPr sz="2400" b="1" i="1">
                <a:solidFill>
                  <a:schemeClr val="bg1"/>
                </a:solidFill>
                <a:latin typeface="Arial Black" panose="020B0A04020102020204" pitchFamily="34" charset="0"/>
                <a:ea typeface="MS PGothic" panose="020B0600070205080204" pitchFamily="34" charset="-128"/>
              </a:defRPr>
            </a:lvl3pPr>
            <a:lvl4pPr defTabSz="449263">
              <a:buClr>
                <a:srgbClr val="000000"/>
              </a:buClr>
              <a:buSzPct val="100000"/>
              <a:buFont typeface="Times New Roman" panose="02020603050405020304" pitchFamily="18" charset="0"/>
              <a:defRPr sz="2400" b="1" i="1">
                <a:solidFill>
                  <a:schemeClr val="bg1"/>
                </a:solidFill>
                <a:latin typeface="Arial Black" panose="020B0A04020102020204" pitchFamily="34" charset="0"/>
                <a:ea typeface="MS PGothic" panose="020B0600070205080204" pitchFamily="34" charset="-128"/>
              </a:defRPr>
            </a:lvl4pPr>
            <a:lvl5pPr defTabSz="449263">
              <a:buClr>
                <a:srgbClr val="000000"/>
              </a:buClr>
              <a:buSzPct val="100000"/>
              <a:buFont typeface="Times New Roman" panose="02020603050405020304" pitchFamily="18" charset="0"/>
              <a:defRPr sz="2400" b="1" i="1">
                <a:solidFill>
                  <a:schemeClr val="bg1"/>
                </a:solidFill>
                <a:latin typeface="Arial Black" panose="020B0A04020102020204" pitchFamily="34" charset="0"/>
                <a:ea typeface="MS PGothic" panose="020B0600070205080204" pitchFamily="34" charset="-128"/>
              </a:defRPr>
            </a:lvl5pPr>
            <a:lvl6pPr marL="2513013" indent="-227013" defTabSz="449263" eaLnBrk="0" fontAlgn="base" hangingPunct="0">
              <a:spcBef>
                <a:spcPct val="0"/>
              </a:spcBef>
              <a:spcAft>
                <a:spcPct val="0"/>
              </a:spcAft>
              <a:buClr>
                <a:srgbClr val="000000"/>
              </a:buClr>
              <a:buSzPct val="100000"/>
              <a:buFont typeface="Times New Roman" panose="02020603050405020304" pitchFamily="18" charset="0"/>
              <a:defRPr sz="2400" b="1" i="1">
                <a:solidFill>
                  <a:schemeClr val="bg1"/>
                </a:solidFill>
                <a:latin typeface="Arial Black" panose="020B0A04020102020204" pitchFamily="34" charset="0"/>
                <a:ea typeface="MS PGothic" panose="020B0600070205080204" pitchFamily="34" charset="-128"/>
              </a:defRPr>
            </a:lvl6pPr>
            <a:lvl7pPr marL="2970213" indent="-227013" defTabSz="449263" eaLnBrk="0" fontAlgn="base" hangingPunct="0">
              <a:spcBef>
                <a:spcPct val="0"/>
              </a:spcBef>
              <a:spcAft>
                <a:spcPct val="0"/>
              </a:spcAft>
              <a:buClr>
                <a:srgbClr val="000000"/>
              </a:buClr>
              <a:buSzPct val="100000"/>
              <a:buFont typeface="Times New Roman" panose="02020603050405020304" pitchFamily="18" charset="0"/>
              <a:defRPr sz="2400" b="1" i="1">
                <a:solidFill>
                  <a:schemeClr val="bg1"/>
                </a:solidFill>
                <a:latin typeface="Arial Black" panose="020B0A04020102020204" pitchFamily="34" charset="0"/>
                <a:ea typeface="MS PGothic" panose="020B0600070205080204" pitchFamily="34" charset="-128"/>
              </a:defRPr>
            </a:lvl7pPr>
            <a:lvl8pPr marL="3427413" indent="-227013" defTabSz="449263" eaLnBrk="0" fontAlgn="base" hangingPunct="0">
              <a:spcBef>
                <a:spcPct val="0"/>
              </a:spcBef>
              <a:spcAft>
                <a:spcPct val="0"/>
              </a:spcAft>
              <a:buClr>
                <a:srgbClr val="000000"/>
              </a:buClr>
              <a:buSzPct val="100000"/>
              <a:buFont typeface="Times New Roman" panose="02020603050405020304" pitchFamily="18" charset="0"/>
              <a:defRPr sz="2400" b="1" i="1">
                <a:solidFill>
                  <a:schemeClr val="bg1"/>
                </a:solidFill>
                <a:latin typeface="Arial Black" panose="020B0A04020102020204" pitchFamily="34" charset="0"/>
                <a:ea typeface="MS PGothic" panose="020B0600070205080204" pitchFamily="34" charset="-128"/>
              </a:defRPr>
            </a:lvl8pPr>
            <a:lvl9pPr marL="3884613" indent="-227013" defTabSz="449263" eaLnBrk="0" fontAlgn="base" hangingPunct="0">
              <a:spcBef>
                <a:spcPct val="0"/>
              </a:spcBef>
              <a:spcAft>
                <a:spcPct val="0"/>
              </a:spcAft>
              <a:buClr>
                <a:srgbClr val="000000"/>
              </a:buClr>
              <a:buSzPct val="100000"/>
              <a:buFont typeface="Times New Roman" panose="02020603050405020304" pitchFamily="18" charset="0"/>
              <a:defRPr sz="2400" b="1" i="1">
                <a:solidFill>
                  <a:schemeClr val="bg1"/>
                </a:solidFill>
                <a:latin typeface="Arial Black" panose="020B0A04020102020204" pitchFamily="34" charset="0"/>
                <a:ea typeface="MS PGothic" panose="020B0600070205080204" pitchFamily="34" charset="-128"/>
              </a:defRPr>
            </a:lvl9pPr>
          </a:lstStyle>
          <a:p>
            <a:endParaRPr lang="it-IT" altLang="it-IT"/>
          </a:p>
        </p:txBody>
      </p:sp>
      <p:sp>
        <p:nvSpPr>
          <p:cNvPr id="23558" name="Content Placeholder 1"/>
          <p:cNvSpPr>
            <a:spLocks noGrp="1"/>
          </p:cNvSpPr>
          <p:nvPr>
            <p:ph sz="half" idx="2"/>
          </p:nvPr>
        </p:nvSpPr>
        <p:spPr>
          <a:xfrm>
            <a:off x="2549525" y="4652963"/>
            <a:ext cx="4033838" cy="2470150"/>
          </a:xfrm>
        </p:spPr>
        <p:txBody>
          <a:bodyPr/>
          <a:lstStyle/>
          <a:p>
            <a:pPr marL="0" indent="0" algn="ctr">
              <a:buFont typeface="Times New Roman" panose="02020603050405020304" pitchFamily="18" charset="0"/>
              <a:buNone/>
            </a:pPr>
            <a:r>
              <a:rPr lang="en-GB" altLang="it-IT" sz="2000" noProof="0" dirty="0">
                <a:solidFill>
                  <a:schemeClr val="tx1"/>
                </a:solidFill>
                <a:latin typeface="Arial" panose="020B0604020202020204" pitchFamily="34" charset="0"/>
                <a:cs typeface="Arial" panose="020B0604020202020204" pitchFamily="34" charset="0"/>
              </a:rPr>
              <a:t>the teaching is organized with an articulation that exceeds the traditional linear and cumulative model of curricula. </a:t>
            </a:r>
            <a:endParaRPr lang="en-GB" altLang="en-US" sz="2000" noProof="0" dirty="0">
              <a:latin typeface="Arial" panose="020B0604020202020204" pitchFamily="34" charset="0"/>
              <a:cs typeface="Arial" panose="020B0604020202020204" pitchFamily="34" charset="0"/>
            </a:endParaRPr>
          </a:p>
        </p:txBody>
      </p:sp>
      <p:pic>
        <p:nvPicPr>
          <p:cNvPr id="23554" name="Picture 1" descr="Emilio Sereni Istituto Tecnico Agrari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3316288" cy="676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a:xfrm>
            <a:off x="468313" y="138113"/>
            <a:ext cx="8218487" cy="1589087"/>
          </a:xfrm>
        </p:spPr>
        <p:txBody>
          <a:bodyPr/>
          <a:lstStyle/>
          <a:p>
            <a:r>
              <a:rPr lang="en-GB" altLang="en-US" sz="3200" noProof="0" dirty="0">
                <a:solidFill>
                  <a:srgbClr val="7030A0"/>
                </a:solidFill>
                <a:latin typeface="Arial Black" panose="020B0A04020102020204" pitchFamily="34" charset="0"/>
              </a:rPr>
              <a:t>Modular Learning </a:t>
            </a:r>
          </a:p>
        </p:txBody>
      </p:sp>
      <p:sp>
        <p:nvSpPr>
          <p:cNvPr id="4" name="Content Placeholder 3"/>
          <p:cNvSpPr>
            <a:spLocks noGrp="1"/>
          </p:cNvSpPr>
          <p:nvPr>
            <p:ph idx="1"/>
          </p:nvPr>
        </p:nvSpPr>
        <p:spPr>
          <a:xfrm>
            <a:off x="468313" y="1800225"/>
            <a:ext cx="8218487" cy="4514850"/>
          </a:xfrm>
        </p:spPr>
        <p:txBody>
          <a:bodyPr/>
          <a:lstStyle/>
          <a:p>
            <a:pPr algn="ctr">
              <a:spcBef>
                <a:spcPts val="1800"/>
              </a:spcBef>
              <a:spcAft>
                <a:spcPts val="1200"/>
              </a:spcAft>
              <a:defRPr/>
            </a:pPr>
            <a:r>
              <a:rPr lang="en-GB" sz="2000" noProof="0" dirty="0">
                <a:solidFill>
                  <a:schemeClr val="tx1"/>
                </a:solidFill>
              </a:rPr>
              <a:t>creates a new system in which: </a:t>
            </a:r>
          </a:p>
          <a:p>
            <a:pPr marL="285750" indent="-285750">
              <a:spcBef>
                <a:spcPts val="1800"/>
              </a:spcBef>
              <a:spcAft>
                <a:spcPts val="1200"/>
              </a:spcAft>
              <a:buFontTx/>
              <a:buChar char="-"/>
              <a:defRPr/>
            </a:pPr>
            <a:r>
              <a:rPr lang="en-GB" sz="2000" noProof="0" dirty="0">
                <a:solidFill>
                  <a:srgbClr val="002060"/>
                </a:solidFill>
              </a:rPr>
              <a:t>disciplinary knowledges are rethought and reorganized through careful study and planning, reviewing the development of traditional subjects;</a:t>
            </a:r>
          </a:p>
          <a:p>
            <a:pPr marL="285750" indent="-285750">
              <a:spcBef>
                <a:spcPts val="1800"/>
              </a:spcBef>
              <a:spcAft>
                <a:spcPts val="1200"/>
              </a:spcAft>
              <a:buFontTx/>
              <a:buChar char="-"/>
              <a:defRPr/>
            </a:pPr>
            <a:r>
              <a:rPr lang="en-GB" sz="2000" noProof="0" dirty="0">
                <a:solidFill>
                  <a:srgbClr val="002060"/>
                </a:solidFill>
              </a:rPr>
              <a:t>it is possible to give priority to a qualitative rather than quantitative acquisition of notions;</a:t>
            </a:r>
          </a:p>
          <a:p>
            <a:pPr marL="285750" indent="-285750">
              <a:spcBef>
                <a:spcPts val="1800"/>
              </a:spcBef>
              <a:spcAft>
                <a:spcPts val="1200"/>
              </a:spcAft>
              <a:buFontTx/>
              <a:buChar char="-"/>
              <a:defRPr/>
            </a:pPr>
            <a:r>
              <a:rPr lang="en-GB" sz="2000" noProof="0" dirty="0">
                <a:solidFill>
                  <a:srgbClr val="002060"/>
                </a:solidFill>
              </a:rPr>
              <a:t>the content is no longer an end in itself, but a vehicle for a broader and more complete knowledge that transcends the individual discipline to provide a multidisciplinary vision of the topic treated.</a:t>
            </a:r>
            <a:endParaRPr lang="en-GB" sz="2000" noProof="0" dirty="0"/>
          </a:p>
        </p:txBody>
      </p:sp>
      <p:pic>
        <p:nvPicPr>
          <p:cNvPr id="24578" name="Picture 1" descr="Emilio Sereni Istituto Tecnico Agrari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6675"/>
            <a:ext cx="3316288" cy="676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Palatino Linotype"/>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1" i="1" u="none" strike="noStrike" cap="none" normalizeH="0" baseline="0" smtClean="0">
            <a:ln>
              <a:noFill/>
            </a:ln>
            <a:solidFill>
              <a:schemeClr val="bg1"/>
            </a:solidFill>
            <a:effectLst/>
            <a:latin typeface="Arial Black"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1" i="1" u="none" strike="noStrike" cap="none" normalizeH="0" baseline="0" smtClean="0">
            <a:ln>
              <a:noFill/>
            </a:ln>
            <a:solidFill>
              <a:schemeClr val="bg1"/>
            </a:solidFill>
            <a:effectLst/>
            <a:latin typeface="Arial Black" charset="0"/>
            <a:ea typeface="ＭＳ Ｐゴシック"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2406</TotalTime>
  <Words>2325</Words>
  <Application>Microsoft Office PowerPoint</Application>
  <PresentationFormat>On-screen Show (4:3)</PresentationFormat>
  <Paragraphs>251</Paragraphs>
  <Slides>25</Slides>
  <Notes>25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25</vt:i4>
      </vt:variant>
    </vt:vector>
  </HeadingPairs>
  <TitlesOfParts>
    <vt:vector size="38" baseType="lpstr">
      <vt:lpstr>Arial Unicode MS</vt:lpstr>
      <vt:lpstr>ＭＳ Ｐゴシック</vt:lpstr>
      <vt:lpstr>ＭＳ Ｐゴシック</vt:lpstr>
      <vt:lpstr>Arial</vt:lpstr>
      <vt:lpstr>Arial Black</vt:lpstr>
      <vt:lpstr>Calibri</vt:lpstr>
      <vt:lpstr>Cambria</vt:lpstr>
      <vt:lpstr>Century Gothic</vt:lpstr>
      <vt:lpstr>Palatino Linotype</vt:lpstr>
      <vt:lpstr>Times New Roman</vt:lpstr>
      <vt:lpstr>Verdana</vt:lpstr>
      <vt:lpstr>Tema di Office</vt:lpstr>
      <vt:lpstr>4_Tema di Office</vt:lpstr>
      <vt:lpstr>RAISING THE ACHIEVEMENT OF ALL LEARNERS IN INCLUSIVE EDUCATION 27-28 SEPTEMBER 2016, FRANKFURT</vt:lpstr>
      <vt:lpstr>PTOF: PIANO TRIENNALE DELL’OFFERTA FORMATIVA</vt:lpstr>
      <vt:lpstr>Starting from weaknesses that have emerged, the following priorities were defined:</vt:lpstr>
      <vt:lpstr>Several initiatives have been planned in order to achieve these goals:</vt:lpstr>
      <vt:lpstr>What did we learn from this project? Teachers/school staff (1)</vt:lpstr>
      <vt:lpstr>What did we learn from this project? Teachers/school staff (2)</vt:lpstr>
      <vt:lpstr>We have worked in three different fields:</vt:lpstr>
      <vt:lpstr>FLEXIBILITY</vt:lpstr>
      <vt:lpstr>Modular Learning </vt:lpstr>
      <vt:lpstr>Seasonal jobs </vt:lpstr>
      <vt:lpstr>b. Experimental teaching:  Cooperative learning and flipped classroom</vt:lpstr>
      <vt:lpstr>QUADIS</vt:lpstr>
      <vt:lpstr>QUADIS (2)</vt:lpstr>
      <vt:lpstr>QUADIS Observation and self-analysis kit (1) </vt:lpstr>
      <vt:lpstr>QUADIS Observation and self-analysis kit (2)</vt:lpstr>
      <vt:lpstr>QUADIS Observation and self-analysis kit (3)</vt:lpstr>
      <vt:lpstr>QUADIS Observation and self-analysis kit (4)</vt:lpstr>
      <vt:lpstr>QUADIS Observation and self-analysis kit (5)</vt:lpstr>
      <vt:lpstr>Analysis</vt:lpstr>
      <vt:lpstr>QUADIS results</vt:lpstr>
      <vt:lpstr>We introduced the experimentation in classes that had a delicate situation, both from the didactic point of view and behavioural</vt:lpstr>
      <vt:lpstr>In this context, the teacher is responsible for: </vt:lpstr>
      <vt:lpstr>Alternanza scuola-lavoro (Work-linked training experience) (1)</vt:lpstr>
      <vt:lpstr>Alternanza scuola-lavoro (Work-linked training experience) (2)</vt:lpstr>
      <vt:lpstr>A new learning grounded 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QUADIS</dc:title>
  <dc:subject>Raising the Achievement of all Learners in Inclusive Education</dc:subject>
  <dc:creator>Italian Learning Community</dc:creator>
  <cp:revision>381</cp:revision>
  <cp:lastPrinted>2016-06-13T17:33:53Z</cp:lastPrinted>
  <dcterms:created xsi:type="dcterms:W3CDTF">1601-01-01T00:00:00Z</dcterms:created>
  <dcterms:modified xsi:type="dcterms:W3CDTF">2018-08-09T14:22:31Z</dcterms:modified>
</cp:coreProperties>
</file>