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265" r:id="rId3"/>
    <p:sldId id="257" r:id="rId4"/>
    <p:sldId id="259" r:id="rId5"/>
    <p:sldId id="258" r:id="rId6"/>
    <p:sldId id="260" r:id="rId7"/>
    <p:sldId id="261" r:id="rId8"/>
    <p:sldId id="262" r:id="rId9"/>
    <p:sldId id="263" r:id="rId10"/>
    <p:sldId id="264"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477" autoAdjust="0"/>
    <p:restoredTop sz="86347" autoAdjust="0"/>
  </p:normalViewPr>
  <p:slideViewPr>
    <p:cSldViewPr>
      <p:cViewPr varScale="1">
        <p:scale>
          <a:sx n="118" d="100"/>
          <a:sy n="118" d="100"/>
        </p:scale>
        <p:origin x="2112" y="12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104" d="100"/>
          <a:sy n="104" d="100"/>
        </p:scale>
        <p:origin x="5178"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noProof="0"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D50DD74-DD22-4EA8-936E-5204A8EE245F}" type="datetimeFigureOut">
              <a:rPr lang="en-GB" noProof="0" smtClean="0"/>
              <a:t>09-08-2018</a:t>
            </a:fld>
            <a:endParaRPr lang="en-GB" noProof="0"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noProof="0"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noProof="0" dirty="0"/>
              <a:t>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noProof="0"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E0A11B6-A2F6-4114-A16A-2131A40E4311}" type="slidenum">
              <a:rPr lang="en-GB" noProof="0" smtClean="0"/>
              <a:t>‹#›</a:t>
            </a:fld>
            <a:endParaRPr lang="en-GB" noProof="0" dirty="0"/>
          </a:p>
        </p:txBody>
      </p:sp>
    </p:spTree>
    <p:extLst>
      <p:ext uri="{BB962C8B-B14F-4D97-AF65-F5344CB8AC3E}">
        <p14:creationId xmlns:p14="http://schemas.microsoft.com/office/powerpoint/2010/main" val="34653056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www.goodreads.com/author/show/217172.Carol_S_Dweck" TargetMode="External"/><Relationship Id="rId2" Type="http://schemas.openxmlformats.org/officeDocument/2006/relationships/slide" Target="../slides/slide11.xml"/><Relationship Id="rId1" Type="http://schemas.openxmlformats.org/officeDocument/2006/relationships/notesMaster" Target="../notesMasters/notesMaster1.xml"/><Relationship Id="rId4" Type="http://schemas.openxmlformats.org/officeDocument/2006/relationships/hyperlink" Target="http://www.goodreads.com/work/quotes/40330" TargetMode="Externa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GB" sz="2800" noProof="0" dirty="0">
                <a:solidFill>
                  <a:schemeClr val="accent1">
                    <a:lumMod val="40000"/>
                    <a:lumOff val="60000"/>
                  </a:schemeClr>
                </a:solidFill>
              </a:rPr>
              <a:t>Developing a growth mindset for success</a:t>
            </a:r>
          </a:p>
          <a:p>
            <a:pPr algn="l"/>
            <a:r>
              <a:rPr lang="en-GB" sz="1200" b="1" noProof="0" dirty="0"/>
              <a:t>Fraser Murray &amp; David Marsden, Calderglen High School</a:t>
            </a:r>
            <a:endParaRPr lang="en-GB" b="1" noProof="0" dirty="0"/>
          </a:p>
        </p:txBody>
      </p:sp>
      <p:sp>
        <p:nvSpPr>
          <p:cNvPr id="4" name="Slide Number Placeholder 3"/>
          <p:cNvSpPr>
            <a:spLocks noGrp="1"/>
          </p:cNvSpPr>
          <p:nvPr>
            <p:ph type="sldNum" sz="quarter" idx="10"/>
          </p:nvPr>
        </p:nvSpPr>
        <p:spPr/>
        <p:txBody>
          <a:bodyPr/>
          <a:lstStyle/>
          <a:p>
            <a:fld id="{4E0A11B6-A2F6-4114-A16A-2131A40E4311}" type="slidenum">
              <a:rPr lang="en-GB" smtClean="0"/>
              <a:t>1</a:t>
            </a:fld>
            <a:endParaRPr lang="en-GB" dirty="0"/>
          </a:p>
        </p:txBody>
      </p:sp>
    </p:spTree>
    <p:extLst>
      <p:ext uri="{BB962C8B-B14F-4D97-AF65-F5344CB8AC3E}">
        <p14:creationId xmlns:p14="http://schemas.microsoft.com/office/powerpoint/2010/main" val="21903607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noProof="0" dirty="0">
                <a:solidFill>
                  <a:schemeClr val="accent1">
                    <a:lumMod val="60000"/>
                    <a:lumOff val="40000"/>
                  </a:schemeClr>
                </a:solidFill>
              </a:rPr>
              <a:t>Why we LOVE mistakes</a:t>
            </a:r>
          </a:p>
          <a:p>
            <a:pPr>
              <a:spcBef>
                <a:spcPts val="1800"/>
              </a:spcBef>
              <a:spcAft>
                <a:spcPts val="1200"/>
              </a:spcAft>
            </a:pPr>
            <a:r>
              <a:rPr lang="en-GB" noProof="0" dirty="0"/>
              <a:t>Mistakes are proof that we are trying</a:t>
            </a:r>
          </a:p>
          <a:p>
            <a:pPr>
              <a:spcBef>
                <a:spcPts val="1800"/>
              </a:spcBef>
              <a:spcAft>
                <a:spcPts val="1200"/>
              </a:spcAft>
            </a:pPr>
            <a:r>
              <a:rPr lang="en-GB" noProof="0" dirty="0"/>
              <a:t>If you are not making mistakes, you are not making decisions</a:t>
            </a:r>
          </a:p>
          <a:p>
            <a:pPr>
              <a:spcBef>
                <a:spcPts val="1800"/>
              </a:spcBef>
              <a:spcAft>
                <a:spcPts val="1200"/>
              </a:spcAft>
            </a:pPr>
            <a:r>
              <a:rPr lang="en-GB" noProof="0" dirty="0"/>
              <a:t>A mistake is a bruise, it is not a tattoo</a:t>
            </a:r>
          </a:p>
        </p:txBody>
      </p:sp>
      <p:sp>
        <p:nvSpPr>
          <p:cNvPr id="4" name="Slide Number Placeholder 3"/>
          <p:cNvSpPr>
            <a:spLocks noGrp="1"/>
          </p:cNvSpPr>
          <p:nvPr>
            <p:ph type="sldNum" sz="quarter" idx="10"/>
          </p:nvPr>
        </p:nvSpPr>
        <p:spPr/>
        <p:txBody>
          <a:bodyPr/>
          <a:lstStyle/>
          <a:p>
            <a:fld id="{4E0A11B6-A2F6-4114-A16A-2131A40E4311}" type="slidenum">
              <a:rPr lang="en-GB" noProof="0" smtClean="0"/>
              <a:t>10</a:t>
            </a:fld>
            <a:endParaRPr lang="en-GB" noProof="0" dirty="0"/>
          </a:p>
        </p:txBody>
      </p:sp>
    </p:spTree>
    <p:extLst>
      <p:ext uri="{BB962C8B-B14F-4D97-AF65-F5344CB8AC3E}">
        <p14:creationId xmlns:p14="http://schemas.microsoft.com/office/powerpoint/2010/main" val="15513711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noProof="0" dirty="0">
                <a:solidFill>
                  <a:schemeClr val="accent1">
                    <a:lumMod val="60000"/>
                    <a:lumOff val="40000"/>
                  </a:schemeClr>
                </a:solidFill>
              </a:rPr>
              <a:t>Carol Dweck</a:t>
            </a:r>
          </a:p>
          <a:p>
            <a:pPr marL="36576" indent="0">
              <a:spcBef>
                <a:spcPts val="1200"/>
              </a:spcBef>
              <a:spcAft>
                <a:spcPts val="600"/>
              </a:spcAft>
              <a:buNone/>
            </a:pPr>
            <a:r>
              <a:rPr lang="en-GB" sz="1200" noProof="0" dirty="0"/>
              <a:t>“Did I win? Did I lose? Those are the wrong questions. The correct question is: Did I make my best effort?” If so, she says, “You may be outscored but you will never lose.”</a:t>
            </a:r>
          </a:p>
          <a:p>
            <a:pPr marL="36576" indent="0">
              <a:spcBef>
                <a:spcPts val="1200"/>
              </a:spcBef>
              <a:spcAft>
                <a:spcPts val="600"/>
              </a:spcAft>
              <a:buNone/>
            </a:pPr>
            <a:r>
              <a:rPr lang="en-GB" sz="1200" noProof="0" dirty="0"/>
              <a:t>“We like to think of our champions and idols as superheroes who were born different from us. We don’t like to think of them as relatively ordinary people who made themselves extraordinary.” </a:t>
            </a:r>
            <a:endParaRPr lang="en-GB" sz="1200" noProof="0" dirty="0">
              <a:hlinkClick r:id="rId3"/>
            </a:endParaRPr>
          </a:p>
          <a:p>
            <a:pPr marL="36576" indent="0">
              <a:spcBef>
                <a:spcPts val="1200"/>
              </a:spcBef>
              <a:spcAft>
                <a:spcPts val="600"/>
              </a:spcAft>
              <a:buNone/>
            </a:pPr>
            <a:r>
              <a:rPr lang="en-GB" sz="1200" noProof="0" dirty="0"/>
              <a:t>“Effort is what ignites that ability and turns it into accomplishment.”</a:t>
            </a:r>
          </a:p>
          <a:p>
            <a:pPr marL="36576" indent="0">
              <a:spcBef>
                <a:spcPts val="1200"/>
              </a:spcBef>
              <a:spcAft>
                <a:spcPts val="600"/>
              </a:spcAft>
              <a:buNone/>
            </a:pPr>
            <a:r>
              <a:rPr lang="en-GB" sz="1200" noProof="0" dirty="0">
                <a:hlinkClick r:id="rId3"/>
              </a:rPr>
              <a:t>Carol S. Dweck</a:t>
            </a:r>
            <a:r>
              <a:rPr lang="en-GB" sz="1200" noProof="0" dirty="0"/>
              <a:t>, </a:t>
            </a:r>
            <a:r>
              <a:rPr lang="en-GB" sz="1200" noProof="0" dirty="0">
                <a:hlinkClick r:id="rId4"/>
              </a:rPr>
              <a:t>Mindset: The New Psychology of Success</a:t>
            </a:r>
            <a:endParaRPr lang="en-GB" sz="1200" noProof="0" dirty="0"/>
          </a:p>
        </p:txBody>
      </p:sp>
      <p:sp>
        <p:nvSpPr>
          <p:cNvPr id="4" name="Slide Number Placeholder 3"/>
          <p:cNvSpPr>
            <a:spLocks noGrp="1"/>
          </p:cNvSpPr>
          <p:nvPr>
            <p:ph type="sldNum" sz="quarter" idx="10"/>
          </p:nvPr>
        </p:nvSpPr>
        <p:spPr/>
        <p:txBody>
          <a:bodyPr/>
          <a:lstStyle/>
          <a:p>
            <a:fld id="{4E0A11B6-A2F6-4114-A16A-2131A40E4311}" type="slidenum">
              <a:rPr lang="en-GB" noProof="0" smtClean="0"/>
              <a:t>11</a:t>
            </a:fld>
            <a:endParaRPr lang="en-GB" noProof="0" dirty="0"/>
          </a:p>
        </p:txBody>
      </p:sp>
    </p:spTree>
    <p:extLst>
      <p:ext uri="{BB962C8B-B14F-4D97-AF65-F5344CB8AC3E}">
        <p14:creationId xmlns:p14="http://schemas.microsoft.com/office/powerpoint/2010/main" val="23722106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noProof="0" dirty="0">
                <a:solidFill>
                  <a:schemeClr val="accent1">
                    <a:lumMod val="60000"/>
                    <a:lumOff val="40000"/>
                  </a:schemeClr>
                </a:solidFill>
              </a:rPr>
              <a:t>Impact of Growth Mindset</a:t>
            </a:r>
          </a:p>
          <a:p>
            <a:pPr>
              <a:spcBef>
                <a:spcPts val="1800"/>
              </a:spcBef>
              <a:spcAft>
                <a:spcPts val="1200"/>
              </a:spcAft>
            </a:pPr>
            <a:r>
              <a:rPr lang="en-GB" noProof="0" dirty="0"/>
              <a:t>Behavioural problems throughout school</a:t>
            </a:r>
          </a:p>
          <a:p>
            <a:pPr>
              <a:spcBef>
                <a:spcPts val="1800"/>
              </a:spcBef>
              <a:spcAft>
                <a:spcPts val="1200"/>
              </a:spcAft>
            </a:pPr>
            <a:r>
              <a:rPr lang="en-GB" noProof="0" dirty="0"/>
              <a:t>Increase in purposeful participation</a:t>
            </a:r>
          </a:p>
          <a:p>
            <a:pPr>
              <a:spcBef>
                <a:spcPts val="1800"/>
              </a:spcBef>
              <a:spcAft>
                <a:spcPts val="1200"/>
              </a:spcAft>
            </a:pPr>
            <a:r>
              <a:rPr lang="en-GB" noProof="0" dirty="0"/>
              <a:t>Significant increase in motivation, confidence and achievement</a:t>
            </a:r>
          </a:p>
          <a:p>
            <a:pPr>
              <a:spcBef>
                <a:spcPts val="1800"/>
              </a:spcBef>
              <a:spcAft>
                <a:spcPts val="1200"/>
              </a:spcAft>
            </a:pPr>
            <a:r>
              <a:rPr lang="en-GB" noProof="0" dirty="0"/>
              <a:t>Overall development of the ‘person’</a:t>
            </a:r>
          </a:p>
        </p:txBody>
      </p:sp>
      <p:sp>
        <p:nvSpPr>
          <p:cNvPr id="4" name="Slide Number Placeholder 3"/>
          <p:cNvSpPr>
            <a:spLocks noGrp="1"/>
          </p:cNvSpPr>
          <p:nvPr>
            <p:ph type="sldNum" sz="quarter" idx="10"/>
          </p:nvPr>
        </p:nvSpPr>
        <p:spPr/>
        <p:txBody>
          <a:bodyPr/>
          <a:lstStyle/>
          <a:p>
            <a:fld id="{4E0A11B6-A2F6-4114-A16A-2131A40E4311}" type="slidenum">
              <a:rPr lang="en-GB" noProof="0" smtClean="0"/>
              <a:t>12</a:t>
            </a:fld>
            <a:endParaRPr lang="en-GB" noProof="0" dirty="0"/>
          </a:p>
        </p:txBody>
      </p:sp>
    </p:spTree>
    <p:extLst>
      <p:ext uri="{BB962C8B-B14F-4D97-AF65-F5344CB8AC3E}">
        <p14:creationId xmlns:p14="http://schemas.microsoft.com/office/powerpoint/2010/main" val="5612014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GB" b="1" noProof="0" dirty="0">
                <a:solidFill>
                  <a:schemeClr val="accent1">
                    <a:lumMod val="60000"/>
                    <a:lumOff val="40000"/>
                  </a:schemeClr>
                </a:solidFill>
              </a:rPr>
              <a:t>What is a MINDSET?</a:t>
            </a:r>
          </a:p>
          <a:p>
            <a:pPr marL="36576" indent="0" algn="l">
              <a:buNone/>
            </a:pPr>
            <a:r>
              <a:rPr lang="en-GB" b="1" i="1" noProof="0" dirty="0"/>
              <a:t>Growth Mindset</a:t>
            </a:r>
          </a:p>
          <a:p>
            <a:pPr marL="36576" indent="0" algn="l">
              <a:lnSpc>
                <a:spcPct val="110000"/>
              </a:lnSpc>
              <a:spcBef>
                <a:spcPts val="600"/>
              </a:spcBef>
              <a:spcAft>
                <a:spcPts val="600"/>
              </a:spcAft>
              <a:buNone/>
            </a:pPr>
            <a:r>
              <a:rPr lang="en-GB" noProof="0" dirty="0"/>
              <a:t>Intelligence can be developed</a:t>
            </a:r>
          </a:p>
          <a:p>
            <a:pPr marL="36576" indent="0" algn="l">
              <a:lnSpc>
                <a:spcPct val="110000"/>
              </a:lnSpc>
              <a:spcBef>
                <a:spcPts val="600"/>
              </a:spcBef>
              <a:spcAft>
                <a:spcPts val="600"/>
              </a:spcAft>
              <a:buNone/>
            </a:pPr>
            <a:r>
              <a:rPr lang="en-GB" noProof="0" dirty="0"/>
              <a:t>Tendency to:</a:t>
            </a:r>
          </a:p>
          <a:p>
            <a:pPr algn="l"/>
            <a:r>
              <a:rPr lang="en-GB" noProof="0" dirty="0"/>
              <a:t>Embrace challenges</a:t>
            </a:r>
          </a:p>
          <a:p>
            <a:pPr algn="l"/>
            <a:r>
              <a:rPr lang="en-GB" noProof="0" dirty="0"/>
              <a:t>Persist </a:t>
            </a:r>
          </a:p>
          <a:p>
            <a:pPr algn="l"/>
            <a:r>
              <a:rPr lang="en-GB" noProof="0" dirty="0"/>
              <a:t>Learn from criticism</a:t>
            </a:r>
          </a:p>
          <a:p>
            <a:pPr marL="36576" indent="0" algn="l">
              <a:buNone/>
            </a:pPr>
            <a:r>
              <a:rPr lang="en-GB" b="1" i="1" noProof="0" dirty="0"/>
              <a:t>Fixed Mindset</a:t>
            </a:r>
          </a:p>
          <a:p>
            <a:pPr marL="36576" indent="0" algn="l">
              <a:lnSpc>
                <a:spcPct val="200000"/>
              </a:lnSpc>
              <a:spcBef>
                <a:spcPts val="600"/>
              </a:spcBef>
              <a:spcAft>
                <a:spcPts val="600"/>
              </a:spcAft>
              <a:buNone/>
            </a:pPr>
            <a:r>
              <a:rPr lang="en-GB" noProof="0" dirty="0"/>
              <a:t>Intelligence is Static</a:t>
            </a:r>
            <a:br>
              <a:rPr lang="en-GB" noProof="0" dirty="0"/>
            </a:br>
            <a:r>
              <a:rPr lang="en-GB" noProof="0" dirty="0"/>
              <a:t>Tendency to:</a:t>
            </a:r>
          </a:p>
          <a:p>
            <a:pPr algn="l"/>
            <a:r>
              <a:rPr lang="en-GB" noProof="0" dirty="0"/>
              <a:t>Avoid challenges</a:t>
            </a:r>
          </a:p>
          <a:p>
            <a:pPr algn="l"/>
            <a:r>
              <a:rPr lang="en-GB" noProof="0" dirty="0"/>
              <a:t>Give up easily</a:t>
            </a:r>
          </a:p>
          <a:p>
            <a:pPr algn="l"/>
            <a:r>
              <a:rPr lang="en-GB" noProof="0" dirty="0"/>
              <a:t>Ignore feedback</a:t>
            </a:r>
            <a:endParaRPr lang="da-DK" dirty="0"/>
          </a:p>
        </p:txBody>
      </p:sp>
      <p:sp>
        <p:nvSpPr>
          <p:cNvPr id="4" name="Slide Number Placeholder 3"/>
          <p:cNvSpPr>
            <a:spLocks noGrp="1"/>
          </p:cNvSpPr>
          <p:nvPr>
            <p:ph type="sldNum" sz="quarter" idx="10"/>
          </p:nvPr>
        </p:nvSpPr>
        <p:spPr/>
        <p:txBody>
          <a:bodyPr/>
          <a:lstStyle/>
          <a:p>
            <a:fld id="{4E0A11B6-A2F6-4114-A16A-2131A40E4311}" type="slidenum">
              <a:rPr lang="en-GB" noProof="0" smtClean="0"/>
              <a:t>2</a:t>
            </a:fld>
            <a:endParaRPr lang="en-GB" noProof="0" dirty="0"/>
          </a:p>
        </p:txBody>
      </p:sp>
    </p:spTree>
    <p:extLst>
      <p:ext uri="{BB962C8B-B14F-4D97-AF65-F5344CB8AC3E}">
        <p14:creationId xmlns:p14="http://schemas.microsoft.com/office/powerpoint/2010/main" val="18554050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noProof="0" dirty="0">
                <a:solidFill>
                  <a:schemeClr val="accent1">
                    <a:lumMod val="60000"/>
                    <a:lumOff val="40000"/>
                  </a:schemeClr>
                </a:solidFill>
              </a:rPr>
              <a:t>My Experiences</a:t>
            </a:r>
          </a:p>
          <a:p>
            <a:pPr>
              <a:lnSpc>
                <a:spcPct val="200000"/>
              </a:lnSpc>
              <a:spcAft>
                <a:spcPts val="600"/>
              </a:spcAft>
            </a:pPr>
            <a:r>
              <a:rPr lang="en-GB" noProof="0" dirty="0"/>
              <a:t>Professional Youth Academy Football</a:t>
            </a:r>
          </a:p>
          <a:p>
            <a:pPr>
              <a:lnSpc>
                <a:spcPct val="200000"/>
              </a:lnSpc>
              <a:spcAft>
                <a:spcPts val="600"/>
              </a:spcAft>
            </a:pPr>
            <a:r>
              <a:rPr lang="en-GB" noProof="0" dirty="0"/>
              <a:t>Delivery to staff</a:t>
            </a:r>
          </a:p>
          <a:p>
            <a:pPr>
              <a:lnSpc>
                <a:spcPct val="200000"/>
              </a:lnSpc>
              <a:spcAft>
                <a:spcPts val="600"/>
              </a:spcAft>
            </a:pPr>
            <a:r>
              <a:rPr lang="en-GB" noProof="0" dirty="0"/>
              <a:t>Introduction to PE Department</a:t>
            </a:r>
          </a:p>
        </p:txBody>
      </p:sp>
      <p:sp>
        <p:nvSpPr>
          <p:cNvPr id="4" name="Slide Number Placeholder 3"/>
          <p:cNvSpPr>
            <a:spLocks noGrp="1"/>
          </p:cNvSpPr>
          <p:nvPr>
            <p:ph type="sldNum" sz="quarter" idx="10"/>
          </p:nvPr>
        </p:nvSpPr>
        <p:spPr/>
        <p:txBody>
          <a:bodyPr/>
          <a:lstStyle/>
          <a:p>
            <a:fld id="{4E0A11B6-A2F6-4114-A16A-2131A40E4311}" type="slidenum">
              <a:rPr lang="en-GB" noProof="0" smtClean="0"/>
              <a:t>3</a:t>
            </a:fld>
            <a:endParaRPr lang="en-GB" noProof="0" dirty="0"/>
          </a:p>
        </p:txBody>
      </p:sp>
    </p:spTree>
    <p:extLst>
      <p:ext uri="{BB962C8B-B14F-4D97-AF65-F5344CB8AC3E}">
        <p14:creationId xmlns:p14="http://schemas.microsoft.com/office/powerpoint/2010/main" val="8892117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noProof="0" dirty="0">
                <a:solidFill>
                  <a:schemeClr val="accent1">
                    <a:lumMod val="60000"/>
                    <a:lumOff val="40000"/>
                  </a:schemeClr>
                </a:solidFill>
              </a:rPr>
              <a:t>Key Characteristics</a:t>
            </a:r>
          </a:p>
          <a:p>
            <a:pPr>
              <a:spcAft>
                <a:spcPts val="600"/>
              </a:spcAft>
            </a:pPr>
            <a:r>
              <a:rPr lang="en-GB" noProof="0" dirty="0"/>
              <a:t>I can learn anything I want to</a:t>
            </a:r>
          </a:p>
          <a:p>
            <a:pPr>
              <a:spcAft>
                <a:spcPts val="600"/>
              </a:spcAft>
            </a:pPr>
            <a:r>
              <a:rPr lang="en-GB" noProof="0" dirty="0"/>
              <a:t>I want to challenge myself</a:t>
            </a:r>
          </a:p>
          <a:p>
            <a:pPr>
              <a:spcAft>
                <a:spcPts val="600"/>
              </a:spcAft>
            </a:pPr>
            <a:r>
              <a:rPr lang="en-GB" noProof="0" dirty="0"/>
              <a:t>When I fail, I learn</a:t>
            </a:r>
          </a:p>
          <a:p>
            <a:pPr>
              <a:spcAft>
                <a:spcPts val="600"/>
              </a:spcAft>
            </a:pPr>
            <a:r>
              <a:rPr lang="en-GB" noProof="0" dirty="0"/>
              <a:t>Talent is not fixed, it is grown</a:t>
            </a:r>
          </a:p>
          <a:p>
            <a:pPr>
              <a:spcAft>
                <a:spcPts val="600"/>
              </a:spcAft>
            </a:pPr>
            <a:r>
              <a:rPr lang="en-GB" noProof="0" dirty="0"/>
              <a:t>My effort and attitude determine everything!</a:t>
            </a:r>
          </a:p>
          <a:p>
            <a:pPr>
              <a:spcAft>
                <a:spcPts val="600"/>
              </a:spcAft>
            </a:pPr>
            <a:r>
              <a:rPr lang="en-GB" noProof="0" dirty="0"/>
              <a:t>Everyone is EQUAL</a:t>
            </a:r>
          </a:p>
        </p:txBody>
      </p:sp>
      <p:sp>
        <p:nvSpPr>
          <p:cNvPr id="4" name="Slide Number Placeholder 3"/>
          <p:cNvSpPr>
            <a:spLocks noGrp="1"/>
          </p:cNvSpPr>
          <p:nvPr>
            <p:ph type="sldNum" sz="quarter" idx="10"/>
          </p:nvPr>
        </p:nvSpPr>
        <p:spPr/>
        <p:txBody>
          <a:bodyPr/>
          <a:lstStyle/>
          <a:p>
            <a:fld id="{4E0A11B6-A2F6-4114-A16A-2131A40E4311}" type="slidenum">
              <a:rPr lang="en-GB" noProof="0" smtClean="0"/>
              <a:t>4</a:t>
            </a:fld>
            <a:endParaRPr lang="en-GB" noProof="0" dirty="0"/>
          </a:p>
        </p:txBody>
      </p:sp>
    </p:spTree>
    <p:extLst>
      <p:ext uri="{BB962C8B-B14F-4D97-AF65-F5344CB8AC3E}">
        <p14:creationId xmlns:p14="http://schemas.microsoft.com/office/powerpoint/2010/main" val="25694903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GB" b="0" noProof="0" dirty="0">
                <a:solidFill>
                  <a:schemeClr val="accent1">
                    <a:lumMod val="60000"/>
                    <a:lumOff val="40000"/>
                  </a:schemeClr>
                </a:solidFill>
              </a:rPr>
              <a:t>Change Your Words, Change Your Mindset</a:t>
            </a:r>
          </a:p>
          <a:p>
            <a:pPr marL="36576" indent="0" algn="l">
              <a:buNone/>
            </a:pPr>
            <a:r>
              <a:rPr lang="en-GB" sz="1200" b="0" i="1" noProof="0" dirty="0"/>
              <a:t>Simple key changes in thought can make way for significant changes to the person.</a:t>
            </a:r>
          </a:p>
          <a:p>
            <a:pPr marL="36576" indent="0" algn="l">
              <a:lnSpc>
                <a:spcPct val="150000"/>
              </a:lnSpc>
              <a:spcAft>
                <a:spcPts val="600"/>
              </a:spcAft>
              <a:buNone/>
            </a:pPr>
            <a:r>
              <a:rPr lang="en-GB" sz="1200" b="0" noProof="0" dirty="0">
                <a:solidFill>
                  <a:schemeClr val="accent1">
                    <a:lumMod val="60000"/>
                    <a:lumOff val="40000"/>
                  </a:schemeClr>
                </a:solidFill>
              </a:rPr>
              <a:t>Instead of thinking:</a:t>
            </a:r>
          </a:p>
          <a:p>
            <a:pPr marL="36576" indent="0" algn="l">
              <a:buNone/>
            </a:pPr>
            <a:r>
              <a:rPr lang="en-GB" sz="1200" b="0" noProof="0" dirty="0"/>
              <a:t>I don't understand, I've made a mistake, this is too hard or I can’t make this any better</a:t>
            </a:r>
          </a:p>
          <a:p>
            <a:pPr marL="36576" indent="0" algn="l">
              <a:lnSpc>
                <a:spcPct val="150000"/>
              </a:lnSpc>
              <a:spcAft>
                <a:spcPts val="600"/>
              </a:spcAft>
              <a:buNone/>
            </a:pPr>
            <a:r>
              <a:rPr lang="en-GB" sz="1200" b="0" noProof="0" dirty="0">
                <a:solidFill>
                  <a:schemeClr val="accent1">
                    <a:lumMod val="60000"/>
                    <a:lumOff val="40000"/>
                  </a:schemeClr>
                </a:solidFill>
              </a:rPr>
              <a:t>Try thinking:</a:t>
            </a:r>
          </a:p>
          <a:p>
            <a:pPr marL="36576" indent="0" algn="l">
              <a:buNone/>
            </a:pPr>
            <a:r>
              <a:rPr lang="en-GB" sz="1200" b="0" noProof="0" dirty="0"/>
              <a:t>What am I missing? Mistakes help me improve! This may take some time and effort! I can always improve, I’ll keep trying!</a:t>
            </a:r>
          </a:p>
        </p:txBody>
      </p:sp>
      <p:sp>
        <p:nvSpPr>
          <p:cNvPr id="4" name="Slide Number Placeholder 3"/>
          <p:cNvSpPr>
            <a:spLocks noGrp="1"/>
          </p:cNvSpPr>
          <p:nvPr>
            <p:ph type="sldNum" sz="quarter" idx="10"/>
          </p:nvPr>
        </p:nvSpPr>
        <p:spPr/>
        <p:txBody>
          <a:bodyPr/>
          <a:lstStyle/>
          <a:p>
            <a:fld id="{4E0A11B6-A2F6-4114-A16A-2131A40E4311}" type="slidenum">
              <a:rPr lang="en-GB" noProof="0" smtClean="0"/>
              <a:t>5</a:t>
            </a:fld>
            <a:endParaRPr lang="en-GB" noProof="0" dirty="0"/>
          </a:p>
        </p:txBody>
      </p:sp>
    </p:spTree>
    <p:extLst>
      <p:ext uri="{BB962C8B-B14F-4D97-AF65-F5344CB8AC3E}">
        <p14:creationId xmlns:p14="http://schemas.microsoft.com/office/powerpoint/2010/main" val="1864177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noProof="0" dirty="0">
                <a:solidFill>
                  <a:schemeClr val="accent1">
                    <a:lumMod val="60000"/>
                    <a:lumOff val="40000"/>
                  </a:schemeClr>
                </a:solidFill>
              </a:rPr>
              <a:t>Zone Learning</a:t>
            </a:r>
          </a:p>
          <a:p>
            <a:pPr>
              <a:lnSpc>
                <a:spcPct val="200000"/>
              </a:lnSpc>
              <a:spcAft>
                <a:spcPts val="600"/>
              </a:spcAft>
            </a:pPr>
            <a:r>
              <a:rPr lang="en-GB" sz="1200" noProof="0" dirty="0"/>
              <a:t>Panic Zone</a:t>
            </a:r>
          </a:p>
          <a:p>
            <a:pPr>
              <a:lnSpc>
                <a:spcPct val="200000"/>
              </a:lnSpc>
              <a:spcAft>
                <a:spcPts val="600"/>
              </a:spcAft>
            </a:pPr>
            <a:r>
              <a:rPr lang="en-GB" sz="1200" noProof="0" dirty="0"/>
              <a:t>Comfort Zone</a:t>
            </a:r>
          </a:p>
          <a:p>
            <a:pPr>
              <a:lnSpc>
                <a:spcPct val="200000"/>
              </a:lnSpc>
              <a:spcAft>
                <a:spcPts val="600"/>
              </a:spcAft>
            </a:pPr>
            <a:r>
              <a:rPr lang="en-GB" sz="1200" noProof="0" dirty="0"/>
              <a:t>Learning Zone</a:t>
            </a:r>
          </a:p>
        </p:txBody>
      </p:sp>
      <p:sp>
        <p:nvSpPr>
          <p:cNvPr id="4" name="Slide Number Placeholder 3"/>
          <p:cNvSpPr>
            <a:spLocks noGrp="1"/>
          </p:cNvSpPr>
          <p:nvPr>
            <p:ph type="sldNum" sz="quarter" idx="10"/>
          </p:nvPr>
        </p:nvSpPr>
        <p:spPr/>
        <p:txBody>
          <a:bodyPr/>
          <a:lstStyle/>
          <a:p>
            <a:fld id="{4E0A11B6-A2F6-4114-A16A-2131A40E4311}" type="slidenum">
              <a:rPr lang="en-GB" noProof="0" smtClean="0"/>
              <a:t>6</a:t>
            </a:fld>
            <a:endParaRPr lang="en-GB" noProof="0" dirty="0"/>
          </a:p>
        </p:txBody>
      </p:sp>
    </p:spTree>
    <p:extLst>
      <p:ext uri="{BB962C8B-B14F-4D97-AF65-F5344CB8AC3E}">
        <p14:creationId xmlns:p14="http://schemas.microsoft.com/office/powerpoint/2010/main" val="1591285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noProof="0" dirty="0">
                <a:solidFill>
                  <a:schemeClr val="accent1">
                    <a:lumMod val="60000"/>
                    <a:lumOff val="40000"/>
                  </a:schemeClr>
                </a:solidFill>
              </a:rPr>
              <a:t>Panic Zone</a:t>
            </a:r>
          </a:p>
          <a:p>
            <a:pPr>
              <a:lnSpc>
                <a:spcPct val="200000"/>
              </a:lnSpc>
              <a:spcAft>
                <a:spcPts val="600"/>
              </a:spcAft>
            </a:pPr>
            <a:r>
              <a:rPr lang="en-GB" noProof="0" dirty="0"/>
              <a:t>Tendency to over-think things</a:t>
            </a:r>
          </a:p>
          <a:p>
            <a:pPr>
              <a:lnSpc>
                <a:spcPct val="200000"/>
              </a:lnSpc>
              <a:spcAft>
                <a:spcPts val="600"/>
              </a:spcAft>
            </a:pPr>
            <a:r>
              <a:rPr lang="en-GB" noProof="0" dirty="0"/>
              <a:t>Decision-making is poor</a:t>
            </a:r>
          </a:p>
          <a:p>
            <a:pPr>
              <a:lnSpc>
                <a:spcPct val="200000"/>
              </a:lnSpc>
              <a:spcAft>
                <a:spcPts val="600"/>
              </a:spcAft>
            </a:pPr>
            <a:r>
              <a:rPr lang="en-GB" noProof="0" dirty="0"/>
              <a:t>Little or no problem-solving</a:t>
            </a:r>
          </a:p>
          <a:p>
            <a:pPr>
              <a:lnSpc>
                <a:spcPct val="200000"/>
              </a:lnSpc>
              <a:spcAft>
                <a:spcPts val="600"/>
              </a:spcAft>
            </a:pPr>
            <a:r>
              <a:rPr lang="en-GB" noProof="0" dirty="0"/>
              <a:t>Mistakes happen here</a:t>
            </a:r>
          </a:p>
        </p:txBody>
      </p:sp>
      <p:sp>
        <p:nvSpPr>
          <p:cNvPr id="4" name="Slide Number Placeholder 3"/>
          <p:cNvSpPr>
            <a:spLocks noGrp="1"/>
          </p:cNvSpPr>
          <p:nvPr>
            <p:ph type="sldNum" sz="quarter" idx="10"/>
          </p:nvPr>
        </p:nvSpPr>
        <p:spPr/>
        <p:txBody>
          <a:bodyPr/>
          <a:lstStyle/>
          <a:p>
            <a:fld id="{4E0A11B6-A2F6-4114-A16A-2131A40E4311}" type="slidenum">
              <a:rPr lang="en-GB" noProof="0" smtClean="0"/>
              <a:t>7</a:t>
            </a:fld>
            <a:endParaRPr lang="en-GB" noProof="0" dirty="0"/>
          </a:p>
        </p:txBody>
      </p:sp>
    </p:spTree>
    <p:extLst>
      <p:ext uri="{BB962C8B-B14F-4D97-AF65-F5344CB8AC3E}">
        <p14:creationId xmlns:p14="http://schemas.microsoft.com/office/powerpoint/2010/main" val="25344057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GB" b="1" noProof="0" dirty="0">
                <a:solidFill>
                  <a:schemeClr val="accent1">
                    <a:lumMod val="60000"/>
                    <a:lumOff val="40000"/>
                  </a:schemeClr>
                </a:solidFill>
              </a:rPr>
              <a:t>Comfort Zone</a:t>
            </a:r>
          </a:p>
          <a:p>
            <a:pPr marL="36576" indent="0" algn="l">
              <a:lnSpc>
                <a:spcPct val="120000"/>
              </a:lnSpc>
              <a:spcBef>
                <a:spcPts val="600"/>
              </a:spcBef>
              <a:buNone/>
            </a:pPr>
            <a:r>
              <a:rPr lang="en-GB" sz="1200" noProof="0" dirty="0"/>
              <a:t>Just survival</a:t>
            </a:r>
          </a:p>
          <a:p>
            <a:pPr marL="36576" indent="0" algn="l">
              <a:lnSpc>
                <a:spcPct val="120000"/>
              </a:lnSpc>
              <a:spcBef>
                <a:spcPts val="600"/>
              </a:spcBef>
              <a:buNone/>
            </a:pPr>
            <a:r>
              <a:rPr lang="en-GB" sz="1200" noProof="0" dirty="0"/>
              <a:t>Regret</a:t>
            </a:r>
          </a:p>
          <a:p>
            <a:pPr marL="36576" indent="0" algn="l">
              <a:lnSpc>
                <a:spcPct val="120000"/>
              </a:lnSpc>
              <a:spcBef>
                <a:spcPts val="600"/>
              </a:spcBef>
              <a:buNone/>
            </a:pPr>
            <a:r>
              <a:rPr lang="en-GB" sz="1200" noProof="0" dirty="0"/>
              <a:t>Live everyday as normal</a:t>
            </a:r>
          </a:p>
          <a:p>
            <a:pPr marL="36576" indent="0" algn="l">
              <a:lnSpc>
                <a:spcPct val="120000"/>
              </a:lnSpc>
              <a:spcBef>
                <a:spcPts val="600"/>
              </a:spcBef>
              <a:buNone/>
            </a:pPr>
            <a:r>
              <a:rPr lang="en-GB" sz="1200" noProof="0" dirty="0"/>
              <a:t>Majority of pupils</a:t>
            </a:r>
          </a:p>
          <a:p>
            <a:pPr marL="36576" indent="0" algn="l">
              <a:lnSpc>
                <a:spcPct val="120000"/>
              </a:lnSpc>
              <a:spcBef>
                <a:spcPts val="600"/>
              </a:spcBef>
              <a:buNone/>
            </a:pPr>
            <a:r>
              <a:rPr lang="en-GB" sz="1200" noProof="0" dirty="0"/>
              <a:t>What if I can’t?</a:t>
            </a:r>
          </a:p>
          <a:p>
            <a:pPr marL="36576" indent="0" algn="l">
              <a:lnSpc>
                <a:spcPct val="120000"/>
              </a:lnSpc>
              <a:spcBef>
                <a:spcPts val="600"/>
              </a:spcBef>
              <a:buNone/>
            </a:pPr>
            <a:r>
              <a:rPr lang="en-GB" sz="1200" noProof="0" dirty="0"/>
              <a:t>Fear of unknown</a:t>
            </a:r>
            <a:endParaRPr lang="da-DK" dirty="0"/>
          </a:p>
        </p:txBody>
      </p:sp>
      <p:sp>
        <p:nvSpPr>
          <p:cNvPr id="4" name="Slide Number Placeholder 3"/>
          <p:cNvSpPr>
            <a:spLocks noGrp="1"/>
          </p:cNvSpPr>
          <p:nvPr>
            <p:ph type="sldNum" sz="quarter" idx="10"/>
          </p:nvPr>
        </p:nvSpPr>
        <p:spPr/>
        <p:txBody>
          <a:bodyPr/>
          <a:lstStyle/>
          <a:p>
            <a:fld id="{4E0A11B6-A2F6-4114-A16A-2131A40E4311}" type="slidenum">
              <a:rPr lang="en-GB" noProof="0" smtClean="0"/>
              <a:t>8</a:t>
            </a:fld>
            <a:endParaRPr lang="en-GB" noProof="0" dirty="0"/>
          </a:p>
        </p:txBody>
      </p:sp>
    </p:spTree>
    <p:extLst>
      <p:ext uri="{BB962C8B-B14F-4D97-AF65-F5344CB8AC3E}">
        <p14:creationId xmlns:p14="http://schemas.microsoft.com/office/powerpoint/2010/main" val="21993155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GB" b="1" noProof="0" dirty="0">
                <a:solidFill>
                  <a:schemeClr val="accent1">
                    <a:lumMod val="60000"/>
                    <a:lumOff val="40000"/>
                  </a:schemeClr>
                </a:solidFill>
              </a:rPr>
              <a:t>Learning Zone</a:t>
            </a:r>
          </a:p>
          <a:p>
            <a:pPr marL="36576" indent="0" algn="l">
              <a:buNone/>
            </a:pPr>
            <a:r>
              <a:rPr lang="en-GB" sz="1200" noProof="0" dirty="0"/>
              <a:t>Opportunity</a:t>
            </a:r>
          </a:p>
          <a:p>
            <a:pPr marL="36576" indent="0" algn="l">
              <a:buNone/>
            </a:pPr>
            <a:r>
              <a:rPr lang="en-GB" sz="1200" noProof="0" dirty="0"/>
              <a:t>Courage</a:t>
            </a:r>
          </a:p>
          <a:p>
            <a:pPr marL="36576" indent="0" algn="l">
              <a:buNone/>
            </a:pPr>
            <a:r>
              <a:rPr lang="en-GB" sz="1200" noProof="0" dirty="0"/>
              <a:t>Taking risks		</a:t>
            </a:r>
          </a:p>
          <a:p>
            <a:pPr marL="36576" indent="0" algn="l">
              <a:lnSpc>
                <a:spcPct val="20000"/>
              </a:lnSpc>
              <a:spcBef>
                <a:spcPts val="0"/>
              </a:spcBef>
              <a:buNone/>
            </a:pPr>
            <a:r>
              <a:rPr lang="en-GB" sz="1200" noProof="0" dirty="0"/>
              <a:t>Exploring new things</a:t>
            </a:r>
          </a:p>
          <a:p>
            <a:pPr marL="36576" indent="0" algn="l">
              <a:spcBef>
                <a:spcPts val="0"/>
              </a:spcBef>
              <a:buNone/>
            </a:pPr>
            <a:r>
              <a:rPr lang="en-GB" sz="1200" b="1" noProof="0" dirty="0"/>
              <a:t>Outside the Comfort Zone</a:t>
            </a:r>
          </a:p>
          <a:p>
            <a:pPr marL="36576" indent="0" algn="l">
              <a:buNone/>
            </a:pPr>
            <a:r>
              <a:rPr lang="en-GB" sz="1200" noProof="0" dirty="0"/>
              <a:t>Confidence</a:t>
            </a:r>
            <a:endParaRPr lang="en-GB" sz="1200" b="1" noProof="0" dirty="0"/>
          </a:p>
          <a:p>
            <a:pPr marL="36576" indent="0" algn="l">
              <a:buNone/>
            </a:pPr>
            <a:r>
              <a:rPr lang="en-GB" sz="1200" noProof="0" dirty="0"/>
              <a:t>Taking on things that scare me</a:t>
            </a:r>
          </a:p>
          <a:p>
            <a:pPr marL="36576" indent="0" algn="l">
              <a:buNone/>
            </a:pPr>
            <a:r>
              <a:rPr lang="en-GB" sz="1200" noProof="0" dirty="0"/>
              <a:t>Pursuing dreams</a:t>
            </a:r>
          </a:p>
          <a:p>
            <a:pPr marL="36576" indent="0" algn="l">
              <a:buNone/>
            </a:pPr>
            <a:r>
              <a:rPr lang="en-GB" sz="1800" b="1" noProof="0" dirty="0">
                <a:solidFill>
                  <a:schemeClr val="accent1">
                    <a:lumMod val="60000"/>
                    <a:lumOff val="40000"/>
                  </a:schemeClr>
                </a:solidFill>
              </a:rPr>
              <a:t>This is where we can really GROW</a:t>
            </a:r>
            <a:endParaRPr lang="en-GB" sz="1800" noProof="0" dirty="0"/>
          </a:p>
        </p:txBody>
      </p:sp>
      <p:sp>
        <p:nvSpPr>
          <p:cNvPr id="4" name="Slide Number Placeholder 3"/>
          <p:cNvSpPr>
            <a:spLocks noGrp="1"/>
          </p:cNvSpPr>
          <p:nvPr>
            <p:ph type="sldNum" sz="quarter" idx="10"/>
          </p:nvPr>
        </p:nvSpPr>
        <p:spPr/>
        <p:txBody>
          <a:bodyPr/>
          <a:lstStyle/>
          <a:p>
            <a:fld id="{4E0A11B6-A2F6-4114-A16A-2131A40E4311}" type="slidenum">
              <a:rPr lang="en-GB" noProof="0" smtClean="0"/>
              <a:t>9</a:t>
            </a:fld>
            <a:endParaRPr lang="en-GB" noProof="0" dirty="0"/>
          </a:p>
        </p:txBody>
      </p:sp>
    </p:spTree>
    <p:extLst>
      <p:ext uri="{BB962C8B-B14F-4D97-AF65-F5344CB8AC3E}">
        <p14:creationId xmlns:p14="http://schemas.microsoft.com/office/powerpoint/2010/main" val="4135203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dirty="0"/>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dirty="0"/>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a:t>Click to edit Master title style</a:t>
            </a:r>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0E4831AA-B8DB-4FFC-B3C4-1C892EE9032C}" type="datetimeFigureOut">
              <a:rPr lang="en-GB" smtClean="0"/>
              <a:t>09/08/2018</a:t>
            </a:fld>
            <a:endParaRPr lang="en-GB" dirty="0"/>
          </a:p>
        </p:txBody>
      </p:sp>
      <p:sp>
        <p:nvSpPr>
          <p:cNvPr id="19" name="Footer Placeholder 18"/>
          <p:cNvSpPr>
            <a:spLocks noGrp="1"/>
          </p:cNvSpPr>
          <p:nvPr>
            <p:ph type="ftr" sz="quarter" idx="11"/>
          </p:nvPr>
        </p:nvSpPr>
        <p:spPr/>
        <p:txBody>
          <a:bodyPr/>
          <a:lstStyle/>
          <a:p>
            <a:endParaRPr lang="en-GB" dirty="0"/>
          </a:p>
        </p:txBody>
      </p:sp>
      <p:sp>
        <p:nvSpPr>
          <p:cNvPr id="27" name="Slide Number Placeholder 26"/>
          <p:cNvSpPr>
            <a:spLocks noGrp="1"/>
          </p:cNvSpPr>
          <p:nvPr>
            <p:ph type="sldNum" sz="quarter" idx="12"/>
          </p:nvPr>
        </p:nvSpPr>
        <p:spPr/>
        <p:txBody>
          <a:bodyPr/>
          <a:lstStyle/>
          <a:p>
            <a:fld id="{CAF85BC9-0734-4B79-A5F7-0160A769A121}" type="slidenum">
              <a:rPr lang="en-GB" smtClean="0"/>
              <a:t>‹#›</a:t>
            </a:fld>
            <a:endParaRPr lang="en-GB"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E4831AA-B8DB-4FFC-B3C4-1C892EE9032C}" type="datetimeFigureOut">
              <a:rPr lang="en-GB" smtClean="0"/>
              <a:t>09/08/2018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CAF85BC9-0734-4B79-A5F7-0160A769A121}" type="slidenum">
              <a:rPr lang="en-GB" smtClean="0"/>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E4831AA-B8DB-4FFC-B3C4-1C892EE9032C}" type="datetimeFigureOut">
              <a:rPr lang="en-GB" smtClean="0"/>
              <a:t>09/08/2018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CAF85BC9-0734-4B79-A5F7-0160A769A121}" type="slidenum">
              <a:rPr lang="en-GB" smtClean="0"/>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E4831AA-B8DB-4FFC-B3C4-1C892EE9032C}" type="datetimeFigureOut">
              <a:rPr lang="en-GB" smtClean="0"/>
              <a:t>09/08/2018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CAF85BC9-0734-4B79-A5F7-0160A769A121}" type="slidenum">
              <a:rPr lang="en-GB" smtClean="0"/>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dirty="0"/>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a:t>Click to edit Master title style</a:t>
            </a:r>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0E4831AA-B8DB-4FFC-B3C4-1C892EE9032C}" type="datetimeFigureOut">
              <a:rPr lang="en-GB" smtClean="0"/>
              <a:t>09/08/2018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CAF85BC9-0734-4B79-A5F7-0160A769A121}" type="slidenum">
              <a:rPr lang="en-GB" smtClean="0"/>
              <a:t>‹#›</a:t>
            </a:fld>
            <a:endParaRPr lang="en-GB"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0E4831AA-B8DB-4FFC-B3C4-1C892EE9032C}" type="datetimeFigureOut">
              <a:rPr lang="en-GB" smtClean="0"/>
              <a:t>09/08/2018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CAF85BC9-0734-4B79-A5F7-0160A769A121}" type="slidenum">
              <a:rPr lang="en-GB" smtClean="0"/>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0E4831AA-B8DB-4FFC-B3C4-1C892EE9032C}" type="datetimeFigureOut">
              <a:rPr lang="en-GB" smtClean="0"/>
              <a:t>09/08/2018</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CAF85BC9-0734-4B79-A5F7-0160A769A121}" type="slidenum">
              <a:rPr lang="en-GB" smtClean="0"/>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a:t>Click to edit Master title style</a:t>
            </a:r>
          </a:p>
        </p:txBody>
      </p:sp>
      <p:sp>
        <p:nvSpPr>
          <p:cNvPr id="7" name="Date Placeholder 6"/>
          <p:cNvSpPr>
            <a:spLocks noGrp="1"/>
          </p:cNvSpPr>
          <p:nvPr>
            <p:ph type="dt" sz="half" idx="10"/>
          </p:nvPr>
        </p:nvSpPr>
        <p:spPr/>
        <p:txBody>
          <a:bodyPr/>
          <a:lstStyle/>
          <a:p>
            <a:fld id="{0E4831AA-B8DB-4FFC-B3C4-1C892EE9032C}" type="datetimeFigureOut">
              <a:rPr lang="en-GB" smtClean="0"/>
              <a:t>09/08/2018</a:t>
            </a:fld>
            <a:endParaRPr lang="en-GB" dirty="0"/>
          </a:p>
        </p:txBody>
      </p:sp>
      <p:sp>
        <p:nvSpPr>
          <p:cNvPr id="8" name="Slide Number Placeholder 7"/>
          <p:cNvSpPr>
            <a:spLocks noGrp="1"/>
          </p:cNvSpPr>
          <p:nvPr>
            <p:ph type="sldNum" sz="quarter" idx="11"/>
          </p:nvPr>
        </p:nvSpPr>
        <p:spPr/>
        <p:txBody>
          <a:bodyPr/>
          <a:lstStyle/>
          <a:p>
            <a:fld id="{CAF85BC9-0734-4B79-A5F7-0160A769A121}" type="slidenum">
              <a:rPr lang="en-GB" smtClean="0"/>
              <a:t>‹#›</a:t>
            </a:fld>
            <a:endParaRPr lang="en-GB" dirty="0"/>
          </a:p>
        </p:txBody>
      </p:sp>
      <p:sp>
        <p:nvSpPr>
          <p:cNvPr id="9" name="Footer Placeholder 8"/>
          <p:cNvSpPr>
            <a:spLocks noGrp="1"/>
          </p:cNvSpPr>
          <p:nvPr>
            <p:ph type="ftr" sz="quarter" idx="12"/>
          </p:nvPr>
        </p:nvSpPr>
        <p:spPr/>
        <p:txBody>
          <a:bodyPr/>
          <a:lstStyle/>
          <a:p>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4831AA-B8DB-4FFC-B3C4-1C892EE9032C}" type="datetimeFigureOut">
              <a:rPr lang="en-GB" smtClean="0"/>
              <a:t>09/08/2018</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CAF85BC9-0734-4B79-A5F7-0160A769A121}" type="slidenum">
              <a:rPr lang="en-GB" smtClean="0"/>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a:t>Click to edit Master title style</a:t>
            </a:r>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0E4831AA-B8DB-4FFC-B3C4-1C892EE9032C}" type="datetimeFigureOut">
              <a:rPr lang="en-GB" smtClean="0"/>
              <a:t>09/08/2018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a:xfrm>
            <a:off x="8156448" y="6422064"/>
            <a:ext cx="762000" cy="365125"/>
          </a:xfrm>
        </p:spPr>
        <p:txBody>
          <a:bodyPr/>
          <a:lstStyle/>
          <a:p>
            <a:fld id="{CAF85BC9-0734-4B79-A5F7-0160A769A121}" type="slidenum">
              <a:rPr lang="en-GB" smtClean="0"/>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a:t>Click to edit Master title style</a:t>
            </a:r>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dirty="0"/>
              <a:t>Click icon to add picture</a:t>
            </a:r>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0E4831AA-B8DB-4FFC-B3C4-1C892EE9032C}" type="datetimeFigureOut">
              <a:rPr lang="en-GB" smtClean="0"/>
              <a:t>09/08/2018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CAF85BC9-0734-4B79-A5F7-0160A769A121}" type="slidenum">
              <a:rPr lang="en-GB" smtClean="0"/>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GB" noProof="0" dirty="0"/>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GB" noProof="0" dirty="0"/>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GB" noProof="0" dirty="0"/>
              <a:t>Click to edit Master title style</a:t>
            </a:r>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GB" noProof="0" dirty="0"/>
              <a:t>Click to edit Master text styles</a:t>
            </a:r>
          </a:p>
          <a:p>
            <a:pPr lvl="1" eaLnBrk="1" latinLnBrk="0" hangingPunct="1"/>
            <a:r>
              <a:rPr kumimoji="0" lang="en-GB" noProof="0" dirty="0"/>
              <a:t>Second level</a:t>
            </a:r>
          </a:p>
          <a:p>
            <a:pPr lvl="2" eaLnBrk="1" latinLnBrk="0" hangingPunct="1"/>
            <a:r>
              <a:rPr kumimoji="0" lang="en-GB" noProof="0" dirty="0"/>
              <a:t>Third level</a:t>
            </a:r>
          </a:p>
          <a:p>
            <a:pPr lvl="3" eaLnBrk="1" latinLnBrk="0" hangingPunct="1"/>
            <a:r>
              <a:rPr kumimoji="0" lang="en-GB" noProof="0" dirty="0"/>
              <a:t>Fourth level</a:t>
            </a:r>
          </a:p>
          <a:p>
            <a:pPr lvl="4" eaLnBrk="1" latinLnBrk="0" hangingPunct="1"/>
            <a:r>
              <a:rPr kumimoji="0" lang="en-GB" noProof="0" dirty="0"/>
              <a:t>Fifth level</a:t>
            </a:r>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0E4831AA-B8DB-4FFC-B3C4-1C892EE9032C}" type="datetimeFigureOut">
              <a:rPr lang="en-GB" noProof="0" smtClean="0"/>
              <a:t>09/08/2018</a:t>
            </a:fld>
            <a:endParaRPr lang="en-GB" noProof="0" dirty="0"/>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GB" noProof="0" dirty="0"/>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CAF85BC9-0734-4B79-A5F7-0160A769A121}" type="slidenum">
              <a:rPr lang="en-GB" noProof="0" smtClean="0"/>
              <a:t>‹#›</a:t>
            </a:fld>
            <a:endParaRPr lang="en-GB" noProof="0" dirty="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goodreads.com/author/show/217172.Carol_S_Dweck"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www.goodreads.com/work/quotes/40330"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916832"/>
            <a:ext cx="7467600" cy="2016224"/>
          </a:xfrm>
        </p:spPr>
        <p:txBody>
          <a:bodyPr>
            <a:normAutofit/>
          </a:bodyPr>
          <a:lstStyle/>
          <a:p>
            <a:pPr algn="l"/>
            <a:r>
              <a:rPr lang="en-GB" sz="6000" noProof="0" dirty="0">
                <a:solidFill>
                  <a:schemeClr val="accent1">
                    <a:lumMod val="40000"/>
                    <a:lumOff val="60000"/>
                  </a:schemeClr>
                </a:solidFill>
              </a:rPr>
              <a:t>Developing a growth mindset for success</a:t>
            </a:r>
          </a:p>
        </p:txBody>
      </p:sp>
      <p:sp>
        <p:nvSpPr>
          <p:cNvPr id="3" name="Content Placeholder 2"/>
          <p:cNvSpPr>
            <a:spLocks noGrp="1"/>
          </p:cNvSpPr>
          <p:nvPr>
            <p:ph idx="1"/>
          </p:nvPr>
        </p:nvSpPr>
        <p:spPr>
          <a:xfrm>
            <a:off x="708720" y="6453336"/>
            <a:ext cx="8435280" cy="648072"/>
          </a:xfrm>
        </p:spPr>
        <p:txBody>
          <a:bodyPr>
            <a:normAutofit fontScale="70000" lnSpcReduction="20000"/>
          </a:bodyPr>
          <a:lstStyle/>
          <a:p>
            <a:pPr marL="36576" indent="0">
              <a:buNone/>
            </a:pPr>
            <a:r>
              <a:rPr lang="en-GB" sz="3200" b="1" noProof="0" dirty="0"/>
              <a:t>Fraser Murray &amp; David Marsden, Calderglen High School</a:t>
            </a:r>
            <a:endParaRPr lang="en-GB" b="1" noProof="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noProof="0" dirty="0">
                <a:solidFill>
                  <a:schemeClr val="accent1">
                    <a:lumMod val="60000"/>
                    <a:lumOff val="40000"/>
                  </a:schemeClr>
                </a:solidFill>
              </a:rPr>
              <a:t>Why we LOVE mistakes</a:t>
            </a:r>
          </a:p>
        </p:txBody>
      </p:sp>
      <p:sp>
        <p:nvSpPr>
          <p:cNvPr id="3" name="Content Placeholder 2"/>
          <p:cNvSpPr>
            <a:spLocks noGrp="1"/>
          </p:cNvSpPr>
          <p:nvPr>
            <p:ph idx="1"/>
          </p:nvPr>
        </p:nvSpPr>
        <p:spPr>
          <a:xfrm>
            <a:off x="457200" y="1711349"/>
            <a:ext cx="7467600" cy="4525963"/>
          </a:xfrm>
        </p:spPr>
        <p:txBody>
          <a:bodyPr/>
          <a:lstStyle/>
          <a:p>
            <a:pPr>
              <a:spcBef>
                <a:spcPts val="1800"/>
              </a:spcBef>
              <a:spcAft>
                <a:spcPts val="1200"/>
              </a:spcAft>
            </a:pPr>
            <a:r>
              <a:rPr lang="en-GB" noProof="0" dirty="0"/>
              <a:t>Mistakes are proof that we are trying</a:t>
            </a:r>
          </a:p>
          <a:p>
            <a:pPr>
              <a:spcBef>
                <a:spcPts val="1800"/>
              </a:spcBef>
              <a:spcAft>
                <a:spcPts val="1200"/>
              </a:spcAft>
            </a:pPr>
            <a:r>
              <a:rPr lang="en-GB" noProof="0" dirty="0"/>
              <a:t>If you are not making mistakes, you are not making decisions</a:t>
            </a:r>
          </a:p>
          <a:p>
            <a:pPr>
              <a:spcBef>
                <a:spcPts val="1800"/>
              </a:spcBef>
              <a:spcAft>
                <a:spcPts val="1200"/>
              </a:spcAft>
            </a:pPr>
            <a:r>
              <a:rPr lang="en-GB" noProof="0" dirty="0"/>
              <a:t>A mistake is a bruise, it is not a tattoo</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noProof="0" dirty="0">
                <a:solidFill>
                  <a:schemeClr val="accent1">
                    <a:lumMod val="60000"/>
                    <a:lumOff val="40000"/>
                  </a:schemeClr>
                </a:solidFill>
              </a:rPr>
              <a:t>Carol Dweck</a:t>
            </a:r>
          </a:p>
        </p:txBody>
      </p:sp>
      <p:sp>
        <p:nvSpPr>
          <p:cNvPr id="3" name="Content Placeholder 2"/>
          <p:cNvSpPr>
            <a:spLocks noGrp="1"/>
          </p:cNvSpPr>
          <p:nvPr>
            <p:ph idx="1"/>
          </p:nvPr>
        </p:nvSpPr>
        <p:spPr/>
        <p:txBody>
          <a:bodyPr>
            <a:normAutofit/>
          </a:bodyPr>
          <a:lstStyle/>
          <a:p>
            <a:pPr marL="36576" indent="0">
              <a:spcBef>
                <a:spcPts val="1200"/>
              </a:spcBef>
              <a:spcAft>
                <a:spcPts val="600"/>
              </a:spcAft>
              <a:buNone/>
            </a:pPr>
            <a:r>
              <a:rPr lang="en-GB" sz="2200" noProof="0" dirty="0"/>
              <a:t>“Did I win? Did I lose? Those are the wrong questions. The correct question is: Did I make my best effort?” If so, she says, “You may be outscored but you will never lose.”</a:t>
            </a:r>
          </a:p>
          <a:p>
            <a:pPr marL="36576" indent="0">
              <a:spcBef>
                <a:spcPts val="1200"/>
              </a:spcBef>
              <a:spcAft>
                <a:spcPts val="600"/>
              </a:spcAft>
              <a:buNone/>
            </a:pPr>
            <a:r>
              <a:rPr lang="en-GB" sz="2200" noProof="0" dirty="0"/>
              <a:t>“We like to think of our champions and idols as superheroes who were born different from us. We don’t like to think of them as relatively ordinary people who made themselves extraordinary.” </a:t>
            </a:r>
            <a:endParaRPr lang="en-GB" sz="2200" noProof="0" dirty="0">
              <a:hlinkClick r:id="rId3"/>
            </a:endParaRPr>
          </a:p>
          <a:p>
            <a:pPr marL="36576" indent="0">
              <a:spcBef>
                <a:spcPts val="1200"/>
              </a:spcBef>
              <a:spcAft>
                <a:spcPts val="600"/>
              </a:spcAft>
              <a:buNone/>
            </a:pPr>
            <a:r>
              <a:rPr lang="en-GB" sz="2200" noProof="0" dirty="0"/>
              <a:t>“Effort is what ignites that ability and turns it into accomplishment.”</a:t>
            </a:r>
          </a:p>
          <a:p>
            <a:pPr marL="36576" indent="0">
              <a:spcBef>
                <a:spcPts val="1200"/>
              </a:spcBef>
              <a:spcAft>
                <a:spcPts val="600"/>
              </a:spcAft>
              <a:buNone/>
            </a:pPr>
            <a:r>
              <a:rPr lang="en-GB" sz="2200" noProof="0" dirty="0">
                <a:hlinkClick r:id="rId3"/>
              </a:rPr>
              <a:t>Carol S. Dweck</a:t>
            </a:r>
            <a:r>
              <a:rPr lang="en-GB" sz="2200" noProof="0" dirty="0"/>
              <a:t>, </a:t>
            </a:r>
            <a:r>
              <a:rPr lang="en-GB" sz="2200" noProof="0" dirty="0">
                <a:hlinkClick r:id="rId4"/>
              </a:rPr>
              <a:t>Mindset: The New Psychology of Success</a:t>
            </a:r>
            <a:endParaRPr lang="en-GB" sz="2200" noProof="0" dirty="0"/>
          </a:p>
        </p:txBody>
      </p:sp>
    </p:spTree>
    <p:extLst>
      <p:ext uri="{BB962C8B-B14F-4D97-AF65-F5344CB8AC3E}">
        <p14:creationId xmlns:p14="http://schemas.microsoft.com/office/powerpoint/2010/main" val="42365365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noProof="0" dirty="0">
                <a:solidFill>
                  <a:schemeClr val="accent1">
                    <a:lumMod val="60000"/>
                    <a:lumOff val="40000"/>
                  </a:schemeClr>
                </a:solidFill>
              </a:rPr>
              <a:t>Impact of Growth Mindset</a:t>
            </a:r>
          </a:p>
        </p:txBody>
      </p:sp>
      <p:sp>
        <p:nvSpPr>
          <p:cNvPr id="3" name="Content Placeholder 2"/>
          <p:cNvSpPr>
            <a:spLocks noGrp="1"/>
          </p:cNvSpPr>
          <p:nvPr>
            <p:ph idx="1"/>
          </p:nvPr>
        </p:nvSpPr>
        <p:spPr/>
        <p:txBody>
          <a:bodyPr/>
          <a:lstStyle/>
          <a:p>
            <a:pPr>
              <a:spcBef>
                <a:spcPts val="1800"/>
              </a:spcBef>
              <a:spcAft>
                <a:spcPts val="1200"/>
              </a:spcAft>
            </a:pPr>
            <a:r>
              <a:rPr lang="en-GB" noProof="0" dirty="0"/>
              <a:t>Behavioural problems throughout school</a:t>
            </a:r>
          </a:p>
          <a:p>
            <a:pPr>
              <a:spcBef>
                <a:spcPts val="1800"/>
              </a:spcBef>
              <a:spcAft>
                <a:spcPts val="1200"/>
              </a:spcAft>
            </a:pPr>
            <a:r>
              <a:rPr lang="en-GB" noProof="0" dirty="0"/>
              <a:t>Increase in purposeful participation</a:t>
            </a:r>
          </a:p>
          <a:p>
            <a:pPr>
              <a:spcBef>
                <a:spcPts val="1800"/>
              </a:spcBef>
              <a:spcAft>
                <a:spcPts val="1200"/>
              </a:spcAft>
            </a:pPr>
            <a:r>
              <a:rPr lang="en-GB" noProof="0" dirty="0"/>
              <a:t>Significant increase in motivation, confidence and achievement</a:t>
            </a:r>
          </a:p>
          <a:p>
            <a:pPr>
              <a:spcBef>
                <a:spcPts val="1800"/>
              </a:spcBef>
              <a:spcAft>
                <a:spcPts val="1200"/>
              </a:spcAft>
            </a:pPr>
            <a:r>
              <a:rPr lang="en-GB" noProof="0" dirty="0"/>
              <a:t>Overall development of the ‘person’</a:t>
            </a:r>
          </a:p>
        </p:txBody>
      </p:sp>
    </p:spTree>
    <p:extLst>
      <p:ext uri="{BB962C8B-B14F-4D97-AF65-F5344CB8AC3E}">
        <p14:creationId xmlns:p14="http://schemas.microsoft.com/office/powerpoint/2010/main" val="32485156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noProof="0" dirty="0">
                <a:solidFill>
                  <a:schemeClr val="accent1">
                    <a:lumMod val="60000"/>
                    <a:lumOff val="40000"/>
                  </a:schemeClr>
                </a:solidFill>
              </a:rPr>
              <a:t>What is a MINDSET?</a:t>
            </a:r>
          </a:p>
        </p:txBody>
      </p:sp>
      <p:sp>
        <p:nvSpPr>
          <p:cNvPr id="3" name="Content Placeholder 2"/>
          <p:cNvSpPr>
            <a:spLocks noGrp="1"/>
          </p:cNvSpPr>
          <p:nvPr>
            <p:ph sz="half" idx="1"/>
          </p:nvPr>
        </p:nvSpPr>
        <p:spPr/>
        <p:txBody>
          <a:bodyPr>
            <a:normAutofit/>
          </a:bodyPr>
          <a:lstStyle/>
          <a:p>
            <a:pPr marL="36576" indent="0" algn="ctr">
              <a:buNone/>
            </a:pPr>
            <a:r>
              <a:rPr lang="en-GB" b="1" i="1" noProof="0" dirty="0"/>
              <a:t>Growth Mindset</a:t>
            </a:r>
          </a:p>
          <a:p>
            <a:pPr marL="36576" indent="0">
              <a:lnSpc>
                <a:spcPct val="110000"/>
              </a:lnSpc>
              <a:spcBef>
                <a:spcPts val="600"/>
              </a:spcBef>
              <a:spcAft>
                <a:spcPts val="600"/>
              </a:spcAft>
              <a:buNone/>
            </a:pPr>
            <a:r>
              <a:rPr lang="en-GB" noProof="0" dirty="0"/>
              <a:t>Intelligence can be developed</a:t>
            </a:r>
          </a:p>
          <a:p>
            <a:pPr marL="36576" indent="0">
              <a:lnSpc>
                <a:spcPct val="110000"/>
              </a:lnSpc>
              <a:spcBef>
                <a:spcPts val="600"/>
              </a:spcBef>
              <a:spcAft>
                <a:spcPts val="600"/>
              </a:spcAft>
              <a:buNone/>
            </a:pPr>
            <a:r>
              <a:rPr lang="en-GB" noProof="0" dirty="0"/>
              <a:t>Tendency to:</a:t>
            </a:r>
          </a:p>
          <a:p>
            <a:r>
              <a:rPr lang="en-GB" noProof="0" dirty="0"/>
              <a:t>Embrace challenges</a:t>
            </a:r>
          </a:p>
          <a:p>
            <a:r>
              <a:rPr lang="en-GB" noProof="0" dirty="0"/>
              <a:t>Persist </a:t>
            </a:r>
          </a:p>
          <a:p>
            <a:r>
              <a:rPr lang="en-GB" noProof="0" dirty="0"/>
              <a:t>Learn from criticism</a:t>
            </a:r>
          </a:p>
        </p:txBody>
      </p:sp>
      <p:sp>
        <p:nvSpPr>
          <p:cNvPr id="5" name="Content Placeholder 4"/>
          <p:cNvSpPr>
            <a:spLocks noGrp="1"/>
          </p:cNvSpPr>
          <p:nvPr>
            <p:ph sz="half" idx="2"/>
          </p:nvPr>
        </p:nvSpPr>
        <p:spPr>
          <a:xfrm>
            <a:off x="4644008" y="1600200"/>
            <a:ext cx="3657600" cy="4914603"/>
          </a:xfrm>
        </p:spPr>
        <p:txBody>
          <a:bodyPr>
            <a:normAutofit/>
          </a:bodyPr>
          <a:lstStyle/>
          <a:p>
            <a:pPr marL="36576" indent="0" algn="ctr">
              <a:buNone/>
            </a:pPr>
            <a:r>
              <a:rPr lang="en-GB" b="1" i="1" noProof="0" dirty="0"/>
              <a:t>Fixed Mindset</a:t>
            </a:r>
          </a:p>
          <a:p>
            <a:pPr marL="36576" indent="0">
              <a:lnSpc>
                <a:spcPct val="200000"/>
              </a:lnSpc>
              <a:spcBef>
                <a:spcPts val="600"/>
              </a:spcBef>
              <a:spcAft>
                <a:spcPts val="600"/>
              </a:spcAft>
              <a:buNone/>
            </a:pPr>
            <a:r>
              <a:rPr lang="en-GB" noProof="0" dirty="0"/>
              <a:t>Intelligence is Static</a:t>
            </a:r>
            <a:br>
              <a:rPr lang="en-GB" noProof="0" dirty="0"/>
            </a:br>
            <a:r>
              <a:rPr lang="en-GB" noProof="0" dirty="0"/>
              <a:t>Tendency to:</a:t>
            </a:r>
          </a:p>
          <a:p>
            <a:r>
              <a:rPr lang="en-GB" noProof="0" dirty="0"/>
              <a:t>Avoid challenges</a:t>
            </a:r>
          </a:p>
          <a:p>
            <a:r>
              <a:rPr lang="en-GB" noProof="0" dirty="0"/>
              <a:t>Give up easily</a:t>
            </a:r>
          </a:p>
          <a:p>
            <a:r>
              <a:rPr lang="en-GB" noProof="0" dirty="0"/>
              <a:t>Ignore feedback</a:t>
            </a:r>
          </a:p>
        </p:txBody>
      </p:sp>
    </p:spTree>
    <p:extLst>
      <p:ext uri="{BB962C8B-B14F-4D97-AF65-F5344CB8AC3E}">
        <p14:creationId xmlns:p14="http://schemas.microsoft.com/office/powerpoint/2010/main" val="42108775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noProof="0" dirty="0">
                <a:solidFill>
                  <a:schemeClr val="accent1">
                    <a:lumMod val="60000"/>
                    <a:lumOff val="40000"/>
                  </a:schemeClr>
                </a:solidFill>
              </a:rPr>
              <a:t>My Experiences</a:t>
            </a:r>
          </a:p>
        </p:txBody>
      </p:sp>
      <p:sp>
        <p:nvSpPr>
          <p:cNvPr id="3" name="Content Placeholder 2"/>
          <p:cNvSpPr>
            <a:spLocks noGrp="1"/>
          </p:cNvSpPr>
          <p:nvPr>
            <p:ph idx="1"/>
          </p:nvPr>
        </p:nvSpPr>
        <p:spPr/>
        <p:txBody>
          <a:bodyPr/>
          <a:lstStyle/>
          <a:p>
            <a:pPr>
              <a:lnSpc>
                <a:spcPct val="200000"/>
              </a:lnSpc>
              <a:spcAft>
                <a:spcPts val="600"/>
              </a:spcAft>
            </a:pPr>
            <a:r>
              <a:rPr lang="en-GB" noProof="0" dirty="0"/>
              <a:t>Professional Youth Academy Football</a:t>
            </a:r>
          </a:p>
          <a:p>
            <a:pPr>
              <a:lnSpc>
                <a:spcPct val="200000"/>
              </a:lnSpc>
              <a:spcAft>
                <a:spcPts val="600"/>
              </a:spcAft>
            </a:pPr>
            <a:r>
              <a:rPr lang="en-GB" noProof="0" dirty="0"/>
              <a:t>Delivery to staff</a:t>
            </a:r>
          </a:p>
          <a:p>
            <a:pPr>
              <a:lnSpc>
                <a:spcPct val="200000"/>
              </a:lnSpc>
              <a:spcAft>
                <a:spcPts val="600"/>
              </a:spcAft>
            </a:pPr>
            <a:r>
              <a:rPr lang="en-GB" noProof="0" dirty="0"/>
              <a:t>Introduction to PE Department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noProof="0" dirty="0">
                <a:solidFill>
                  <a:schemeClr val="accent1">
                    <a:lumMod val="60000"/>
                    <a:lumOff val="40000"/>
                  </a:schemeClr>
                </a:solidFill>
              </a:rPr>
              <a:t>Key Characteristics</a:t>
            </a:r>
          </a:p>
        </p:txBody>
      </p:sp>
      <p:sp>
        <p:nvSpPr>
          <p:cNvPr id="5" name="Content Placeholder 2"/>
          <p:cNvSpPr>
            <a:spLocks noGrp="1"/>
          </p:cNvSpPr>
          <p:nvPr>
            <p:ph idx="1"/>
          </p:nvPr>
        </p:nvSpPr>
        <p:spPr>
          <a:xfrm>
            <a:off x="457200" y="1600200"/>
            <a:ext cx="5842992" cy="4525963"/>
          </a:xfrm>
        </p:spPr>
        <p:txBody>
          <a:bodyPr/>
          <a:lstStyle/>
          <a:p>
            <a:pPr>
              <a:spcAft>
                <a:spcPts val="600"/>
              </a:spcAft>
            </a:pPr>
            <a:r>
              <a:rPr lang="en-GB" noProof="0" dirty="0"/>
              <a:t>I can learn anything I want to</a:t>
            </a:r>
          </a:p>
          <a:p>
            <a:pPr>
              <a:spcAft>
                <a:spcPts val="600"/>
              </a:spcAft>
            </a:pPr>
            <a:r>
              <a:rPr lang="en-GB" noProof="0" dirty="0"/>
              <a:t>I want to challenge myself</a:t>
            </a:r>
          </a:p>
          <a:p>
            <a:pPr>
              <a:spcAft>
                <a:spcPts val="600"/>
              </a:spcAft>
            </a:pPr>
            <a:r>
              <a:rPr lang="en-GB" noProof="0" dirty="0"/>
              <a:t>When I fail, I learn</a:t>
            </a:r>
          </a:p>
          <a:p>
            <a:pPr>
              <a:spcAft>
                <a:spcPts val="600"/>
              </a:spcAft>
            </a:pPr>
            <a:r>
              <a:rPr lang="en-GB" noProof="0" dirty="0"/>
              <a:t>Talent is not fixed, it is grown</a:t>
            </a:r>
          </a:p>
          <a:p>
            <a:pPr>
              <a:spcAft>
                <a:spcPts val="600"/>
              </a:spcAft>
            </a:pPr>
            <a:r>
              <a:rPr lang="en-GB" noProof="0" dirty="0"/>
              <a:t>My effort and attitude determine everything!</a:t>
            </a:r>
          </a:p>
          <a:p>
            <a:pPr>
              <a:spcAft>
                <a:spcPts val="600"/>
              </a:spcAft>
            </a:pPr>
            <a:r>
              <a:rPr lang="en-GB" noProof="0" dirty="0"/>
              <a:t>Everyone is EQUAL</a:t>
            </a:r>
          </a:p>
        </p:txBody>
      </p:sp>
      <p:pic>
        <p:nvPicPr>
          <p:cNvPr id="1026" name="Picture 2" descr="An image of a head with a brain inside, with a light bulb and a plant growing inside"/>
          <p:cNvPicPr>
            <a:picLocks noChangeAspect="1" noChangeArrowheads="1"/>
          </p:cNvPicPr>
          <p:nvPr/>
        </p:nvPicPr>
        <p:blipFill>
          <a:blip r:embed="rId3" cstate="print"/>
          <a:srcRect/>
          <a:stretch>
            <a:fillRect/>
          </a:stretch>
        </p:blipFill>
        <p:spPr bwMode="auto">
          <a:xfrm>
            <a:off x="6156176" y="3789040"/>
            <a:ext cx="2880320" cy="2592288"/>
          </a:xfrm>
          <a:prstGeom prst="rect">
            <a:avLst/>
          </a:prstGeom>
          <a:noFill/>
          <a:ln>
            <a:solidFill>
              <a:schemeClr val="bg1"/>
            </a:solid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noProof="0" dirty="0">
                <a:solidFill>
                  <a:schemeClr val="accent1">
                    <a:lumMod val="60000"/>
                    <a:lumOff val="40000"/>
                  </a:schemeClr>
                </a:solidFill>
              </a:rPr>
              <a:t>Change Your Words, Change Your Mindset</a:t>
            </a:r>
          </a:p>
        </p:txBody>
      </p:sp>
      <p:sp>
        <p:nvSpPr>
          <p:cNvPr id="3" name="Content Placeholder 2"/>
          <p:cNvSpPr>
            <a:spLocks noGrp="1"/>
          </p:cNvSpPr>
          <p:nvPr>
            <p:ph idx="1"/>
          </p:nvPr>
        </p:nvSpPr>
        <p:spPr>
          <a:xfrm>
            <a:off x="683568" y="1700808"/>
            <a:ext cx="7683624" cy="4525963"/>
          </a:xfrm>
        </p:spPr>
        <p:txBody>
          <a:bodyPr>
            <a:normAutofit/>
          </a:bodyPr>
          <a:lstStyle/>
          <a:p>
            <a:pPr marL="36576" indent="0" algn="ctr">
              <a:buNone/>
            </a:pPr>
            <a:r>
              <a:rPr lang="en-GB" sz="2400" i="1" noProof="0" dirty="0"/>
              <a:t>Simple key changes in thought can make way for significant changes to the person.</a:t>
            </a:r>
          </a:p>
          <a:p>
            <a:pPr marL="36576" indent="0">
              <a:lnSpc>
                <a:spcPct val="150000"/>
              </a:lnSpc>
              <a:spcAft>
                <a:spcPts val="600"/>
              </a:spcAft>
              <a:buNone/>
            </a:pPr>
            <a:r>
              <a:rPr lang="en-GB" sz="2200" b="1" noProof="0" dirty="0">
                <a:solidFill>
                  <a:schemeClr val="accent1">
                    <a:lumMod val="60000"/>
                    <a:lumOff val="40000"/>
                  </a:schemeClr>
                </a:solidFill>
              </a:rPr>
              <a:t>Instead of thinking:</a:t>
            </a:r>
          </a:p>
          <a:p>
            <a:pPr marL="36576" indent="0">
              <a:buNone/>
            </a:pPr>
            <a:r>
              <a:rPr lang="en-GB" sz="2200" noProof="0" dirty="0"/>
              <a:t>I don't understand, I've made a mistake, this is too hard or I can’t make this any better</a:t>
            </a:r>
          </a:p>
          <a:p>
            <a:pPr marL="36576" indent="0">
              <a:lnSpc>
                <a:spcPct val="150000"/>
              </a:lnSpc>
              <a:spcAft>
                <a:spcPts val="600"/>
              </a:spcAft>
              <a:buNone/>
            </a:pPr>
            <a:r>
              <a:rPr lang="en-GB" sz="2200" b="1" noProof="0" dirty="0">
                <a:solidFill>
                  <a:schemeClr val="accent1">
                    <a:lumMod val="60000"/>
                    <a:lumOff val="40000"/>
                  </a:schemeClr>
                </a:solidFill>
              </a:rPr>
              <a:t>Try thinking:</a:t>
            </a:r>
          </a:p>
          <a:p>
            <a:pPr marL="36576" indent="0">
              <a:buNone/>
            </a:pPr>
            <a:r>
              <a:rPr lang="en-GB" sz="2200" noProof="0" dirty="0"/>
              <a:t>What am I missing? Mistakes help me improve! This may take some time and effort! I can always improve, I’ll keep trying!</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noProof="0" dirty="0">
                <a:solidFill>
                  <a:schemeClr val="accent1">
                    <a:lumMod val="60000"/>
                    <a:lumOff val="40000"/>
                  </a:schemeClr>
                </a:solidFill>
              </a:rPr>
              <a:t>Zone Learning</a:t>
            </a:r>
          </a:p>
        </p:txBody>
      </p:sp>
      <p:sp>
        <p:nvSpPr>
          <p:cNvPr id="3" name="Content Placeholder 2"/>
          <p:cNvSpPr>
            <a:spLocks noGrp="1"/>
          </p:cNvSpPr>
          <p:nvPr>
            <p:ph idx="1"/>
          </p:nvPr>
        </p:nvSpPr>
        <p:spPr>
          <a:xfrm>
            <a:off x="457200" y="1960240"/>
            <a:ext cx="7467600" cy="3701008"/>
          </a:xfrm>
        </p:spPr>
        <p:txBody>
          <a:bodyPr>
            <a:normAutofit/>
          </a:bodyPr>
          <a:lstStyle/>
          <a:p>
            <a:pPr>
              <a:lnSpc>
                <a:spcPct val="200000"/>
              </a:lnSpc>
              <a:spcAft>
                <a:spcPts val="600"/>
              </a:spcAft>
            </a:pPr>
            <a:r>
              <a:rPr lang="en-GB" sz="3600" noProof="0" dirty="0"/>
              <a:t>Panic Zone</a:t>
            </a:r>
          </a:p>
          <a:p>
            <a:pPr>
              <a:lnSpc>
                <a:spcPct val="200000"/>
              </a:lnSpc>
              <a:spcAft>
                <a:spcPts val="600"/>
              </a:spcAft>
            </a:pPr>
            <a:r>
              <a:rPr lang="en-GB" sz="3600" noProof="0" dirty="0"/>
              <a:t>Comfort Zone</a:t>
            </a:r>
          </a:p>
          <a:p>
            <a:pPr>
              <a:lnSpc>
                <a:spcPct val="200000"/>
              </a:lnSpc>
              <a:spcAft>
                <a:spcPts val="600"/>
              </a:spcAft>
            </a:pPr>
            <a:r>
              <a:rPr lang="en-GB" sz="3600" noProof="0" dirty="0"/>
              <a:t>Learning Zone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noProof="0" dirty="0">
                <a:solidFill>
                  <a:schemeClr val="accent1">
                    <a:lumMod val="60000"/>
                    <a:lumOff val="40000"/>
                  </a:schemeClr>
                </a:solidFill>
              </a:rPr>
              <a:t>Panic Zone</a:t>
            </a:r>
          </a:p>
        </p:txBody>
      </p:sp>
      <p:sp>
        <p:nvSpPr>
          <p:cNvPr id="3" name="Content Placeholder 2"/>
          <p:cNvSpPr>
            <a:spLocks noGrp="1"/>
          </p:cNvSpPr>
          <p:nvPr>
            <p:ph idx="1"/>
          </p:nvPr>
        </p:nvSpPr>
        <p:spPr/>
        <p:txBody>
          <a:bodyPr/>
          <a:lstStyle/>
          <a:p>
            <a:pPr>
              <a:lnSpc>
                <a:spcPct val="200000"/>
              </a:lnSpc>
              <a:spcAft>
                <a:spcPts val="600"/>
              </a:spcAft>
            </a:pPr>
            <a:r>
              <a:rPr lang="en-GB" noProof="0" dirty="0"/>
              <a:t>Tendency to over-think things</a:t>
            </a:r>
          </a:p>
          <a:p>
            <a:pPr>
              <a:lnSpc>
                <a:spcPct val="200000"/>
              </a:lnSpc>
              <a:spcAft>
                <a:spcPts val="600"/>
              </a:spcAft>
            </a:pPr>
            <a:r>
              <a:rPr lang="en-GB" noProof="0" dirty="0"/>
              <a:t>Decision-making is poor</a:t>
            </a:r>
          </a:p>
          <a:p>
            <a:pPr>
              <a:lnSpc>
                <a:spcPct val="200000"/>
              </a:lnSpc>
              <a:spcAft>
                <a:spcPts val="600"/>
              </a:spcAft>
            </a:pPr>
            <a:r>
              <a:rPr lang="en-GB" noProof="0" dirty="0"/>
              <a:t>Little or no problem-solving</a:t>
            </a:r>
          </a:p>
          <a:p>
            <a:pPr>
              <a:lnSpc>
                <a:spcPct val="200000"/>
              </a:lnSpc>
              <a:spcAft>
                <a:spcPts val="600"/>
              </a:spcAft>
            </a:pPr>
            <a:r>
              <a:rPr lang="en-GB" noProof="0" dirty="0"/>
              <a:t>Mistakes happen here</a:t>
            </a:r>
          </a:p>
        </p:txBody>
      </p:sp>
      <p:pic>
        <p:nvPicPr>
          <p:cNvPr id="19462" name="Picture 6" descr="Panic button"/>
          <p:cNvPicPr>
            <a:picLocks noChangeAspect="1" noChangeArrowheads="1"/>
          </p:cNvPicPr>
          <p:nvPr/>
        </p:nvPicPr>
        <p:blipFill>
          <a:blip r:embed="rId3" cstate="print"/>
          <a:srcRect l="11056" t="8845" r="11553" b="11553"/>
          <a:stretch>
            <a:fillRect/>
          </a:stretch>
        </p:blipFill>
        <p:spPr bwMode="auto">
          <a:xfrm>
            <a:off x="6516216" y="4437112"/>
            <a:ext cx="2436271" cy="2088232"/>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noProof="0" dirty="0">
                <a:solidFill>
                  <a:schemeClr val="accent1">
                    <a:lumMod val="60000"/>
                    <a:lumOff val="40000"/>
                  </a:schemeClr>
                </a:solidFill>
              </a:rPr>
              <a:t>Comfort Zone</a:t>
            </a:r>
          </a:p>
        </p:txBody>
      </p:sp>
      <p:sp>
        <p:nvSpPr>
          <p:cNvPr id="3" name="Content Placeholder 2"/>
          <p:cNvSpPr>
            <a:spLocks noGrp="1"/>
          </p:cNvSpPr>
          <p:nvPr>
            <p:ph idx="1"/>
          </p:nvPr>
        </p:nvSpPr>
        <p:spPr>
          <a:xfrm>
            <a:off x="1722512" y="2060848"/>
            <a:ext cx="5297760" cy="4392488"/>
          </a:xfrm>
        </p:spPr>
        <p:txBody>
          <a:bodyPr>
            <a:normAutofit/>
          </a:bodyPr>
          <a:lstStyle/>
          <a:p>
            <a:pPr marL="36576" indent="0" algn="ctr">
              <a:lnSpc>
                <a:spcPct val="120000"/>
              </a:lnSpc>
              <a:spcBef>
                <a:spcPts val="600"/>
              </a:spcBef>
              <a:buNone/>
            </a:pPr>
            <a:r>
              <a:rPr lang="en-GB" sz="2800" noProof="0" dirty="0"/>
              <a:t>Just survival</a:t>
            </a:r>
          </a:p>
          <a:p>
            <a:pPr marL="36576" indent="0" algn="r">
              <a:lnSpc>
                <a:spcPct val="120000"/>
              </a:lnSpc>
              <a:spcBef>
                <a:spcPts val="600"/>
              </a:spcBef>
              <a:buNone/>
            </a:pPr>
            <a:r>
              <a:rPr lang="en-GB" sz="2800" noProof="0" dirty="0"/>
              <a:t>Regret</a:t>
            </a:r>
          </a:p>
          <a:p>
            <a:pPr marL="36576" indent="0">
              <a:lnSpc>
                <a:spcPct val="120000"/>
              </a:lnSpc>
              <a:spcBef>
                <a:spcPts val="600"/>
              </a:spcBef>
              <a:buNone/>
            </a:pPr>
            <a:r>
              <a:rPr lang="en-GB" sz="2800" noProof="0" dirty="0"/>
              <a:t>Live everyday as normal</a:t>
            </a:r>
          </a:p>
          <a:p>
            <a:pPr marL="36576" indent="0" algn="r">
              <a:lnSpc>
                <a:spcPct val="120000"/>
              </a:lnSpc>
              <a:spcBef>
                <a:spcPts val="600"/>
              </a:spcBef>
              <a:buNone/>
            </a:pPr>
            <a:r>
              <a:rPr lang="en-GB" sz="2800" noProof="0" dirty="0"/>
              <a:t>Majority of pupils</a:t>
            </a:r>
          </a:p>
          <a:p>
            <a:pPr marL="36576" indent="0">
              <a:lnSpc>
                <a:spcPct val="120000"/>
              </a:lnSpc>
              <a:spcBef>
                <a:spcPts val="600"/>
              </a:spcBef>
              <a:buNone/>
            </a:pPr>
            <a:r>
              <a:rPr lang="en-GB" sz="2800" noProof="0" dirty="0"/>
              <a:t>What if I can’t?</a:t>
            </a:r>
          </a:p>
          <a:p>
            <a:pPr marL="36576" indent="0" algn="ctr">
              <a:lnSpc>
                <a:spcPct val="120000"/>
              </a:lnSpc>
              <a:spcBef>
                <a:spcPts val="600"/>
              </a:spcBef>
              <a:buNone/>
            </a:pPr>
            <a:r>
              <a:rPr lang="en-GB" sz="2800" noProof="0" dirty="0"/>
              <a:t>Fear of unknown</a:t>
            </a:r>
          </a:p>
        </p:txBody>
      </p:sp>
      <p:sp>
        <p:nvSpPr>
          <p:cNvPr id="4" name="Oval 3" descr="Circle surrounding the elements of the Comfort Zone"/>
          <p:cNvSpPr/>
          <p:nvPr/>
        </p:nvSpPr>
        <p:spPr>
          <a:xfrm>
            <a:off x="1259632" y="1340768"/>
            <a:ext cx="6192688" cy="4896544"/>
          </a:xfrm>
          <a:prstGeom prst="ellipse">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descr="Circle around the Comfort Zone, with all the elements of the learning zone outside the circle."/>
          <p:cNvSpPr/>
          <p:nvPr/>
        </p:nvSpPr>
        <p:spPr>
          <a:xfrm>
            <a:off x="3635896" y="2636912"/>
            <a:ext cx="1800200" cy="1512168"/>
          </a:xfrm>
          <a:prstGeom prst="ellipse">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p:cNvSpPr>
            <a:spLocks noGrp="1"/>
          </p:cNvSpPr>
          <p:nvPr>
            <p:ph type="title"/>
          </p:nvPr>
        </p:nvSpPr>
        <p:spPr/>
        <p:txBody>
          <a:bodyPr/>
          <a:lstStyle/>
          <a:p>
            <a:r>
              <a:rPr lang="en-GB" b="1" noProof="0" dirty="0">
                <a:solidFill>
                  <a:schemeClr val="accent1">
                    <a:lumMod val="60000"/>
                    <a:lumOff val="40000"/>
                  </a:schemeClr>
                </a:solidFill>
              </a:rPr>
              <a:t>Learning Zone</a:t>
            </a:r>
          </a:p>
        </p:txBody>
      </p:sp>
      <p:sp>
        <p:nvSpPr>
          <p:cNvPr id="3" name="Content Placeholder 2"/>
          <p:cNvSpPr>
            <a:spLocks noGrp="1"/>
          </p:cNvSpPr>
          <p:nvPr>
            <p:ph idx="1"/>
          </p:nvPr>
        </p:nvSpPr>
        <p:spPr>
          <a:xfrm>
            <a:off x="791580" y="1628800"/>
            <a:ext cx="7452828" cy="5229200"/>
          </a:xfrm>
        </p:spPr>
        <p:txBody>
          <a:bodyPr>
            <a:noAutofit/>
          </a:bodyPr>
          <a:lstStyle/>
          <a:p>
            <a:pPr marL="36576" indent="0" algn="ctr">
              <a:buNone/>
            </a:pPr>
            <a:r>
              <a:rPr lang="en-GB" sz="2400" noProof="0" dirty="0"/>
              <a:t>Opportunity</a:t>
            </a:r>
          </a:p>
          <a:p>
            <a:pPr marL="36576" indent="0" algn="r">
              <a:buNone/>
            </a:pPr>
            <a:r>
              <a:rPr lang="en-GB" sz="2400" noProof="0" dirty="0"/>
              <a:t>Courage</a:t>
            </a:r>
          </a:p>
          <a:p>
            <a:pPr marL="36576" indent="0">
              <a:buNone/>
            </a:pPr>
            <a:r>
              <a:rPr lang="en-GB" sz="2400" noProof="0" dirty="0"/>
              <a:t>Taking risks		</a:t>
            </a:r>
          </a:p>
          <a:p>
            <a:pPr marL="36576" indent="0" algn="r">
              <a:lnSpc>
                <a:spcPct val="20000"/>
              </a:lnSpc>
              <a:spcBef>
                <a:spcPts val="0"/>
              </a:spcBef>
              <a:buNone/>
            </a:pPr>
            <a:r>
              <a:rPr lang="en-GB" sz="2400" noProof="0" dirty="0"/>
              <a:t>Exploring new things</a:t>
            </a:r>
          </a:p>
          <a:p>
            <a:pPr marL="36576" indent="0" algn="ctr">
              <a:spcBef>
                <a:spcPts val="0"/>
              </a:spcBef>
              <a:buNone/>
            </a:pPr>
            <a:r>
              <a:rPr lang="en-GB" sz="2400" b="1" noProof="0" dirty="0"/>
              <a:t>Outside the</a:t>
            </a:r>
          </a:p>
          <a:p>
            <a:pPr marL="36576" indent="0" algn="ctr">
              <a:spcBef>
                <a:spcPts val="0"/>
              </a:spcBef>
              <a:buNone/>
            </a:pPr>
            <a:r>
              <a:rPr lang="en-GB" sz="2400" b="1" noProof="0" dirty="0"/>
              <a:t>Comfort</a:t>
            </a:r>
          </a:p>
          <a:p>
            <a:pPr marL="36576" indent="0" algn="ctr">
              <a:spcBef>
                <a:spcPts val="0"/>
              </a:spcBef>
              <a:buNone/>
            </a:pPr>
            <a:r>
              <a:rPr lang="en-GB" sz="2400" b="1" noProof="0" dirty="0"/>
              <a:t>Zone</a:t>
            </a:r>
          </a:p>
          <a:p>
            <a:pPr marL="36576" indent="0">
              <a:buNone/>
            </a:pPr>
            <a:r>
              <a:rPr lang="en-GB" sz="2400" noProof="0" dirty="0"/>
              <a:t>Confidence</a:t>
            </a:r>
            <a:endParaRPr lang="en-GB" sz="2400" b="1" noProof="0" dirty="0"/>
          </a:p>
          <a:p>
            <a:pPr marL="36576" indent="0" algn="r">
              <a:buNone/>
            </a:pPr>
            <a:r>
              <a:rPr lang="en-GB" sz="2400" noProof="0" dirty="0"/>
              <a:t>Taking on things that scare me</a:t>
            </a:r>
          </a:p>
          <a:p>
            <a:pPr marL="36576" indent="0">
              <a:buNone/>
            </a:pPr>
            <a:r>
              <a:rPr lang="en-GB" sz="2400" noProof="0" dirty="0"/>
              <a:t>Pursuing dreams</a:t>
            </a:r>
          </a:p>
          <a:p>
            <a:pPr marL="36576" indent="0" algn="ctr">
              <a:buNone/>
            </a:pPr>
            <a:r>
              <a:rPr lang="en-GB" sz="3500" b="1" noProof="0" dirty="0">
                <a:solidFill>
                  <a:schemeClr val="accent1">
                    <a:lumMod val="60000"/>
                    <a:lumOff val="40000"/>
                  </a:schemeClr>
                </a:solidFill>
              </a:rPr>
              <a:t>This is where we can really GROW</a:t>
            </a:r>
            <a:endParaRPr lang="en-GB" sz="3500" noProof="0" dirty="0"/>
          </a:p>
        </p:txBody>
      </p:sp>
    </p:spTree>
  </p:cSld>
  <p:clrMapOvr>
    <a:masterClrMapping/>
  </p:clrMapOvr>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Technic</Template>
  <TotalTime>1467</TotalTime>
  <Words>780</Words>
  <Application>Microsoft Office PowerPoint</Application>
  <PresentationFormat>On-screen Show (4:3)</PresentationFormat>
  <Paragraphs>156</Paragraphs>
  <Slides>12</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Franklin Gothic Book</vt:lpstr>
      <vt:lpstr>Wingdings 2</vt:lpstr>
      <vt:lpstr>Technic</vt:lpstr>
      <vt:lpstr>Developing a growth mindset for success</vt:lpstr>
      <vt:lpstr>What is a MINDSET?</vt:lpstr>
      <vt:lpstr>My Experiences</vt:lpstr>
      <vt:lpstr>Key Characteristics</vt:lpstr>
      <vt:lpstr>Change Your Words, Change Your Mindset</vt:lpstr>
      <vt:lpstr>Zone Learning</vt:lpstr>
      <vt:lpstr>Panic Zone</vt:lpstr>
      <vt:lpstr>Comfort Zone</vt:lpstr>
      <vt:lpstr>Learning Zone</vt:lpstr>
      <vt:lpstr>Why we LOVE mistakes</vt:lpstr>
      <vt:lpstr>Carol Dweck</vt:lpstr>
      <vt:lpstr>Impact of Growth Mindset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Developing a growth mindset for success</dc:title>
  <dc:subject>Raising the Achievement of all Learners in Inclusive Education</dc:subject>
  <dc:creator>Scottish Learning Community</dc:creator>
  <cp:revision>27</cp:revision>
  <dcterms:created xsi:type="dcterms:W3CDTF">2016-11-06T14:39:45Z</dcterms:created>
  <dcterms:modified xsi:type="dcterms:W3CDTF">2018-08-09T17:29:07Z</dcterms:modified>
</cp:coreProperties>
</file>