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11"/>
  </p:notesMasterIdLst>
  <p:sldIdLst>
    <p:sldId id="257" r:id="rId2"/>
    <p:sldId id="259" r:id="rId3"/>
    <p:sldId id="263" r:id="rId4"/>
    <p:sldId id="262" r:id="rId5"/>
    <p:sldId id="261" r:id="rId6"/>
    <p:sldId id="260" r:id="rId7"/>
    <p:sldId id="258" r:id="rId8"/>
    <p:sldId id="264"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7" autoAdjust="0"/>
    <p:restoredTop sz="86347" autoAdjust="0"/>
  </p:normalViewPr>
  <p:slideViewPr>
    <p:cSldViewPr snapToGrid="0">
      <p:cViewPr varScale="1">
        <p:scale>
          <a:sx n="118" d="100"/>
          <a:sy n="118" d="100"/>
        </p:scale>
        <p:origin x="192"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04" d="100"/>
          <a:sy n="104" d="100"/>
        </p:scale>
        <p:origin x="316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6A80ED-9002-4318-B4C9-7E8069A6B6A4}" type="datetimeFigureOut">
              <a:rPr lang="en-GB" noProof="0" smtClean="0"/>
              <a:t>10-08-2018</a:t>
            </a:fld>
            <a:endParaRPr lang="en-GB"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CAA0D-7445-43E7-81E4-DDCDD0616334}" type="slidenum">
              <a:rPr lang="en-GB" noProof="0" smtClean="0"/>
              <a:t>‹#›</a:t>
            </a:fld>
            <a:endParaRPr lang="en-GB" noProof="0" dirty="0"/>
          </a:p>
        </p:txBody>
      </p:sp>
    </p:spTree>
    <p:extLst>
      <p:ext uri="{BB962C8B-B14F-4D97-AF65-F5344CB8AC3E}">
        <p14:creationId xmlns:p14="http://schemas.microsoft.com/office/powerpoint/2010/main" val="3837992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youtube.com/watch?v=Z1HQadaWYSw"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european-agency.org/sites/default/files/16.%20Teacher%20training%20(Scottish%20LC).mp4"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noProof="0" dirty="0">
                <a:solidFill>
                  <a:schemeClr val="tx1"/>
                </a:solidFill>
              </a:rPr>
              <a:t>Growing Mindsets: Growing a Community</a:t>
            </a:r>
            <a:endParaRPr lang="en-GB" noProof="0" dirty="0"/>
          </a:p>
          <a:p>
            <a:pPr>
              <a:spcBef>
                <a:spcPts val="1800"/>
              </a:spcBef>
            </a:pPr>
            <a:r>
              <a:rPr lang="en-GB" sz="1200" noProof="0" dirty="0">
                <a:solidFill>
                  <a:schemeClr val="tx1"/>
                </a:solidFill>
              </a:rPr>
              <a:t>Affecting the mindsets of staff, pupils, parents and carers</a:t>
            </a:r>
          </a:p>
        </p:txBody>
      </p:sp>
      <p:sp>
        <p:nvSpPr>
          <p:cNvPr id="4" name="Slide Number Placeholder 3"/>
          <p:cNvSpPr>
            <a:spLocks noGrp="1"/>
          </p:cNvSpPr>
          <p:nvPr>
            <p:ph type="sldNum" sz="quarter" idx="10"/>
          </p:nvPr>
        </p:nvSpPr>
        <p:spPr/>
        <p:txBody>
          <a:bodyPr/>
          <a:lstStyle/>
          <a:p>
            <a:fld id="{229CAA0D-7445-43E7-81E4-DDCDD0616334}" type="slidenum">
              <a:rPr lang="en-GB" noProof="0" smtClean="0"/>
              <a:t>1</a:t>
            </a:fld>
            <a:endParaRPr lang="en-GB" noProof="0" dirty="0"/>
          </a:p>
        </p:txBody>
      </p:sp>
    </p:spTree>
    <p:extLst>
      <p:ext uri="{BB962C8B-B14F-4D97-AF65-F5344CB8AC3E}">
        <p14:creationId xmlns:p14="http://schemas.microsoft.com/office/powerpoint/2010/main" val="2655111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solidFill>
                  <a:schemeClr val="tx1"/>
                </a:solidFill>
              </a:rPr>
              <a:t>Growing Mindsets</a:t>
            </a:r>
          </a:p>
          <a:p>
            <a:r>
              <a:rPr lang="en-US" dirty="0"/>
              <a:t>An inner circle represents the Comfort Zone, with a circle surrounding it representing the Learning Zone and an outer circle representing the Panic Zone.</a:t>
            </a:r>
            <a:endParaRPr lang="da-DK" dirty="0"/>
          </a:p>
        </p:txBody>
      </p:sp>
      <p:sp>
        <p:nvSpPr>
          <p:cNvPr id="4" name="Slide Number Placeholder 3"/>
          <p:cNvSpPr>
            <a:spLocks noGrp="1"/>
          </p:cNvSpPr>
          <p:nvPr>
            <p:ph type="sldNum" sz="quarter" idx="10"/>
          </p:nvPr>
        </p:nvSpPr>
        <p:spPr/>
        <p:txBody>
          <a:bodyPr/>
          <a:lstStyle/>
          <a:p>
            <a:fld id="{229CAA0D-7445-43E7-81E4-DDCDD0616334}" type="slidenum">
              <a:rPr lang="en-GB" noProof="0" smtClean="0"/>
              <a:t>2</a:t>
            </a:fld>
            <a:endParaRPr lang="en-GB" noProof="0" dirty="0"/>
          </a:p>
        </p:txBody>
      </p:sp>
    </p:spTree>
    <p:extLst>
      <p:ext uri="{BB962C8B-B14F-4D97-AF65-F5344CB8AC3E}">
        <p14:creationId xmlns:p14="http://schemas.microsoft.com/office/powerpoint/2010/main" val="4275578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solidFill>
                  <a:schemeClr val="tx1"/>
                </a:solidFill>
              </a:rPr>
              <a:t>Growing Mindsets: Resources</a:t>
            </a:r>
          </a:p>
          <a:p>
            <a:pPr marL="0" indent="0">
              <a:spcBef>
                <a:spcPts val="1200"/>
              </a:spcBef>
              <a:spcAft>
                <a:spcPts val="600"/>
              </a:spcAft>
              <a:buNone/>
            </a:pPr>
            <a:r>
              <a:rPr lang="en-GB" sz="1200" noProof="0" dirty="0"/>
              <a:t>Table Tennis Tables – Reducing barriers</a:t>
            </a:r>
          </a:p>
          <a:p>
            <a:pPr marL="285750" indent="-285750">
              <a:spcBef>
                <a:spcPts val="1200"/>
              </a:spcBef>
              <a:spcAft>
                <a:spcPts val="600"/>
              </a:spcAft>
              <a:buFont typeface="Arial" panose="020B0604020202020204" pitchFamily="34" charset="0"/>
              <a:buChar char="•"/>
            </a:pPr>
            <a:r>
              <a:rPr lang="en-GB" sz="1200" noProof="0" dirty="0"/>
              <a:t>We had a performance average of 53.1 compared to 47.7 which is well over 5 marks per pupil. This would take us ‘top of the charts’ on previous years comparative data.</a:t>
            </a:r>
          </a:p>
          <a:p>
            <a:pPr marL="285750" indent="-285750">
              <a:spcBef>
                <a:spcPts val="1200"/>
              </a:spcBef>
              <a:spcAft>
                <a:spcPts val="600"/>
              </a:spcAft>
              <a:buFont typeface="Arial" panose="020B0604020202020204" pitchFamily="34" charset="0"/>
              <a:buChar char="•"/>
            </a:pPr>
            <a:r>
              <a:rPr lang="en-GB" sz="1200" noProof="0" dirty="0"/>
              <a:t>8 A’s to 14 A’s – 38% achieved a band.</a:t>
            </a:r>
          </a:p>
        </p:txBody>
      </p:sp>
      <p:sp>
        <p:nvSpPr>
          <p:cNvPr id="4" name="Slide Number Placeholder 3"/>
          <p:cNvSpPr>
            <a:spLocks noGrp="1"/>
          </p:cNvSpPr>
          <p:nvPr>
            <p:ph type="sldNum" sz="quarter" idx="10"/>
          </p:nvPr>
        </p:nvSpPr>
        <p:spPr/>
        <p:txBody>
          <a:bodyPr/>
          <a:lstStyle/>
          <a:p>
            <a:fld id="{229CAA0D-7445-43E7-81E4-DDCDD0616334}" type="slidenum">
              <a:rPr lang="en-GB" noProof="0" smtClean="0"/>
              <a:t>3</a:t>
            </a:fld>
            <a:endParaRPr lang="en-GB" noProof="0" dirty="0"/>
          </a:p>
        </p:txBody>
      </p:sp>
    </p:spTree>
    <p:extLst>
      <p:ext uri="{BB962C8B-B14F-4D97-AF65-F5344CB8AC3E}">
        <p14:creationId xmlns:p14="http://schemas.microsoft.com/office/powerpoint/2010/main" val="1980115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solidFill>
                  <a:schemeClr val="tx1"/>
                </a:solidFill>
              </a:rPr>
              <a:t>Growing Mindsets: Ownership of learning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solidFill>
                  <a:schemeClr val="tx1"/>
                </a:solidFill>
              </a:rPr>
              <a:t>Success is an iceberg. An image of an iceberg floating in the sea. The smaller section of the iceberg shows above the water and represents success and what people see. Below the water is a larger part of the iceberg, representing what people don't see: persistence, failure, sacrifice, disappointment, dedication, hard work and good habits.</a:t>
            </a:r>
            <a:endParaRPr lang="en-GB" noProof="0" dirty="0">
              <a:solidFill>
                <a:schemeClr val="tx1"/>
              </a:solidFill>
            </a:endParaRPr>
          </a:p>
          <a:p>
            <a:endParaRPr lang="da-DK" dirty="0"/>
          </a:p>
        </p:txBody>
      </p:sp>
      <p:sp>
        <p:nvSpPr>
          <p:cNvPr id="4" name="Slide Number Placeholder 3"/>
          <p:cNvSpPr>
            <a:spLocks noGrp="1"/>
          </p:cNvSpPr>
          <p:nvPr>
            <p:ph type="sldNum" sz="quarter" idx="10"/>
          </p:nvPr>
        </p:nvSpPr>
        <p:spPr/>
        <p:txBody>
          <a:bodyPr/>
          <a:lstStyle/>
          <a:p>
            <a:fld id="{229CAA0D-7445-43E7-81E4-DDCDD0616334}" type="slidenum">
              <a:rPr lang="en-GB" noProof="0" smtClean="0"/>
              <a:t>4</a:t>
            </a:fld>
            <a:endParaRPr lang="en-GB" noProof="0" dirty="0"/>
          </a:p>
        </p:txBody>
      </p:sp>
    </p:spTree>
    <p:extLst>
      <p:ext uri="{BB962C8B-B14F-4D97-AF65-F5344CB8AC3E}">
        <p14:creationId xmlns:p14="http://schemas.microsoft.com/office/powerpoint/2010/main" val="3294591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solidFill>
                  <a:schemeClr val="tx1"/>
                </a:solidFill>
              </a:rPr>
              <a:t>Growing Mindsets:</a:t>
            </a:r>
            <a:r>
              <a:rPr lang="en-GB" baseline="0" noProof="0" dirty="0">
                <a:solidFill>
                  <a:schemeClr val="tx1"/>
                </a:solidFill>
              </a:rPr>
              <a:t> </a:t>
            </a:r>
            <a:r>
              <a:rPr lang="en-GB" noProof="0" dirty="0">
                <a:solidFill>
                  <a:schemeClr val="tx1"/>
                </a:solidFill>
              </a:rPr>
              <a:t>Staff Training</a:t>
            </a:r>
          </a:p>
          <a:p>
            <a:pPr lvl="0">
              <a:buFont typeface="Symbol" panose="05050102010706020507" pitchFamily="18" charset="2"/>
              <a:buChar char=""/>
            </a:pPr>
            <a:r>
              <a:rPr lang="en-GB" sz="1200" noProof="0" dirty="0">
                <a:latin typeface="Trebuchet MS" panose="020B0603020202020204" pitchFamily="34" charset="0"/>
                <a:ea typeface="Calibri" panose="020F0502020204030204" pitchFamily="34" charset="0"/>
              </a:rPr>
              <a:t>Meeting Learners’ Needs Group</a:t>
            </a:r>
          </a:p>
          <a:p>
            <a:pPr lvl="0">
              <a:buFont typeface="Symbol" panose="05050102010706020507" pitchFamily="18" charset="2"/>
              <a:buChar char=""/>
            </a:pPr>
            <a:r>
              <a:rPr lang="en-GB" sz="1200" noProof="0" dirty="0">
                <a:latin typeface="Trebuchet MS" panose="020B0603020202020204" pitchFamily="34" charset="0"/>
                <a:ea typeface="Calibri" panose="020F0502020204030204" pitchFamily="34" charset="0"/>
              </a:rPr>
              <a:t>Removing Barriers – ESOL</a:t>
            </a:r>
          </a:p>
          <a:p>
            <a:pPr lvl="0">
              <a:buFont typeface="Symbol" panose="05050102010706020507" pitchFamily="18" charset="2"/>
              <a:buChar char=""/>
            </a:pPr>
            <a:r>
              <a:rPr lang="en-GB" sz="1200" noProof="0" dirty="0">
                <a:latin typeface="Trebuchet MS" panose="020B0603020202020204" pitchFamily="34" charset="0"/>
                <a:ea typeface="Calibri" panose="020F0502020204030204" pitchFamily="34" charset="0"/>
              </a:rPr>
              <a:t>Building Capacity</a:t>
            </a:r>
          </a:p>
          <a:p>
            <a:pPr lvl="0">
              <a:buFont typeface="Symbol" panose="05050102010706020507" pitchFamily="18" charset="2"/>
              <a:buChar char=""/>
            </a:pPr>
            <a:r>
              <a:rPr lang="en-GB" sz="1200" noProof="0" dirty="0">
                <a:latin typeface="Trebuchet MS" panose="020B0603020202020204" pitchFamily="34" charset="0"/>
                <a:ea typeface="Calibri" panose="020F0502020204030204" pitchFamily="34" charset="0"/>
              </a:rPr>
              <a:t>NQT Ongoing Training</a:t>
            </a:r>
          </a:p>
          <a:p>
            <a:pPr>
              <a:buFont typeface="Symbol" panose="05050102010706020507" pitchFamily="18" charset="2"/>
              <a:buChar char=""/>
            </a:pPr>
            <a:r>
              <a:rPr lang="en-GB" sz="1200" noProof="0" dirty="0">
                <a:latin typeface="Trebuchet MS" panose="020B0603020202020204" pitchFamily="34" charset="0"/>
                <a:ea typeface="Calibri" panose="020F0502020204030204" pitchFamily="34" charset="0"/>
              </a:rPr>
              <a:t>LAC Mentors</a:t>
            </a:r>
            <a:endParaRPr lang="en-GB" sz="1200" noProof="0" dirty="0"/>
          </a:p>
        </p:txBody>
      </p:sp>
      <p:sp>
        <p:nvSpPr>
          <p:cNvPr id="4" name="Slide Number Placeholder 3"/>
          <p:cNvSpPr>
            <a:spLocks noGrp="1"/>
          </p:cNvSpPr>
          <p:nvPr>
            <p:ph type="sldNum" sz="quarter" idx="10"/>
          </p:nvPr>
        </p:nvSpPr>
        <p:spPr/>
        <p:txBody>
          <a:bodyPr/>
          <a:lstStyle/>
          <a:p>
            <a:fld id="{229CAA0D-7445-43E7-81E4-DDCDD0616334}" type="slidenum">
              <a:rPr lang="en-GB" noProof="0" smtClean="0"/>
              <a:t>5</a:t>
            </a:fld>
            <a:endParaRPr lang="en-GB" noProof="0" dirty="0"/>
          </a:p>
        </p:txBody>
      </p:sp>
    </p:spTree>
    <p:extLst>
      <p:ext uri="{BB962C8B-B14F-4D97-AF65-F5344CB8AC3E}">
        <p14:creationId xmlns:p14="http://schemas.microsoft.com/office/powerpoint/2010/main" val="396841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Growing Mindsets: Affecting staff mindsets (1)</a:t>
            </a:r>
          </a:p>
          <a:p>
            <a:r>
              <a:rPr lang="en-IE" dirty="0"/>
              <a:t>Watch the </a:t>
            </a:r>
            <a:r>
              <a:rPr lang="en-IE" dirty="0">
                <a:hlinkClick r:id="rId3"/>
              </a:rPr>
              <a:t>video about adopting a growth mindset</a:t>
            </a:r>
            <a:endParaRPr lang="en-IE" dirty="0"/>
          </a:p>
          <a:p>
            <a:r>
              <a:rPr lang="da-DK" dirty="0">
                <a:hlinkClick r:id="rId3"/>
              </a:rPr>
              <a:t>https://www.youtube.com/watch?v=Z1HQadaWYSw</a:t>
            </a:r>
            <a:r>
              <a:rPr lang="da-DK" dirty="0"/>
              <a:t> </a:t>
            </a:r>
          </a:p>
          <a:p>
            <a:endParaRPr lang="da-DK" dirty="0"/>
          </a:p>
        </p:txBody>
      </p:sp>
      <p:sp>
        <p:nvSpPr>
          <p:cNvPr id="4" name="Slide Number Placeholder 3"/>
          <p:cNvSpPr>
            <a:spLocks noGrp="1"/>
          </p:cNvSpPr>
          <p:nvPr>
            <p:ph type="sldNum" sz="quarter" idx="10"/>
          </p:nvPr>
        </p:nvSpPr>
        <p:spPr/>
        <p:txBody>
          <a:bodyPr/>
          <a:lstStyle/>
          <a:p>
            <a:fld id="{229CAA0D-7445-43E7-81E4-DDCDD0616334}" type="slidenum">
              <a:rPr lang="da-DK" smtClean="0"/>
              <a:t>6</a:t>
            </a:fld>
            <a:endParaRPr lang="da-DK"/>
          </a:p>
        </p:txBody>
      </p:sp>
    </p:spTree>
    <p:extLst>
      <p:ext uri="{BB962C8B-B14F-4D97-AF65-F5344CB8AC3E}">
        <p14:creationId xmlns:p14="http://schemas.microsoft.com/office/powerpoint/2010/main" val="1829730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noProof="0" dirty="0">
                <a:solidFill>
                  <a:schemeClr val="tx1"/>
                </a:solidFill>
              </a:rPr>
              <a:t>Growing Mindsets:</a:t>
            </a:r>
            <a:br>
              <a:rPr lang="en-GB" noProof="0" dirty="0">
                <a:solidFill>
                  <a:schemeClr val="tx1"/>
                </a:solidFill>
              </a:rPr>
            </a:br>
            <a:r>
              <a:rPr lang="en-GB" noProof="0" dirty="0">
                <a:solidFill>
                  <a:schemeClr val="tx1"/>
                </a:solidFill>
              </a:rPr>
              <a:t>Empowerment through coaching</a:t>
            </a:r>
          </a:p>
          <a:p>
            <a:pPr marL="0" indent="0" algn="l">
              <a:buNone/>
            </a:pPr>
            <a:r>
              <a:rPr lang="en-GB" sz="1200" noProof="0" dirty="0"/>
              <a:t>Coaching	Mentoring</a:t>
            </a:r>
          </a:p>
          <a:p>
            <a:pPr marL="0" indent="0" algn="l">
              <a:spcBef>
                <a:spcPts val="4800"/>
              </a:spcBef>
              <a:buNone/>
            </a:pPr>
            <a:r>
              <a:rPr lang="en-GB" sz="1200" dirty="0"/>
              <a:t>“</a:t>
            </a:r>
            <a:r>
              <a:rPr lang="en-GB" sz="1200" noProof="0" dirty="0"/>
              <a:t>The coach is not a problem solver, a teacher, an adviser, an instructor or even an expert: he or she is a sounding board, facilitator… who raises awareness and responsibility”</a:t>
            </a:r>
          </a:p>
          <a:p>
            <a:pPr marL="0" indent="0" algn="l">
              <a:buNone/>
            </a:pPr>
            <a:r>
              <a:rPr lang="en-GB" sz="1200" noProof="0" dirty="0"/>
              <a:t>(Whitmore, 2015)</a:t>
            </a:r>
          </a:p>
        </p:txBody>
      </p:sp>
      <p:sp>
        <p:nvSpPr>
          <p:cNvPr id="4" name="Slide Number Placeholder 3"/>
          <p:cNvSpPr>
            <a:spLocks noGrp="1"/>
          </p:cNvSpPr>
          <p:nvPr>
            <p:ph type="sldNum" sz="quarter" idx="10"/>
          </p:nvPr>
        </p:nvSpPr>
        <p:spPr/>
        <p:txBody>
          <a:bodyPr/>
          <a:lstStyle/>
          <a:p>
            <a:fld id="{229CAA0D-7445-43E7-81E4-DDCDD0616334}" type="slidenum">
              <a:rPr lang="en-GB" noProof="0" smtClean="0"/>
              <a:t>7</a:t>
            </a:fld>
            <a:endParaRPr lang="en-GB" noProof="0" dirty="0"/>
          </a:p>
        </p:txBody>
      </p:sp>
    </p:spTree>
    <p:extLst>
      <p:ext uri="{BB962C8B-B14F-4D97-AF65-F5344CB8AC3E}">
        <p14:creationId xmlns:p14="http://schemas.microsoft.com/office/powerpoint/2010/main" val="862313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solidFill>
                  <a:schemeClr val="tx1"/>
                </a:solidFill>
              </a:rPr>
              <a:t>Growing Mindsets: Growing</a:t>
            </a:r>
            <a:r>
              <a:rPr lang="en-GB" dirty="0"/>
              <a:t> </a:t>
            </a:r>
            <a:r>
              <a:rPr lang="en-GB" noProof="0" dirty="0">
                <a:solidFill>
                  <a:schemeClr val="tx1"/>
                </a:solidFill>
              </a:rPr>
              <a:t>the</a:t>
            </a:r>
            <a:r>
              <a:rPr lang="en-GB" dirty="0"/>
              <a:t> </a:t>
            </a:r>
            <a:r>
              <a:rPr lang="en-GB" noProof="0" dirty="0">
                <a:solidFill>
                  <a:schemeClr val="tx1"/>
                </a:solidFill>
              </a:rPr>
              <a:t>culture</a:t>
            </a:r>
            <a:r>
              <a:rPr lang="en-GB" dirty="0"/>
              <a:t> </a:t>
            </a:r>
            <a:r>
              <a:rPr lang="en-GB" noProof="0" dirty="0">
                <a:solidFill>
                  <a:schemeClr val="tx1"/>
                </a:solidFill>
              </a:rPr>
              <a:t>of the school</a:t>
            </a:r>
          </a:p>
          <a:p>
            <a:pPr lvl="0">
              <a:buFont typeface="Symbol" panose="05050102010706020507" pitchFamily="18" charset="2"/>
              <a:buChar char=""/>
            </a:pPr>
            <a:r>
              <a:rPr lang="en-GB" sz="1200" noProof="0" dirty="0">
                <a:latin typeface="Trebuchet MS" panose="020B0603020202020204" pitchFamily="34" charset="0"/>
                <a:ea typeface="Calibri" panose="020F0502020204030204" pitchFamily="34" charset="0"/>
              </a:rPr>
              <a:t>Resilient, ambitious, reflective learners</a:t>
            </a:r>
          </a:p>
          <a:p>
            <a:pPr lvl="0">
              <a:buFont typeface="Symbol" panose="05050102010706020507" pitchFamily="18" charset="2"/>
              <a:buChar char=""/>
            </a:pPr>
            <a:r>
              <a:rPr lang="en-GB" sz="1200" noProof="0" dirty="0">
                <a:latin typeface="Trebuchet MS" panose="020B0603020202020204" pitchFamily="34" charset="0"/>
                <a:ea typeface="Calibri" panose="020F0502020204030204" pitchFamily="34" charset="0"/>
              </a:rPr>
              <a:t>Positive contributions from stakeholders</a:t>
            </a:r>
          </a:p>
          <a:p>
            <a:pPr lvl="0">
              <a:buFont typeface="Symbol" panose="05050102010706020507" pitchFamily="18" charset="2"/>
              <a:buChar char=""/>
            </a:pPr>
            <a:r>
              <a:rPr lang="en-GB" sz="1200" noProof="0" dirty="0">
                <a:latin typeface="Trebuchet MS" panose="020B0603020202020204" pitchFamily="34" charset="0"/>
                <a:ea typeface="Calibri" panose="020F0502020204030204" pitchFamily="34" charset="0"/>
              </a:rPr>
              <a:t>Teachers are learners</a:t>
            </a:r>
          </a:p>
          <a:p>
            <a:pPr lvl="0">
              <a:buFont typeface="Symbol" panose="05050102010706020507" pitchFamily="18" charset="2"/>
              <a:buChar char=""/>
            </a:pPr>
            <a:r>
              <a:rPr lang="en-GB" sz="1200" noProof="0" dirty="0">
                <a:latin typeface="Trebuchet MS" panose="020B0603020202020204" pitchFamily="34" charset="0"/>
                <a:ea typeface="Calibri" panose="020F0502020204030204" pitchFamily="34" charset="0"/>
              </a:rPr>
              <a:t>Cross faculty collaboration and professional inquiry</a:t>
            </a:r>
          </a:p>
          <a:p>
            <a:pPr>
              <a:buFont typeface="Symbol" panose="05050102010706020507" pitchFamily="18" charset="2"/>
              <a:buChar char=""/>
            </a:pPr>
            <a:r>
              <a:rPr lang="en-GB" sz="1200" noProof="0" dirty="0">
                <a:latin typeface="Trebuchet MS" panose="020B0603020202020204" pitchFamily="34" charset="0"/>
                <a:ea typeface="Calibri" panose="020F0502020204030204" pitchFamily="34" charset="0"/>
              </a:rPr>
              <a:t>The values and vision of the school is shared by our community</a:t>
            </a:r>
            <a:endParaRPr lang="en-GB" sz="1200" noProof="0" dirty="0"/>
          </a:p>
        </p:txBody>
      </p:sp>
      <p:sp>
        <p:nvSpPr>
          <p:cNvPr id="4" name="Slide Number Placeholder 3"/>
          <p:cNvSpPr>
            <a:spLocks noGrp="1"/>
          </p:cNvSpPr>
          <p:nvPr>
            <p:ph type="sldNum" sz="quarter" idx="10"/>
          </p:nvPr>
        </p:nvSpPr>
        <p:spPr/>
        <p:txBody>
          <a:bodyPr/>
          <a:lstStyle/>
          <a:p>
            <a:fld id="{229CAA0D-7445-43E7-81E4-DDCDD0616334}" type="slidenum">
              <a:rPr lang="en-GB" noProof="0" smtClean="0"/>
              <a:t>8</a:t>
            </a:fld>
            <a:endParaRPr lang="en-GB" noProof="0" dirty="0"/>
          </a:p>
        </p:txBody>
      </p:sp>
    </p:spTree>
    <p:extLst>
      <p:ext uri="{BB962C8B-B14F-4D97-AF65-F5344CB8AC3E}">
        <p14:creationId xmlns:p14="http://schemas.microsoft.com/office/powerpoint/2010/main" val="2686368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Growing Mindsets: Affecting staff mindsets (2)</a:t>
            </a:r>
          </a:p>
          <a:p>
            <a:r>
              <a:rPr lang="en-GB" dirty="0"/>
              <a:t>Watch the </a:t>
            </a:r>
            <a:r>
              <a:rPr lang="en-GB" dirty="0">
                <a:hlinkClick r:id="rId3"/>
              </a:rPr>
              <a:t>video about teacher training</a:t>
            </a:r>
            <a:endParaRPr lang="en-GB" dirty="0"/>
          </a:p>
          <a:p>
            <a:r>
              <a:rPr lang="en-GB" dirty="0">
                <a:hlinkClick r:id="rId3"/>
              </a:rPr>
              <a:t>http://www.european-agency.org/sites/default/files/16.%20Teacher%20training%20%28Scottish%20LC%29.mp4</a:t>
            </a:r>
            <a:endParaRPr lang="en-GB" dirty="0"/>
          </a:p>
        </p:txBody>
      </p:sp>
      <p:sp>
        <p:nvSpPr>
          <p:cNvPr id="4" name="Slide Number Placeholder 3"/>
          <p:cNvSpPr>
            <a:spLocks noGrp="1"/>
          </p:cNvSpPr>
          <p:nvPr>
            <p:ph type="sldNum" sz="quarter" idx="10"/>
          </p:nvPr>
        </p:nvSpPr>
        <p:spPr/>
        <p:txBody>
          <a:bodyPr/>
          <a:lstStyle/>
          <a:p>
            <a:fld id="{229CAA0D-7445-43E7-81E4-DDCDD0616334}" type="slidenum">
              <a:rPr lang="en-GB" smtClean="0"/>
              <a:t>9</a:t>
            </a:fld>
            <a:endParaRPr lang="en-GB" dirty="0"/>
          </a:p>
        </p:txBody>
      </p:sp>
    </p:spTree>
    <p:extLst>
      <p:ext uri="{BB962C8B-B14F-4D97-AF65-F5344CB8AC3E}">
        <p14:creationId xmlns:p14="http://schemas.microsoft.com/office/powerpoint/2010/main" val="760766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1298225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391850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FB90ED-511C-4ED5-8E72-D36786569BAC}" type="slidenum">
              <a:rPr lang="en-GB" smtClean="0"/>
              <a:t>‹#›</a:t>
            </a:fld>
            <a:endParaRPr lang="en-GB"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64240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20650305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FB90ED-511C-4ED5-8E72-D36786569BAC}"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989357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4219813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37319767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2113983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441539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2760838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2385044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362043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42158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91428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84678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B92B50F-9AD6-4FA4-B3B5-230CD6576708}" type="datetimeFigureOut">
              <a:rPr lang="en-GB" smtClean="0"/>
              <a:t>10/08/2018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3FB90ED-511C-4ED5-8E72-D36786569BAC}" type="slidenum">
              <a:rPr lang="en-GB" smtClean="0"/>
              <a:t>‹#›</a:t>
            </a:fld>
            <a:endParaRPr lang="en-GB" dirty="0"/>
          </a:p>
        </p:txBody>
      </p:sp>
    </p:spTree>
    <p:extLst>
      <p:ext uri="{BB962C8B-B14F-4D97-AF65-F5344CB8AC3E}">
        <p14:creationId xmlns:p14="http://schemas.microsoft.com/office/powerpoint/2010/main" val="3224037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noProof="0"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92B50F-9AD6-4FA4-B3B5-230CD6576708}" type="datetimeFigureOut">
              <a:rPr lang="en-GB" noProof="0" smtClean="0"/>
              <a:t>10/08/2018</a:t>
            </a:fld>
            <a:endParaRPr lang="en-GB" noProof="0"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noProof="0"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3FB90ED-511C-4ED5-8E72-D36786569BAC}" type="slidenum">
              <a:rPr lang="en-GB" noProof="0" smtClean="0"/>
              <a:t>‹#›</a:t>
            </a:fld>
            <a:endParaRPr lang="en-GB" noProof="0" dirty="0"/>
          </a:p>
        </p:txBody>
      </p:sp>
    </p:spTree>
    <p:extLst>
      <p:ext uri="{BB962C8B-B14F-4D97-AF65-F5344CB8AC3E}">
        <p14:creationId xmlns:p14="http://schemas.microsoft.com/office/powerpoint/2010/main" val="335658443"/>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gif"/><Relationship Id="rId4" Type="http://schemas.openxmlformats.org/officeDocument/2006/relationships/image" Target="../media/image1.gif"/></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gif"/><Relationship Id="rId4" Type="http://schemas.openxmlformats.org/officeDocument/2006/relationships/image" Target="../media/image1.gif"/></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Z1HQadaWYSw"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hyperlink" Target="http://www.european-agency.org/sites/default/files/16.%20Teacher%20training%20%28Scottish%20LC%29.mp4"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853" y="287231"/>
            <a:ext cx="9368598" cy="2114325"/>
          </a:xfrm>
        </p:spPr>
        <p:txBody>
          <a:bodyPr/>
          <a:lstStyle/>
          <a:p>
            <a:r>
              <a:rPr lang="en-GB" sz="6000" noProof="0" dirty="0">
                <a:solidFill>
                  <a:schemeClr val="tx1"/>
                </a:solidFill>
              </a:rPr>
              <a:t>Growing Mindsets: Growing a Community</a:t>
            </a:r>
            <a:endParaRPr lang="en-GB" noProof="0" dirty="0"/>
          </a:p>
        </p:txBody>
      </p:sp>
      <p:sp>
        <p:nvSpPr>
          <p:cNvPr id="3" name="Subtitle 2"/>
          <p:cNvSpPr>
            <a:spLocks noGrp="1"/>
          </p:cNvSpPr>
          <p:nvPr>
            <p:ph type="subTitle" idx="1"/>
          </p:nvPr>
        </p:nvSpPr>
        <p:spPr>
          <a:xfrm>
            <a:off x="1266561" y="2558162"/>
            <a:ext cx="8388248" cy="1450486"/>
          </a:xfrm>
        </p:spPr>
        <p:txBody>
          <a:bodyPr>
            <a:noAutofit/>
          </a:bodyPr>
          <a:lstStyle/>
          <a:p>
            <a:pPr>
              <a:spcBef>
                <a:spcPts val="1800"/>
              </a:spcBef>
            </a:pPr>
            <a:r>
              <a:rPr lang="en-GB" sz="3600" noProof="0" dirty="0">
                <a:solidFill>
                  <a:schemeClr val="tx1"/>
                </a:solidFill>
              </a:rPr>
              <a:t>Affecting the mindsets of staff, pupils, parents and carers</a:t>
            </a:r>
          </a:p>
        </p:txBody>
      </p:sp>
      <p:pic>
        <p:nvPicPr>
          <p:cNvPr id="5" name="Picture 4" descr="Image of a head with a glowing brain inside: Growth Mindse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3779" y="3052293"/>
            <a:ext cx="1965624" cy="3024037"/>
          </a:xfrm>
          <a:prstGeom prst="rect">
            <a:avLst/>
          </a:prstGeom>
        </p:spPr>
      </p:pic>
      <p:pic>
        <p:nvPicPr>
          <p:cNvPr id="4" name="Picture 3" descr="Calderglen High School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26312" y="127447"/>
            <a:ext cx="2095500" cy="2095500"/>
          </a:xfrm>
          <a:prstGeom prst="rect">
            <a:avLst/>
          </a:prstGeom>
        </p:spPr>
      </p:pic>
    </p:spTree>
    <p:extLst>
      <p:ext uri="{BB962C8B-B14F-4D97-AF65-F5344CB8AC3E}">
        <p14:creationId xmlns:p14="http://schemas.microsoft.com/office/powerpoint/2010/main" val="1273357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77334" y="609600"/>
            <a:ext cx="8827274" cy="1320800"/>
          </a:xfrm>
        </p:spPr>
        <p:txBody>
          <a:bodyPr/>
          <a:lstStyle/>
          <a:p>
            <a:r>
              <a:rPr lang="en-GB" noProof="0" dirty="0">
                <a:solidFill>
                  <a:schemeClr val="tx1"/>
                </a:solidFill>
              </a:rPr>
              <a:t>Growing Mindsets</a:t>
            </a:r>
          </a:p>
        </p:txBody>
      </p:sp>
      <p:pic>
        <p:nvPicPr>
          <p:cNvPr id="7" name="Picture 6" descr="An inner circle represents the Comfort Zone, with a circle surrounding it representing the Learning Zone and an outer circle representing the Panic Zon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4317" y="1174965"/>
            <a:ext cx="5291612" cy="5241769"/>
          </a:xfrm>
          <a:prstGeom prst="rect">
            <a:avLst/>
          </a:prstGeom>
        </p:spPr>
      </p:pic>
      <p:pic>
        <p:nvPicPr>
          <p:cNvPr id="10" name="Picture 9" descr="Image of a head with a glowing brain inside: Growth Mindse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334" y="4881719"/>
            <a:ext cx="1040126" cy="1600195"/>
          </a:xfrm>
          <a:prstGeom prst="rect">
            <a:avLst/>
          </a:prstGeom>
        </p:spPr>
      </p:pic>
      <p:pic>
        <p:nvPicPr>
          <p:cNvPr id="4" name="Picture 3" descr="Calderglen High School logo"/>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26312" y="127447"/>
            <a:ext cx="2095500" cy="2095500"/>
          </a:xfrm>
          <a:prstGeom prst="rect">
            <a:avLst/>
          </a:prstGeom>
        </p:spPr>
      </p:pic>
    </p:spTree>
    <p:extLst>
      <p:ext uri="{BB962C8B-B14F-4D97-AF65-F5344CB8AC3E}">
        <p14:creationId xmlns:p14="http://schemas.microsoft.com/office/powerpoint/2010/main" val="1360972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GB" noProof="0" dirty="0">
                <a:solidFill>
                  <a:schemeClr val="tx1"/>
                </a:solidFill>
              </a:rPr>
              <a:t>Growing Mindsets: Resources</a:t>
            </a:r>
          </a:p>
        </p:txBody>
      </p:sp>
      <p:sp>
        <p:nvSpPr>
          <p:cNvPr id="3" name="Content Placeholder 2"/>
          <p:cNvSpPr>
            <a:spLocks noGrp="1"/>
          </p:cNvSpPr>
          <p:nvPr>
            <p:ph idx="1"/>
          </p:nvPr>
        </p:nvSpPr>
        <p:spPr>
          <a:xfrm>
            <a:off x="1717460" y="2076773"/>
            <a:ext cx="7891489" cy="4122549"/>
          </a:xfrm>
        </p:spPr>
        <p:txBody>
          <a:bodyPr>
            <a:noAutofit/>
          </a:bodyPr>
          <a:lstStyle/>
          <a:p>
            <a:pPr marL="0" indent="0">
              <a:spcBef>
                <a:spcPts val="1200"/>
              </a:spcBef>
              <a:spcAft>
                <a:spcPts val="600"/>
              </a:spcAft>
              <a:buNone/>
            </a:pPr>
            <a:r>
              <a:rPr lang="en-GB" sz="2800" noProof="0" dirty="0"/>
              <a:t>Table Tennis Tables – Reducing barriers</a:t>
            </a:r>
          </a:p>
          <a:p>
            <a:pPr marL="285750" indent="-285750">
              <a:spcBef>
                <a:spcPts val="1200"/>
              </a:spcBef>
              <a:spcAft>
                <a:spcPts val="600"/>
              </a:spcAft>
              <a:buFont typeface="Arial" panose="020B0604020202020204" pitchFamily="34" charset="0"/>
              <a:buChar char="•"/>
            </a:pPr>
            <a:r>
              <a:rPr lang="en-GB" sz="2800" noProof="0" dirty="0"/>
              <a:t>We had a performance average of 53.1 compared to 47.7 which is well over 5 marks per pupil. This would take us ‘top of the charts’ on previous years comparative data.</a:t>
            </a:r>
          </a:p>
          <a:p>
            <a:pPr marL="285750" indent="-285750">
              <a:spcBef>
                <a:spcPts val="1200"/>
              </a:spcBef>
              <a:spcAft>
                <a:spcPts val="600"/>
              </a:spcAft>
              <a:buFont typeface="Arial" panose="020B0604020202020204" pitchFamily="34" charset="0"/>
              <a:buChar char="•"/>
            </a:pPr>
            <a:r>
              <a:rPr lang="en-GB" sz="2800" noProof="0" dirty="0"/>
              <a:t>8 A’s to 14 A’s – 38% achieved a band.</a:t>
            </a:r>
          </a:p>
        </p:txBody>
      </p:sp>
      <p:pic>
        <p:nvPicPr>
          <p:cNvPr id="10" name="Picture 9" descr="Image of a head with a glowing brain inside: Growth Mindse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334" y="4874339"/>
            <a:ext cx="1040126" cy="1600195"/>
          </a:xfrm>
          <a:prstGeom prst="rect">
            <a:avLst/>
          </a:prstGeom>
        </p:spPr>
      </p:pic>
      <p:pic>
        <p:nvPicPr>
          <p:cNvPr id="4" name="Picture 3" descr="Calderglen High School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26312" y="127447"/>
            <a:ext cx="2095500" cy="2095500"/>
          </a:xfrm>
          <a:prstGeom prst="rect">
            <a:avLst/>
          </a:prstGeom>
        </p:spPr>
      </p:pic>
    </p:spTree>
    <p:extLst>
      <p:ext uri="{BB962C8B-B14F-4D97-AF65-F5344CB8AC3E}">
        <p14:creationId xmlns:p14="http://schemas.microsoft.com/office/powerpoint/2010/main" val="1843836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77334" y="609600"/>
            <a:ext cx="4699736" cy="1320800"/>
          </a:xfrm>
        </p:spPr>
        <p:txBody>
          <a:bodyPr>
            <a:normAutofit/>
          </a:bodyPr>
          <a:lstStyle/>
          <a:p>
            <a:r>
              <a:rPr lang="en-GB" noProof="0" dirty="0">
                <a:solidFill>
                  <a:schemeClr val="tx1"/>
                </a:solidFill>
              </a:rPr>
              <a:t>Growing Mindsets: Ownership of learning</a:t>
            </a:r>
          </a:p>
        </p:txBody>
      </p:sp>
      <p:pic>
        <p:nvPicPr>
          <p:cNvPr id="5" name="Picture 4" descr="Success is an iceberg. An image of an iceberg floating in the sea. The smaller section of the iceberg shows above the water and represents success and what people see. Below the water is a larger part of the iceberg, representing what people don't see: persistence, failure, sacrifice, disappointment, dedication, hard work and good habits." title="The Iceberg Illusio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9967" y="1930400"/>
            <a:ext cx="5532013" cy="4149010"/>
          </a:xfrm>
          <a:prstGeom prst="rect">
            <a:avLst/>
          </a:prstGeom>
          <a:ln>
            <a:solidFill>
              <a:schemeClr val="accent1"/>
            </a:solidFill>
          </a:ln>
        </p:spPr>
      </p:pic>
      <p:pic>
        <p:nvPicPr>
          <p:cNvPr id="10" name="Picture 9" descr="Image of a head with a glowing brain inside: Growth Mindse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334" y="4859591"/>
            <a:ext cx="1040126" cy="1600195"/>
          </a:xfrm>
          <a:prstGeom prst="rect">
            <a:avLst/>
          </a:prstGeom>
        </p:spPr>
      </p:pic>
      <p:pic>
        <p:nvPicPr>
          <p:cNvPr id="4" name="Picture 3" descr="Calderglen High School logo"/>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26312" y="127447"/>
            <a:ext cx="2095500" cy="2095500"/>
          </a:xfrm>
          <a:prstGeom prst="rect">
            <a:avLst/>
          </a:prstGeom>
        </p:spPr>
      </p:pic>
    </p:spTree>
    <p:extLst>
      <p:ext uri="{BB962C8B-B14F-4D97-AF65-F5344CB8AC3E}">
        <p14:creationId xmlns:p14="http://schemas.microsoft.com/office/powerpoint/2010/main" val="2175060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77334" y="609600"/>
            <a:ext cx="4013936" cy="1320800"/>
          </a:xfrm>
        </p:spPr>
        <p:txBody>
          <a:bodyPr>
            <a:normAutofit/>
          </a:bodyPr>
          <a:lstStyle/>
          <a:p>
            <a:r>
              <a:rPr lang="en-GB" noProof="0" dirty="0">
                <a:solidFill>
                  <a:schemeClr val="tx1"/>
                </a:solidFill>
              </a:rPr>
              <a:t>Growing Mindsets:</a:t>
            </a:r>
            <a:r>
              <a:rPr lang="en-GB" baseline="0" noProof="0" dirty="0">
                <a:solidFill>
                  <a:schemeClr val="tx1"/>
                </a:solidFill>
              </a:rPr>
              <a:t> </a:t>
            </a:r>
            <a:r>
              <a:rPr lang="en-GB" noProof="0" dirty="0">
                <a:solidFill>
                  <a:schemeClr val="tx1"/>
                </a:solidFill>
              </a:rPr>
              <a:t>Staff Training</a:t>
            </a:r>
          </a:p>
        </p:txBody>
      </p:sp>
      <p:sp>
        <p:nvSpPr>
          <p:cNvPr id="3" name="Content Placeholder 2"/>
          <p:cNvSpPr>
            <a:spLocks noGrp="1"/>
          </p:cNvSpPr>
          <p:nvPr>
            <p:ph idx="1"/>
          </p:nvPr>
        </p:nvSpPr>
        <p:spPr>
          <a:xfrm>
            <a:off x="2144781" y="2222947"/>
            <a:ext cx="7129221" cy="3880773"/>
          </a:xfrm>
        </p:spPr>
        <p:txBody>
          <a:bodyPr>
            <a:noAutofit/>
          </a:bodyPr>
          <a:lstStyle/>
          <a:p>
            <a:pPr lvl="0">
              <a:buFont typeface="Symbol" panose="05050102010706020507" pitchFamily="18" charset="2"/>
              <a:buChar char=""/>
            </a:pPr>
            <a:r>
              <a:rPr lang="en-GB" sz="3600" noProof="0" dirty="0">
                <a:latin typeface="Trebuchet MS" panose="020B0603020202020204" pitchFamily="34" charset="0"/>
                <a:ea typeface="Calibri" panose="020F0502020204030204" pitchFamily="34" charset="0"/>
              </a:rPr>
              <a:t>Meeting Learners’ Needs Group</a:t>
            </a:r>
          </a:p>
          <a:p>
            <a:pPr lvl="0">
              <a:buFont typeface="Symbol" panose="05050102010706020507" pitchFamily="18" charset="2"/>
              <a:buChar char=""/>
            </a:pPr>
            <a:r>
              <a:rPr lang="en-GB" sz="3600" noProof="0" dirty="0">
                <a:latin typeface="Trebuchet MS" panose="020B0603020202020204" pitchFamily="34" charset="0"/>
                <a:ea typeface="Calibri" panose="020F0502020204030204" pitchFamily="34" charset="0"/>
              </a:rPr>
              <a:t>Removing Barriers – ESOL</a:t>
            </a:r>
          </a:p>
          <a:p>
            <a:pPr lvl="0">
              <a:buFont typeface="Symbol" panose="05050102010706020507" pitchFamily="18" charset="2"/>
              <a:buChar char=""/>
            </a:pPr>
            <a:r>
              <a:rPr lang="en-GB" sz="3600" noProof="0" dirty="0">
                <a:latin typeface="Trebuchet MS" panose="020B0603020202020204" pitchFamily="34" charset="0"/>
                <a:ea typeface="Calibri" panose="020F0502020204030204" pitchFamily="34" charset="0"/>
              </a:rPr>
              <a:t>Building Capacity</a:t>
            </a:r>
          </a:p>
          <a:p>
            <a:pPr lvl="0">
              <a:buFont typeface="Symbol" panose="05050102010706020507" pitchFamily="18" charset="2"/>
              <a:buChar char=""/>
            </a:pPr>
            <a:r>
              <a:rPr lang="en-GB" sz="3600" noProof="0" dirty="0">
                <a:latin typeface="Trebuchet MS" panose="020B0603020202020204" pitchFamily="34" charset="0"/>
                <a:ea typeface="Calibri" panose="020F0502020204030204" pitchFamily="34" charset="0"/>
              </a:rPr>
              <a:t>NQT Ongoing Training</a:t>
            </a:r>
          </a:p>
          <a:p>
            <a:pPr>
              <a:buFont typeface="Symbol" panose="05050102010706020507" pitchFamily="18" charset="2"/>
              <a:buChar char=""/>
            </a:pPr>
            <a:r>
              <a:rPr lang="en-GB" sz="3600" noProof="0" dirty="0">
                <a:latin typeface="Trebuchet MS" panose="020B0603020202020204" pitchFamily="34" charset="0"/>
                <a:ea typeface="Calibri" panose="020F0502020204030204" pitchFamily="34" charset="0"/>
              </a:rPr>
              <a:t>LAC Mentors</a:t>
            </a:r>
            <a:endParaRPr lang="en-GB" sz="3600" noProof="0" dirty="0"/>
          </a:p>
        </p:txBody>
      </p:sp>
      <p:pic>
        <p:nvPicPr>
          <p:cNvPr id="10" name="Picture 9" descr="Image of a head with a glowing brain inside: Growth Mindse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334" y="4874344"/>
            <a:ext cx="1040126" cy="1600195"/>
          </a:xfrm>
          <a:prstGeom prst="rect">
            <a:avLst/>
          </a:prstGeom>
        </p:spPr>
      </p:pic>
      <p:pic>
        <p:nvPicPr>
          <p:cNvPr id="4" name="Picture 3" descr="Calderglen High School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26312" y="127447"/>
            <a:ext cx="2095500" cy="2095500"/>
          </a:xfrm>
          <a:prstGeom prst="rect">
            <a:avLst/>
          </a:prstGeom>
        </p:spPr>
      </p:pic>
    </p:spTree>
    <p:extLst>
      <p:ext uri="{BB962C8B-B14F-4D97-AF65-F5344CB8AC3E}">
        <p14:creationId xmlns:p14="http://schemas.microsoft.com/office/powerpoint/2010/main" val="2924487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GB" noProof="0" dirty="0">
                <a:solidFill>
                  <a:schemeClr val="tx1"/>
                </a:solidFill>
              </a:rPr>
              <a:t>Growing Mindsets: Affecting staff mindsets (1)</a:t>
            </a:r>
          </a:p>
        </p:txBody>
      </p:sp>
      <p:sp>
        <p:nvSpPr>
          <p:cNvPr id="3" name="Content Placeholder 2"/>
          <p:cNvSpPr>
            <a:spLocks noGrp="1"/>
          </p:cNvSpPr>
          <p:nvPr>
            <p:ph idx="1"/>
          </p:nvPr>
        </p:nvSpPr>
        <p:spPr/>
        <p:txBody>
          <a:bodyPr>
            <a:normAutofit/>
          </a:bodyPr>
          <a:lstStyle/>
          <a:p>
            <a:r>
              <a:rPr lang="en-GB" sz="2600" noProof="0" dirty="0"/>
              <a:t>Watch the </a:t>
            </a:r>
            <a:r>
              <a:rPr lang="en-GB" sz="2600" noProof="0" dirty="0">
                <a:solidFill>
                  <a:srgbClr val="0070C0"/>
                </a:solidFill>
                <a:hlinkClick r:id="rId3"/>
              </a:rPr>
              <a:t>video about adopting a growth mindset</a:t>
            </a:r>
            <a:endParaRPr lang="en-GB" sz="2600" noProof="0" dirty="0">
              <a:solidFill>
                <a:srgbClr val="0070C0"/>
              </a:solidFill>
            </a:endParaRPr>
          </a:p>
        </p:txBody>
      </p:sp>
      <p:pic>
        <p:nvPicPr>
          <p:cNvPr id="4" name="Picture 3" descr="Calderglen High School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26312" y="127447"/>
            <a:ext cx="2095500" cy="2095500"/>
          </a:xfrm>
          <a:prstGeom prst="rect">
            <a:avLst/>
          </a:prstGeom>
        </p:spPr>
      </p:pic>
    </p:spTree>
    <p:extLst>
      <p:ext uri="{BB962C8B-B14F-4D97-AF65-F5344CB8AC3E}">
        <p14:creationId xmlns:p14="http://schemas.microsoft.com/office/powerpoint/2010/main" val="4060682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GB" noProof="0" dirty="0">
                <a:solidFill>
                  <a:schemeClr val="tx1"/>
                </a:solidFill>
              </a:rPr>
              <a:t>Growing Mindsets:</a:t>
            </a:r>
            <a:br>
              <a:rPr lang="en-GB" noProof="0" dirty="0">
                <a:solidFill>
                  <a:schemeClr val="tx1"/>
                </a:solidFill>
              </a:rPr>
            </a:br>
            <a:r>
              <a:rPr lang="en-GB" noProof="0" dirty="0">
                <a:solidFill>
                  <a:schemeClr val="tx1"/>
                </a:solidFill>
              </a:rPr>
              <a:t>Empowerment through coaching</a:t>
            </a:r>
          </a:p>
        </p:txBody>
      </p:sp>
      <p:sp>
        <p:nvSpPr>
          <p:cNvPr id="2" name="Content Placeholder 1"/>
          <p:cNvSpPr>
            <a:spLocks noGrp="1"/>
          </p:cNvSpPr>
          <p:nvPr>
            <p:ph idx="1"/>
          </p:nvPr>
        </p:nvSpPr>
        <p:spPr>
          <a:xfrm>
            <a:off x="953489" y="2030079"/>
            <a:ext cx="8596668" cy="3880773"/>
          </a:xfrm>
        </p:spPr>
        <p:txBody>
          <a:bodyPr>
            <a:normAutofit/>
          </a:bodyPr>
          <a:lstStyle/>
          <a:p>
            <a:pPr marL="0" indent="0" algn="ctr">
              <a:buNone/>
            </a:pPr>
            <a:r>
              <a:rPr lang="en-GB" sz="2400" noProof="0" dirty="0"/>
              <a:t>Coaching									Mentoring</a:t>
            </a:r>
          </a:p>
          <a:p>
            <a:pPr marL="0" indent="0" algn="ctr">
              <a:spcBef>
                <a:spcPts val="4800"/>
              </a:spcBef>
              <a:buNone/>
            </a:pPr>
            <a:r>
              <a:rPr lang="en-GB" sz="2400" dirty="0"/>
              <a:t>“</a:t>
            </a:r>
            <a:r>
              <a:rPr lang="en-GB" sz="2400" noProof="0" dirty="0"/>
              <a:t>The coach is not a problem solver, a teacher, an adviser, an instructor or even an expert: he or she is a sounding board, facilitator… who raises awareness and responsibility”</a:t>
            </a:r>
          </a:p>
          <a:p>
            <a:pPr marL="0" indent="0" algn="ctr">
              <a:buNone/>
            </a:pPr>
            <a:r>
              <a:rPr lang="en-GB" sz="2400" noProof="0" dirty="0"/>
              <a:t>(Whitmore, 2015)</a:t>
            </a:r>
          </a:p>
        </p:txBody>
      </p:sp>
      <p:cxnSp>
        <p:nvCxnSpPr>
          <p:cNvPr id="11" name="Straight Arrow Connector 10" descr="Arrow pointing from Coaching to Mentoring and from Mentoring to Coaching"/>
          <p:cNvCxnSpPr/>
          <p:nvPr/>
        </p:nvCxnSpPr>
        <p:spPr>
          <a:xfrm>
            <a:off x="2128697" y="2771795"/>
            <a:ext cx="6246252" cy="1"/>
          </a:xfrm>
          <a:prstGeom prst="straightConnector1">
            <a:avLst/>
          </a:prstGeom>
          <a:ln w="762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9" name="Picture 8" descr="Image of a head with a glowing brain inside: Growth Mindse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334" y="4844850"/>
            <a:ext cx="1040126" cy="1600195"/>
          </a:xfrm>
          <a:prstGeom prst="rect">
            <a:avLst/>
          </a:prstGeom>
        </p:spPr>
      </p:pic>
      <p:pic>
        <p:nvPicPr>
          <p:cNvPr id="4" name="Picture 3" descr="Calderglen High School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26312" y="127447"/>
            <a:ext cx="2095500" cy="2095500"/>
          </a:xfrm>
          <a:prstGeom prst="rect">
            <a:avLst/>
          </a:prstGeom>
        </p:spPr>
      </p:pic>
    </p:spTree>
    <p:extLst>
      <p:ext uri="{BB962C8B-B14F-4D97-AF65-F5344CB8AC3E}">
        <p14:creationId xmlns:p14="http://schemas.microsoft.com/office/powerpoint/2010/main" val="3886503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GB" noProof="0" dirty="0">
                <a:solidFill>
                  <a:schemeClr val="tx1"/>
                </a:solidFill>
              </a:rPr>
              <a:t>Growing Mindsets: Growing</a:t>
            </a:r>
            <a:r>
              <a:rPr lang="en-GB" dirty="0"/>
              <a:t> </a:t>
            </a:r>
            <a:r>
              <a:rPr lang="en-GB" noProof="0" dirty="0">
                <a:solidFill>
                  <a:schemeClr val="tx1"/>
                </a:solidFill>
              </a:rPr>
              <a:t>the</a:t>
            </a:r>
            <a:r>
              <a:rPr lang="en-GB" dirty="0"/>
              <a:t> </a:t>
            </a:r>
            <a:r>
              <a:rPr lang="en-GB" noProof="0" dirty="0">
                <a:solidFill>
                  <a:schemeClr val="tx1"/>
                </a:solidFill>
              </a:rPr>
              <a:t>culture</a:t>
            </a:r>
            <a:r>
              <a:rPr lang="en-GB" dirty="0"/>
              <a:t> </a:t>
            </a:r>
            <a:r>
              <a:rPr lang="en-GB" noProof="0" dirty="0">
                <a:solidFill>
                  <a:schemeClr val="tx1"/>
                </a:solidFill>
              </a:rPr>
              <a:t>of the school</a:t>
            </a:r>
          </a:p>
        </p:txBody>
      </p:sp>
      <p:sp>
        <p:nvSpPr>
          <p:cNvPr id="2" name="Content Placeholder 1"/>
          <p:cNvSpPr>
            <a:spLocks noGrp="1"/>
          </p:cNvSpPr>
          <p:nvPr>
            <p:ph idx="1"/>
          </p:nvPr>
        </p:nvSpPr>
        <p:spPr>
          <a:xfrm>
            <a:off x="1717460" y="2054448"/>
            <a:ext cx="8596668" cy="4206237"/>
          </a:xfrm>
        </p:spPr>
        <p:txBody>
          <a:bodyPr>
            <a:noAutofit/>
          </a:bodyPr>
          <a:lstStyle/>
          <a:p>
            <a:pPr lvl="0">
              <a:buFont typeface="Symbol" panose="05050102010706020507" pitchFamily="18" charset="2"/>
              <a:buChar char=""/>
            </a:pPr>
            <a:r>
              <a:rPr lang="en-GB" sz="3200" noProof="0" dirty="0">
                <a:latin typeface="Trebuchet MS" panose="020B0603020202020204" pitchFamily="34" charset="0"/>
                <a:ea typeface="Calibri" panose="020F0502020204030204" pitchFamily="34" charset="0"/>
              </a:rPr>
              <a:t>Resilient, ambitious, reflective learners</a:t>
            </a:r>
          </a:p>
          <a:p>
            <a:pPr lvl="0">
              <a:buFont typeface="Symbol" panose="05050102010706020507" pitchFamily="18" charset="2"/>
              <a:buChar char=""/>
            </a:pPr>
            <a:r>
              <a:rPr lang="en-GB" sz="3200" noProof="0" dirty="0">
                <a:latin typeface="Trebuchet MS" panose="020B0603020202020204" pitchFamily="34" charset="0"/>
                <a:ea typeface="Calibri" panose="020F0502020204030204" pitchFamily="34" charset="0"/>
              </a:rPr>
              <a:t>Positive contributions from stakeholders</a:t>
            </a:r>
          </a:p>
          <a:p>
            <a:pPr lvl="0">
              <a:buFont typeface="Symbol" panose="05050102010706020507" pitchFamily="18" charset="2"/>
              <a:buChar char=""/>
            </a:pPr>
            <a:r>
              <a:rPr lang="en-GB" sz="3200" noProof="0" dirty="0">
                <a:latin typeface="Trebuchet MS" panose="020B0603020202020204" pitchFamily="34" charset="0"/>
                <a:ea typeface="Calibri" panose="020F0502020204030204" pitchFamily="34" charset="0"/>
              </a:rPr>
              <a:t>Teachers are learners</a:t>
            </a:r>
          </a:p>
          <a:p>
            <a:pPr lvl="0">
              <a:buFont typeface="Symbol" panose="05050102010706020507" pitchFamily="18" charset="2"/>
              <a:buChar char=""/>
            </a:pPr>
            <a:r>
              <a:rPr lang="en-GB" sz="3200" noProof="0" dirty="0">
                <a:latin typeface="Trebuchet MS" panose="020B0603020202020204" pitchFamily="34" charset="0"/>
                <a:ea typeface="Calibri" panose="020F0502020204030204" pitchFamily="34" charset="0"/>
              </a:rPr>
              <a:t>Cross faculty collaboration and professional inquiry</a:t>
            </a:r>
          </a:p>
          <a:p>
            <a:pPr>
              <a:buFont typeface="Symbol" panose="05050102010706020507" pitchFamily="18" charset="2"/>
              <a:buChar char=""/>
            </a:pPr>
            <a:r>
              <a:rPr lang="en-GB" sz="3200" noProof="0" dirty="0">
                <a:latin typeface="Trebuchet MS" panose="020B0603020202020204" pitchFamily="34" charset="0"/>
                <a:ea typeface="Calibri" panose="020F0502020204030204" pitchFamily="34" charset="0"/>
              </a:rPr>
              <a:t>The values and vision of the school is shared by our community</a:t>
            </a:r>
            <a:endParaRPr lang="en-GB" sz="3200" noProof="0" dirty="0"/>
          </a:p>
        </p:txBody>
      </p:sp>
      <p:pic>
        <p:nvPicPr>
          <p:cNvPr id="10" name="Picture 9" descr="Image of a head with a glowing brain inside: Growth Mindse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334" y="4660490"/>
            <a:ext cx="1040126" cy="1600195"/>
          </a:xfrm>
          <a:prstGeom prst="rect">
            <a:avLst/>
          </a:prstGeom>
        </p:spPr>
      </p:pic>
      <p:pic>
        <p:nvPicPr>
          <p:cNvPr id="4" name="Picture 3" descr="Calderglen High School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26312" y="127447"/>
            <a:ext cx="2095500" cy="2095500"/>
          </a:xfrm>
          <a:prstGeom prst="rect">
            <a:avLst/>
          </a:prstGeom>
        </p:spPr>
      </p:pic>
    </p:spTree>
    <p:extLst>
      <p:ext uri="{BB962C8B-B14F-4D97-AF65-F5344CB8AC3E}">
        <p14:creationId xmlns:p14="http://schemas.microsoft.com/office/powerpoint/2010/main" val="2479815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solidFill>
                  <a:schemeClr val="tx1"/>
                </a:solidFill>
              </a:rPr>
              <a:t>Growing Mindsets: Affecting staff mindsets (2)</a:t>
            </a:r>
          </a:p>
        </p:txBody>
      </p:sp>
      <p:sp>
        <p:nvSpPr>
          <p:cNvPr id="3" name="Content Placeholder 2"/>
          <p:cNvSpPr>
            <a:spLocks noGrp="1"/>
          </p:cNvSpPr>
          <p:nvPr>
            <p:ph idx="1"/>
          </p:nvPr>
        </p:nvSpPr>
        <p:spPr/>
        <p:txBody>
          <a:bodyPr>
            <a:normAutofit/>
          </a:bodyPr>
          <a:lstStyle/>
          <a:p>
            <a:r>
              <a:rPr lang="en-GB" sz="2400" noProof="0" dirty="0"/>
              <a:t>Watch the </a:t>
            </a:r>
            <a:r>
              <a:rPr lang="en-GB" sz="2400" noProof="0" dirty="0">
                <a:hlinkClick r:id="rId3"/>
              </a:rPr>
              <a:t>video about teacher training</a:t>
            </a:r>
            <a:endParaRPr lang="en-GB" sz="2400" noProof="0" dirty="0"/>
          </a:p>
        </p:txBody>
      </p:sp>
    </p:spTree>
    <p:extLst>
      <p:ext uri="{BB962C8B-B14F-4D97-AF65-F5344CB8AC3E}">
        <p14:creationId xmlns:p14="http://schemas.microsoft.com/office/powerpoint/2010/main" val="2163135050"/>
      </p:ext>
    </p:extLst>
  </p:cSld>
  <p:clrMapOvr>
    <a:masterClrMapping/>
  </p:clrMapOvr>
</p:sld>
</file>

<file path=ppt/theme/theme1.xml><?xml version="1.0" encoding="utf-8"?>
<a:theme xmlns:a="http://schemas.openxmlformats.org/drawingml/2006/main" name="Facet">
  <a:themeElements>
    <a:clrScheme name="Custom 2">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0070C0"/>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81</TotalTime>
  <Words>425</Words>
  <Application>Microsoft Office PowerPoint</Application>
  <PresentationFormat>Widescreen</PresentationFormat>
  <Paragraphs>69</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Symbol</vt:lpstr>
      <vt:lpstr>Trebuchet MS</vt:lpstr>
      <vt:lpstr>Wingdings 3</vt:lpstr>
      <vt:lpstr>Facet</vt:lpstr>
      <vt:lpstr>Growing Mindsets: Growing a Community</vt:lpstr>
      <vt:lpstr>Growing Mindsets</vt:lpstr>
      <vt:lpstr>Growing Mindsets: Resources</vt:lpstr>
      <vt:lpstr>Growing Mindsets: Ownership of learning</vt:lpstr>
      <vt:lpstr>Growing Mindsets: Staff Training</vt:lpstr>
      <vt:lpstr>Growing Mindsets: Affecting staff mindsets (1)</vt:lpstr>
      <vt:lpstr>Growing Mindsets: Empowerment through coaching</vt:lpstr>
      <vt:lpstr>Growing Mindsets: Growing the culture of the school</vt:lpstr>
      <vt:lpstr>Growing Mindsets: Affecting staff mindsets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Growing Mindsets - Growing a Community</dc:title>
  <dc:subject>Raising the Achievement of all Learners in Inclusive Education</dc:subject>
  <dc:creator>Scottish Learning Community</dc:creator>
  <cp:revision>31</cp:revision>
  <dcterms:created xsi:type="dcterms:W3CDTF">2017-03-22T21:34:43Z</dcterms:created>
  <dcterms:modified xsi:type="dcterms:W3CDTF">2018-08-10T09:24:42Z</dcterms:modified>
</cp:coreProperties>
</file>