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handoutMasterIdLst>
    <p:handoutMasterId r:id="rId12"/>
  </p:handoutMasterIdLst>
  <p:sldIdLst>
    <p:sldId id="262" r:id="rId2"/>
    <p:sldId id="270" r:id="rId3"/>
    <p:sldId id="269" r:id="rId4"/>
    <p:sldId id="268" r:id="rId5"/>
    <p:sldId id="267" r:id="rId6"/>
    <p:sldId id="266" r:id="rId7"/>
    <p:sldId id="265" r:id="rId8"/>
    <p:sldId id="271" r:id="rId9"/>
    <p:sldId id="264" r:id="rId10"/>
  </p:sldIdLst>
  <p:sldSz cx="12244388" cy="6838950"/>
  <p:notesSz cx="6858000" cy="91440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15:clr>
            <a:srgbClr val="A4A3A4"/>
          </p15:clr>
        </p15:guide>
        <p15:guide id="2" pos="53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1E1C43"/>
    <a:srgbClr val="12194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73" autoAdjust="0"/>
    <p:restoredTop sz="59306" autoAdjust="0"/>
  </p:normalViewPr>
  <p:slideViewPr>
    <p:cSldViewPr snapToGrid="0" snapToObjects="1">
      <p:cViewPr varScale="1">
        <p:scale>
          <a:sx n="86" d="100"/>
          <a:sy n="86" d="100"/>
        </p:scale>
        <p:origin x="2418" y="96"/>
      </p:cViewPr>
      <p:guideLst>
        <p:guide orient="horz"/>
        <p:guide pos="53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4" d="100"/>
        <a:sy n="154" d="100"/>
      </p:scale>
      <p:origin x="0" y="0"/>
    </p:cViewPr>
  </p:sorterViewPr>
  <p:notesViewPr>
    <p:cSldViewPr snapToGrid="0" snapToObjects="1">
      <p:cViewPr varScale="1">
        <p:scale>
          <a:sx n="113" d="100"/>
          <a:sy n="113" d="100"/>
        </p:scale>
        <p:origin x="449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9F69744-5CB7-F347-801B-F9971479CE59}" type="datetimeFigureOut">
              <a:rPr lang="en-US" smtClean="0"/>
              <a:t>8/10/2018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684CDD2-A756-8840-BED3-1A8FE8831A25}" type="slidenum">
              <a:rPr lang="en-US" smtClean="0"/>
              <a:t>‹#›</a:t>
            </a:fld>
            <a:endParaRPr lang="en-US" dirty="0"/>
          </a:p>
        </p:txBody>
      </p:sp>
    </p:spTree>
    <p:extLst>
      <p:ext uri="{BB962C8B-B14F-4D97-AF65-F5344CB8AC3E}">
        <p14:creationId xmlns:p14="http://schemas.microsoft.com/office/powerpoint/2010/main" val="5170310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7C0A4F12-6058-0144-B533-C3C8910AFECC}" type="datetimeFigureOut">
              <a:rPr lang="en-US"/>
              <a:pPr>
                <a:defRPr/>
              </a:pPr>
              <a:t>8/10/2018</a:t>
            </a:fld>
            <a:endParaRPr lang="en-US" dirty="0"/>
          </a:p>
        </p:txBody>
      </p:sp>
      <p:sp>
        <p:nvSpPr>
          <p:cNvPr id="4" name="Slide Image Placeholder 3"/>
          <p:cNvSpPr>
            <a:spLocks noGrp="1" noRot="1" noChangeAspect="1"/>
          </p:cNvSpPr>
          <p:nvPr>
            <p:ph type="sldImg" idx="2"/>
          </p:nvPr>
        </p:nvSpPr>
        <p:spPr>
          <a:xfrm>
            <a:off x="360363" y="685800"/>
            <a:ext cx="6137275"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63272C5D-4604-184E-A73E-1DFDFBDAD8B3}" type="slidenum">
              <a:rPr lang="en-US"/>
              <a:pPr>
                <a:defRPr/>
              </a:pPr>
              <a:t>‹#›</a:t>
            </a:fld>
            <a:endParaRPr lang="en-US" dirty="0"/>
          </a:p>
        </p:txBody>
      </p:sp>
    </p:spTree>
    <p:extLst>
      <p:ext uri="{BB962C8B-B14F-4D97-AF65-F5344CB8AC3E}">
        <p14:creationId xmlns:p14="http://schemas.microsoft.com/office/powerpoint/2010/main" val="3339030852"/>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european-agency.org"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mailto:secretariat@european-agency.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Looking forward: Emerging policy implications from the Raising Achievement project </a:t>
            </a:r>
          </a:p>
          <a:p>
            <a:r>
              <a:rPr lang="en-GB" dirty="0"/>
              <a:t>In this final session, I am going to outline</a:t>
            </a:r>
            <a:r>
              <a:rPr lang="en-GB" baseline="0" dirty="0"/>
              <a:t> the emerging policy implications from the project.</a:t>
            </a:r>
            <a:endParaRPr lang="en-GB" dirty="0"/>
          </a:p>
          <a:p>
            <a:r>
              <a:rPr lang="en-GB" baseline="0" dirty="0"/>
              <a:t>Although we have been working on this project for over 3 years, we are very conscious of the need to be realistic about the pace of change in education – so we prefer to talk about emerging policy implications. You have seen the amount of work that has been carried out by the learning communities, the very valuable inputs by our project experts from all our member countries as well as our exploration of recent research – we feel that all these strands of work combine to support the following important implications for policy makers. These will be further refined and published later this year along with guidance for teacher and for school leaders.</a:t>
            </a:r>
            <a:endParaRPr lang="en-GB" dirty="0"/>
          </a:p>
        </p:txBody>
      </p:sp>
      <p:sp>
        <p:nvSpPr>
          <p:cNvPr id="4" name="Slide Number Placeholder 3"/>
          <p:cNvSpPr>
            <a:spLocks noGrp="1"/>
          </p:cNvSpPr>
          <p:nvPr>
            <p:ph type="sldNum" sz="quarter" idx="10"/>
          </p:nvPr>
        </p:nvSpPr>
        <p:spPr/>
        <p:txBody>
          <a:bodyPr/>
          <a:lstStyle/>
          <a:p>
            <a:pPr>
              <a:defRPr/>
            </a:pPr>
            <a:fld id="{63272C5D-4604-184E-A73E-1DFDFBDAD8B3}" type="slidenum">
              <a:rPr lang="en-US" smtClean="0"/>
              <a:pPr>
                <a:defRPr/>
              </a:pPr>
              <a:t>1</a:t>
            </a:fld>
            <a:endParaRPr lang="en-US" dirty="0"/>
          </a:p>
        </p:txBody>
      </p:sp>
    </p:spTree>
    <p:extLst>
      <p:ext uri="{BB962C8B-B14F-4D97-AF65-F5344CB8AC3E}">
        <p14:creationId xmlns:p14="http://schemas.microsoft.com/office/powerpoint/2010/main" val="24442998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399"/>
            <a:ext cx="5486400" cy="4665133"/>
          </a:xfrm>
        </p:spPr>
        <p:txBody>
          <a:bodyPr>
            <a:normAutofit lnSpcReduction="10000"/>
          </a:bodyPr>
          <a:lstStyle/>
          <a:p>
            <a:r>
              <a:rPr lang="en-GB" dirty="0"/>
              <a:t>Policy implications</a:t>
            </a:r>
            <a:endParaRPr lang="en-GB" dirty="0">
              <a:latin typeface="Calibri" charset="0"/>
            </a:endParaRPr>
          </a:p>
          <a:p>
            <a:r>
              <a:rPr lang="en-GB" b="1" dirty="0"/>
              <a:t>Conceptual framework</a:t>
            </a:r>
          </a:p>
          <a:p>
            <a:pPr marL="457200" indent="-457200">
              <a:buFont typeface="Arial"/>
              <a:buChar char="•"/>
            </a:pPr>
            <a:r>
              <a:rPr lang="en-GB" dirty="0"/>
              <a:t>Clarity about inclusive education (organising principle) </a:t>
            </a:r>
          </a:p>
          <a:p>
            <a:pPr marL="457200" indent="-457200">
              <a:buFont typeface="Arial"/>
              <a:buChar char="•"/>
            </a:pPr>
            <a:r>
              <a:rPr lang="en-GB" dirty="0"/>
              <a:t>Understanding of raising achievement agenda – equity, increasing capacity of all schools, all learners</a:t>
            </a:r>
          </a:p>
          <a:p>
            <a:pPr marL="457200" indent="-457200">
              <a:buFont typeface="Arial"/>
              <a:buChar char="•"/>
            </a:pPr>
            <a:r>
              <a:rPr lang="en-GB" dirty="0"/>
              <a:t>Impact on resourcing support for learning</a:t>
            </a:r>
          </a:p>
          <a:p>
            <a:r>
              <a:rPr lang="en-GB" baseline="0" dirty="0"/>
              <a:t>First thing to say with some certainty is the need for conceptual clarity around inclusion - this was a recommendation of the OoP project and finds further support in all parts of RA work where, as we said yesterday in our first presentation, it has been seen as an organising principle. </a:t>
            </a:r>
          </a:p>
          <a:p>
            <a:r>
              <a:rPr lang="en-GB" baseline="0" dirty="0"/>
              <a:t>Again yesterday we talked about the relationship between inclusive education and raising achievement. In understanding this relationship, there is a need to reflect on systemic barriers – not just overcoming disadvantage through targeted initiatives – valuable thought these might be – but in the longer term building communities where all learners can participate and achieve valued outcomes. This involves developing the ‘ethic of everybody’ avoiding practices that disadvantage some learners and believing that all learners - all schools can be transformed.</a:t>
            </a:r>
          </a:p>
          <a:p>
            <a:r>
              <a:rPr lang="en-GB" baseline="0" dirty="0"/>
              <a:t>As teachers become more skilled at dealing with learner diversity in all its forms – the capacity within classrooms/schools will be further increased - with an impact on the way that ’additional support needs’ are perceived and resourced - without labels/hard categories and with scope for more flexibility and sensitivity as learners change and develop over time.</a:t>
            </a:r>
          </a:p>
          <a:p>
            <a:r>
              <a:rPr lang="en-GB" baseline="0" dirty="0"/>
              <a:t>In RA we should also note that the project selected ‘good’ schools – many positives already in place and ‘moving’ forward on an improvement journey. Policy makers needs to consider implications for ‘stuck’ schools – those performing less effectively?</a:t>
            </a:r>
          </a:p>
        </p:txBody>
      </p:sp>
      <p:sp>
        <p:nvSpPr>
          <p:cNvPr id="4" name="Slide Number Placeholder 3"/>
          <p:cNvSpPr>
            <a:spLocks noGrp="1"/>
          </p:cNvSpPr>
          <p:nvPr>
            <p:ph type="sldNum" sz="quarter" idx="10"/>
          </p:nvPr>
        </p:nvSpPr>
        <p:spPr/>
        <p:txBody>
          <a:bodyPr/>
          <a:lstStyle/>
          <a:p>
            <a:pPr>
              <a:defRPr/>
            </a:pPr>
            <a:fld id="{63272C5D-4604-184E-A73E-1DFDFBDAD8B3}" type="slidenum">
              <a:rPr lang="en-US" smtClean="0"/>
              <a:pPr>
                <a:defRPr/>
              </a:pPr>
              <a:t>2</a:t>
            </a:fld>
            <a:endParaRPr lang="en-US" dirty="0"/>
          </a:p>
        </p:txBody>
      </p:sp>
    </p:spTree>
    <p:extLst>
      <p:ext uri="{BB962C8B-B14F-4D97-AF65-F5344CB8AC3E}">
        <p14:creationId xmlns:p14="http://schemas.microsoft.com/office/powerpoint/2010/main" val="15947439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399"/>
            <a:ext cx="5486400" cy="4341813"/>
          </a:xfrm>
        </p:spPr>
        <p:txBody>
          <a:bodyPr>
            <a:normAutofit fontScale="85000" lnSpcReduction="10000"/>
          </a:bodyPr>
          <a:lstStyle/>
          <a:p>
            <a:r>
              <a:rPr lang="en-GB" dirty="0"/>
              <a:t>Pedagogy</a:t>
            </a:r>
            <a:endParaRPr lang="en-GB" dirty="0">
              <a:latin typeface="Calibri" charset="0"/>
            </a:endParaRPr>
          </a:p>
          <a:p>
            <a:pPr marL="457200" indent="-457200">
              <a:buFont typeface="Arial"/>
              <a:buChar char="•"/>
            </a:pPr>
            <a:r>
              <a:rPr lang="en-GB" dirty="0"/>
              <a:t>Initial teacher education and professional development that equips teachers to meet diverse needs – reflective practitioners with relevant competences (Agency TE4I)</a:t>
            </a:r>
          </a:p>
          <a:p>
            <a:pPr marL="457200" indent="-457200">
              <a:buFont typeface="Arial"/>
              <a:buChar char="•"/>
            </a:pPr>
            <a:r>
              <a:rPr lang="en-GB" dirty="0"/>
              <a:t>Support for innovation, research and evidence of ‘what works’</a:t>
            </a:r>
          </a:p>
          <a:p>
            <a:pPr marL="457200" indent="-457200">
              <a:buFont typeface="Arial"/>
              <a:buChar char="•"/>
            </a:pPr>
            <a:r>
              <a:rPr lang="en-GB" dirty="0"/>
              <a:t>Secure and stable opportunities in schools to ensure personal/professional development and collegiality</a:t>
            </a:r>
          </a:p>
          <a:p>
            <a:r>
              <a:rPr lang="en-GB" dirty="0">
                <a:solidFill>
                  <a:schemeClr val="tx1"/>
                </a:solidFill>
              </a:rPr>
              <a:t>Regarding pedagogy, RA has further reinforced recommendations of earlier Agency work in particular TE4I – for high quality ITE and CPD – to develop reflective practitioners with relevant competences.</a:t>
            </a:r>
          </a:p>
          <a:p>
            <a:r>
              <a:rPr lang="en-GB" dirty="0">
                <a:solidFill>
                  <a:schemeClr val="tx1"/>
                </a:solidFill>
              </a:rPr>
              <a:t>Teachers today need to be well</a:t>
            </a:r>
            <a:r>
              <a:rPr lang="en-GB" baseline="0" dirty="0">
                <a:solidFill>
                  <a:schemeClr val="tx1"/>
                </a:solidFill>
              </a:rPr>
              <a:t> – organised, able to </a:t>
            </a:r>
            <a:r>
              <a:rPr lang="en-GB" dirty="0">
                <a:solidFill>
                  <a:schemeClr val="tx1"/>
                </a:solidFill>
              </a:rPr>
              <a:t>manage</a:t>
            </a:r>
            <a:r>
              <a:rPr lang="en-GB" baseline="0" dirty="0">
                <a:solidFill>
                  <a:schemeClr val="tx1"/>
                </a:solidFill>
              </a:rPr>
              <a:t> and personalise learning through different teaching approaches and learning pathways</a:t>
            </a:r>
            <a:r>
              <a:rPr lang="en-GB" dirty="0">
                <a:solidFill>
                  <a:schemeClr val="tx1"/>
                </a:solidFill>
              </a:rPr>
              <a:t>,</a:t>
            </a:r>
            <a:r>
              <a:rPr lang="en-GB" baseline="0" dirty="0">
                <a:solidFill>
                  <a:schemeClr val="tx1"/>
                </a:solidFill>
              </a:rPr>
              <a:t> to understand and integrate different forms of assessment, to use I</a:t>
            </a:r>
            <a:r>
              <a:rPr lang="en-GB" dirty="0">
                <a:solidFill>
                  <a:schemeClr val="tx1"/>
                </a:solidFill>
              </a:rPr>
              <a:t>CT themselves</a:t>
            </a:r>
            <a:r>
              <a:rPr lang="en-GB" baseline="0" dirty="0">
                <a:solidFill>
                  <a:schemeClr val="tx1"/>
                </a:solidFill>
              </a:rPr>
              <a:t> and with learners and to develop the areas of </a:t>
            </a:r>
            <a:r>
              <a:rPr lang="en-GB" dirty="0">
                <a:solidFill>
                  <a:schemeClr val="tx1"/>
                </a:solidFill>
              </a:rPr>
              <a:t>competence</a:t>
            </a:r>
            <a:r>
              <a:rPr lang="en-GB" baseline="0" dirty="0">
                <a:solidFill>
                  <a:schemeClr val="tx1"/>
                </a:solidFill>
              </a:rPr>
              <a:t> set out</a:t>
            </a:r>
            <a:r>
              <a:rPr lang="en-GB" dirty="0">
                <a:solidFill>
                  <a:schemeClr val="tx1"/>
                </a:solidFill>
              </a:rPr>
              <a:t> in TE4i profile– valuing learner diversity,</a:t>
            </a:r>
            <a:r>
              <a:rPr lang="en-GB" baseline="0" dirty="0">
                <a:solidFill>
                  <a:schemeClr val="tx1"/>
                </a:solidFill>
              </a:rPr>
              <a:t> </a:t>
            </a:r>
            <a:r>
              <a:rPr lang="en-GB" dirty="0">
                <a:solidFill>
                  <a:schemeClr val="tx1"/>
                </a:solidFill>
              </a:rPr>
              <a:t>Supporting all learners</a:t>
            </a:r>
            <a:r>
              <a:rPr lang="en-GB" baseline="0" dirty="0">
                <a:solidFill>
                  <a:schemeClr val="tx1"/>
                </a:solidFill>
              </a:rPr>
              <a:t>, </a:t>
            </a:r>
            <a:r>
              <a:rPr lang="en-GB" dirty="0">
                <a:solidFill>
                  <a:schemeClr val="tx1"/>
                </a:solidFill>
              </a:rPr>
              <a:t>Working with and trusting – others</a:t>
            </a:r>
            <a:r>
              <a:rPr lang="en-GB" baseline="0" dirty="0">
                <a:solidFill>
                  <a:schemeClr val="tx1"/>
                </a:solidFill>
              </a:rPr>
              <a:t>, </a:t>
            </a:r>
            <a:r>
              <a:rPr lang="en-GB" dirty="0">
                <a:solidFill>
                  <a:schemeClr val="tx1"/>
                </a:solidFill>
              </a:rPr>
              <a:t>Personal professional development (to help in dealing with uncertainty) – and increasingly as we have seen from our learning communities - also undertaking leadership tasks</a:t>
            </a:r>
          </a:p>
          <a:p>
            <a:pPr marL="0" marR="0" indent="0" algn="l" defTabSz="457200" rtl="0" eaLnBrk="0" fontAlgn="base" latinLnBrk="0" hangingPunct="0">
              <a:lnSpc>
                <a:spcPct val="100000"/>
              </a:lnSpc>
              <a:spcBef>
                <a:spcPct val="30000"/>
              </a:spcBef>
              <a:spcAft>
                <a:spcPct val="0"/>
              </a:spcAft>
              <a:buClrTx/>
              <a:buSzTx/>
              <a:buFontTx/>
              <a:buNone/>
              <a:tabLst/>
              <a:defRPr/>
            </a:pPr>
            <a:r>
              <a:rPr lang="en-GB" sz="1200" dirty="0">
                <a:solidFill>
                  <a:schemeClr val="tx1"/>
                </a:solidFill>
              </a:rPr>
              <a:t>Teachers</a:t>
            </a:r>
            <a:r>
              <a:rPr lang="en-GB" sz="1200" baseline="0" dirty="0">
                <a:solidFill>
                  <a:schemeClr val="tx1"/>
                </a:solidFill>
              </a:rPr>
              <a:t> need support to be innovative – to solve problems when they encounter new situations, to find evidence of what works – in terms of what we learn, how we learn, when we learn and where we learn (OECD) This applies to learners and equally to teacher - and other stakeholder -learning.</a:t>
            </a:r>
            <a:endParaRPr lang="en-GB" dirty="0">
              <a:solidFill>
                <a:schemeClr val="tx1"/>
              </a:solidFill>
            </a:endParaRPr>
          </a:p>
          <a:p>
            <a:r>
              <a:rPr lang="en-GB" dirty="0">
                <a:solidFill>
                  <a:schemeClr val="tx1"/>
                </a:solidFill>
              </a:rPr>
              <a:t>This</a:t>
            </a:r>
            <a:r>
              <a:rPr lang="en-GB" baseline="0" dirty="0">
                <a:solidFill>
                  <a:schemeClr val="tx1"/>
                </a:solidFill>
              </a:rPr>
              <a:t> support may come from w</a:t>
            </a:r>
            <a:r>
              <a:rPr lang="en-GB" dirty="0">
                <a:solidFill>
                  <a:schemeClr val="tx1"/>
                </a:solidFill>
              </a:rPr>
              <a:t>orking with Universities</a:t>
            </a:r>
            <a:r>
              <a:rPr lang="en-GB" baseline="0" dirty="0">
                <a:solidFill>
                  <a:schemeClr val="tx1"/>
                </a:solidFill>
              </a:rPr>
              <a:t> (as in LCs) other organisations that can provide support, introduce new knowledge – all of which is strengthened by peer networks in and beyond school.</a:t>
            </a:r>
            <a:endParaRPr lang="en-GB" dirty="0">
              <a:solidFill>
                <a:schemeClr val="tx1"/>
              </a:solidFill>
            </a:endParaRPr>
          </a:p>
          <a:p>
            <a:r>
              <a:rPr lang="en-GB" dirty="0">
                <a:solidFill>
                  <a:srgbClr val="002060"/>
                </a:solidFill>
              </a:rPr>
              <a:t>(Council Conclusions note</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a:solidFill>
                  <a:srgbClr val="002060"/>
                </a:solidFill>
              </a:rPr>
              <a:t>…..</a:t>
            </a:r>
            <a:r>
              <a:rPr lang="en-GB" sz="1200" dirty="0">
                <a:solidFill>
                  <a:srgbClr val="002060"/>
                </a:solidFill>
              </a:rPr>
              <a:t>there is a need for more support to teachers, educators and other teaching staff to operate successfully in training systems that allow for flexible learning pathways and that respond to the different needs, abilities and capacities of learners. Where appropriate, these learning pathways need to be tailor-made, bottom-up and collaborative…. (p4))</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Importantly in terms of policy it is vital that teachers have secure</a:t>
            </a:r>
            <a:r>
              <a:rPr lang="en-GB" sz="1200" baseline="0" dirty="0">
                <a:solidFill>
                  <a:schemeClr val="tx1"/>
                </a:solidFill>
              </a:rPr>
              <a:t> posts where they can undertake professional development and build relationships with colleagues to maximise their own learning.</a:t>
            </a:r>
            <a:endParaRPr lang="en-GB" sz="1200" dirty="0">
              <a:solidFill>
                <a:schemeClr val="tx1"/>
              </a:solidFill>
            </a:endParaRPr>
          </a:p>
        </p:txBody>
      </p:sp>
      <p:sp>
        <p:nvSpPr>
          <p:cNvPr id="4" name="Slide Number Placeholder 3"/>
          <p:cNvSpPr>
            <a:spLocks noGrp="1"/>
          </p:cNvSpPr>
          <p:nvPr>
            <p:ph type="sldNum" sz="quarter" idx="10"/>
          </p:nvPr>
        </p:nvSpPr>
        <p:spPr/>
        <p:txBody>
          <a:bodyPr/>
          <a:lstStyle/>
          <a:p>
            <a:pPr>
              <a:defRPr/>
            </a:pPr>
            <a:fld id="{63272C5D-4604-184E-A73E-1DFDFBDAD8B3}" type="slidenum">
              <a:rPr lang="en-US" smtClean="0"/>
              <a:pPr>
                <a:defRPr/>
              </a:pPr>
              <a:t>3</a:t>
            </a:fld>
            <a:endParaRPr lang="en-US" dirty="0"/>
          </a:p>
        </p:txBody>
      </p:sp>
    </p:spTree>
    <p:extLst>
      <p:ext uri="{BB962C8B-B14F-4D97-AF65-F5344CB8AC3E}">
        <p14:creationId xmlns:p14="http://schemas.microsoft.com/office/powerpoint/2010/main" val="1072612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4622800"/>
          </a:xfrm>
        </p:spPr>
        <p:txBody>
          <a:bodyPr>
            <a:normAutofit fontScale="92500" lnSpcReduction="20000"/>
          </a:bodyPr>
          <a:lstStyle/>
          <a:p>
            <a:r>
              <a:rPr lang="en-GB" dirty="0"/>
              <a:t>Leadership</a:t>
            </a:r>
            <a:endParaRPr lang="en-GB" dirty="0">
              <a:latin typeface="Calibri" charset="0"/>
            </a:endParaRPr>
          </a:p>
          <a:p>
            <a:pPr marL="457200" indent="-457200">
              <a:buFont typeface="Arial"/>
              <a:buChar char="•"/>
            </a:pPr>
            <a:r>
              <a:rPr lang="en-GB" dirty="0"/>
              <a:t>Leadership development – for inclusive schools (knowledge, skills AND attitudes)</a:t>
            </a:r>
          </a:p>
          <a:p>
            <a:pPr marL="457200" indent="-457200">
              <a:buFont typeface="Arial"/>
              <a:buChar char="•"/>
            </a:pPr>
            <a:r>
              <a:rPr lang="en-GB" dirty="0"/>
              <a:t>On-going support for leaders – sharing practice/peer networks, etc.</a:t>
            </a:r>
          </a:p>
          <a:p>
            <a:pPr marL="457200" indent="-457200">
              <a:buFont typeface="Arial"/>
              <a:buChar char="•"/>
            </a:pPr>
            <a:r>
              <a:rPr lang="en-GB" dirty="0"/>
              <a:t>Communication and clarity about levels of decision making (e.g. finance, staffing, curriculum) and available flexibilities</a:t>
            </a:r>
          </a:p>
          <a:p>
            <a:pPr marL="457200" indent="-457200">
              <a:buFont typeface="Arial"/>
              <a:buChar char="•"/>
            </a:pPr>
            <a:r>
              <a:rPr lang="en-GB" dirty="0"/>
              <a:t>Inclusive accountability and effective use of information/data to focus on ALL learners</a:t>
            </a:r>
          </a:p>
          <a:p>
            <a:r>
              <a:rPr lang="en-GB" dirty="0"/>
              <a:t>In RA we have seen some excellent example of inclusive leadership – and this will be the focus of a new Agency project as some of you will have heard in the bi-annual meeting.</a:t>
            </a:r>
          </a:p>
          <a:p>
            <a:r>
              <a:rPr lang="en-GB" baseline="0" dirty="0"/>
              <a:t>First and foremost inclusive leaders have a positive a</a:t>
            </a:r>
            <a:r>
              <a:rPr lang="en-GB" dirty="0"/>
              <a:t>ttitudes to</a:t>
            </a:r>
            <a:r>
              <a:rPr lang="en-GB" baseline="0" dirty="0"/>
              <a:t> diversity – appreciating it as a stimulus for improvement for all. They also need knowledge and skills to provide </a:t>
            </a:r>
            <a:r>
              <a:rPr lang="en-GB" dirty="0"/>
              <a:t>pedagogical leadership,</a:t>
            </a:r>
            <a:r>
              <a:rPr lang="en-GB" baseline="0" dirty="0"/>
              <a:t> to model and support strong relationships</a:t>
            </a:r>
            <a:r>
              <a:rPr lang="en-GB" dirty="0"/>
              <a:t> with others  at all levels</a:t>
            </a:r>
            <a:r>
              <a:rPr lang="en-GB" baseline="0" dirty="0"/>
              <a:t> – also </a:t>
            </a:r>
            <a:r>
              <a:rPr lang="en-GB" dirty="0"/>
              <a:t>‘share’ leadership tasks to enable others to develop their potential</a:t>
            </a:r>
            <a:r>
              <a:rPr lang="en-GB" baseline="0" dirty="0"/>
              <a:t> as well as making sure essential jobs get done! Perhaps most importantly, they have learners as a primary focus – all learners, at all times.</a:t>
            </a:r>
          </a:p>
          <a:p>
            <a:r>
              <a:rPr lang="en-GB" baseline="0" dirty="0"/>
              <a:t>In policy terms, leaders need support – it is ‘tough’ at the top and in OoP too we talked about lonely principals. Such support should be in terms of time/resources and facilitation to enable leaders to meet with other leaders in peer networks as well as to take up more formal training and PD opportunities.</a:t>
            </a:r>
          </a:p>
          <a:p>
            <a:r>
              <a:rPr lang="en-GB" baseline="0" dirty="0"/>
              <a:t>Support can also come in the form of clear communication about policy initiatives, involvement and consultation – also clarity about where decisions are made – where responsibility lies – and what flexibility is available. Leaders should be </a:t>
            </a:r>
            <a:r>
              <a:rPr lang="en-GB" dirty="0"/>
              <a:t>trust</a:t>
            </a:r>
            <a:r>
              <a:rPr lang="en-GB" baseline="0" dirty="0"/>
              <a:t>ed to do what’s right for their schools, their situation –particularly regarding personnel, curriculum and support for learners. </a:t>
            </a:r>
          </a:p>
          <a:p>
            <a:r>
              <a:rPr lang="en-GB" baseline="0" dirty="0"/>
              <a:t>Another key element is the need for Inclusive accountability – that leaders and schools are judged not only on what can be easily measured – but on a range of indicators that are consistent with current policy direction and that value equitable and inclusive practice.</a:t>
            </a:r>
          </a:p>
          <a:p>
            <a:r>
              <a:rPr lang="en-GB" baseline="0" dirty="0"/>
              <a:t>Data is important – but care is needed to ensure that policy is evidence based rather than only data driven. Fullan 2011 </a:t>
            </a:r>
            <a:r>
              <a:rPr lang="en-GB" sz="1200" b="0" i="0" kern="1200" dirty="0">
                <a:solidFill>
                  <a:schemeClr val="tx1"/>
                </a:solidFill>
                <a:effectLst/>
              </a:rPr>
              <a:t>cautions that: 'statistics are a wonderful </a:t>
            </a:r>
            <a:r>
              <a:rPr lang="en-GB" sz="1200" b="1" i="0" kern="1200" dirty="0">
                <a:solidFill>
                  <a:schemeClr val="tx1"/>
                </a:solidFill>
                <a:effectLst/>
              </a:rPr>
              <a:t>servant</a:t>
            </a:r>
            <a:r>
              <a:rPr lang="en-GB" sz="1200" b="0" i="0" kern="1200" dirty="0">
                <a:solidFill>
                  <a:schemeClr val="tx1"/>
                </a:solidFill>
                <a:effectLst/>
              </a:rPr>
              <a:t> but an appalling </a:t>
            </a:r>
            <a:r>
              <a:rPr lang="en-GB" sz="1200" b="1" i="0" kern="1200" dirty="0">
                <a:solidFill>
                  <a:schemeClr val="tx1"/>
                </a:solidFill>
                <a:effectLst/>
              </a:rPr>
              <a:t>master</a:t>
            </a:r>
            <a:r>
              <a:rPr lang="en-GB" sz="1200" b="0" i="0" kern="1200" dirty="0">
                <a:solidFill>
                  <a:schemeClr val="tx1"/>
                </a:solidFill>
                <a:effectLst/>
              </a:rPr>
              <a:t>‘.</a:t>
            </a:r>
            <a:endParaRPr lang="en-GB" baseline="0" dirty="0"/>
          </a:p>
        </p:txBody>
      </p:sp>
      <p:sp>
        <p:nvSpPr>
          <p:cNvPr id="4" name="Slide Number Placeholder 3"/>
          <p:cNvSpPr>
            <a:spLocks noGrp="1"/>
          </p:cNvSpPr>
          <p:nvPr>
            <p:ph type="sldNum" sz="quarter" idx="10"/>
          </p:nvPr>
        </p:nvSpPr>
        <p:spPr/>
        <p:txBody>
          <a:bodyPr/>
          <a:lstStyle/>
          <a:p>
            <a:pPr>
              <a:defRPr/>
            </a:pPr>
            <a:fld id="{63272C5D-4604-184E-A73E-1DFDFBDAD8B3}" type="slidenum">
              <a:rPr lang="en-US" smtClean="0"/>
              <a:pPr>
                <a:defRPr/>
              </a:pPr>
              <a:t>4</a:t>
            </a:fld>
            <a:endParaRPr lang="en-US" dirty="0"/>
          </a:p>
        </p:txBody>
      </p:sp>
    </p:spTree>
    <p:extLst>
      <p:ext uri="{BB962C8B-B14F-4D97-AF65-F5344CB8AC3E}">
        <p14:creationId xmlns:p14="http://schemas.microsoft.com/office/powerpoint/2010/main" val="18713246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4470400"/>
          </a:xfrm>
        </p:spPr>
        <p:txBody>
          <a:bodyPr>
            <a:normAutofit lnSpcReduction="10000"/>
          </a:bodyPr>
          <a:lstStyle/>
          <a:p>
            <a:r>
              <a:rPr lang="en-GB" dirty="0"/>
              <a:t>Collaboration</a:t>
            </a:r>
            <a:endParaRPr lang="en-GB" dirty="0">
              <a:latin typeface="Calibri" charset="0"/>
            </a:endParaRPr>
          </a:p>
          <a:p>
            <a:pPr marL="457200" indent="-457200">
              <a:buFont typeface="Arial"/>
              <a:buChar char="•"/>
            </a:pPr>
            <a:r>
              <a:rPr lang="en-GB" dirty="0"/>
              <a:t>Shared (local/national) vision and values</a:t>
            </a:r>
          </a:p>
          <a:p>
            <a:pPr marL="457200" indent="-457200">
              <a:buFont typeface="Arial"/>
              <a:buChar char="•"/>
            </a:pPr>
            <a:r>
              <a:rPr lang="en-GB" dirty="0"/>
              <a:t>Support for all levels – clear lines of communication, shared understanding of roles and responsibilities</a:t>
            </a:r>
          </a:p>
          <a:p>
            <a:pPr marL="457200" indent="-457200">
              <a:buFont typeface="Arial"/>
              <a:buChar char="•"/>
            </a:pPr>
            <a:r>
              <a:rPr lang="en-GB" dirty="0"/>
              <a:t>Enabling school networks to stimulate regional collaboration around inclusion and raising achievement (innovative schools as regional ‘seeds’)</a:t>
            </a:r>
          </a:p>
          <a:p>
            <a:pPr marL="457200" indent="-457200">
              <a:buFont typeface="Arial"/>
              <a:buChar char="•"/>
            </a:pPr>
            <a:r>
              <a:rPr lang="en-GB" dirty="0"/>
              <a:t>Enabling local collaboration – parents, families, professionals, voluntary sector, employers, etc.</a:t>
            </a:r>
          </a:p>
          <a:p>
            <a:r>
              <a:rPr lang="en-GB" dirty="0"/>
              <a:t>Following from the first slide about conceptual clarity – a shared vision and values are needed – and this can only be achieved by collaboration</a:t>
            </a:r>
            <a:r>
              <a:rPr lang="en-GB" baseline="0" dirty="0"/>
              <a:t> </a:t>
            </a:r>
            <a:r>
              <a:rPr lang="en-GB" dirty="0"/>
              <a:t>among all stakeholders</a:t>
            </a:r>
            <a:r>
              <a:rPr lang="en-GB" baseline="0" dirty="0"/>
              <a:t> – requiring effective leadership at national and local levels.</a:t>
            </a:r>
            <a:endParaRPr lang="en-GB" dirty="0"/>
          </a:p>
          <a:p>
            <a:r>
              <a:rPr lang="en-GB" dirty="0"/>
              <a:t>Further leaders</a:t>
            </a:r>
            <a:r>
              <a:rPr lang="en-GB" baseline="0" dirty="0"/>
              <a:t> at national level should work together – across Ministries such as education, health social services etc. – and also with </a:t>
            </a:r>
            <a:r>
              <a:rPr lang="en-GB" dirty="0"/>
              <a:t>local decision makers</a:t>
            </a:r>
            <a:r>
              <a:rPr lang="en-GB" baseline="0" dirty="0"/>
              <a:t> </a:t>
            </a:r>
            <a:r>
              <a:rPr lang="en-GB" dirty="0"/>
              <a:t>– to acknowledge different needs/interests</a:t>
            </a:r>
            <a:r>
              <a:rPr lang="en-GB" baseline="0" dirty="0"/>
              <a:t> and overcome resistance to change through effective </a:t>
            </a:r>
            <a:r>
              <a:rPr lang="en-GB" dirty="0"/>
              <a:t>communication</a:t>
            </a:r>
            <a:r>
              <a:rPr lang="en-GB" baseline="0" dirty="0"/>
              <a:t>, </a:t>
            </a:r>
            <a:r>
              <a:rPr lang="en-GB" dirty="0"/>
              <a:t>consultation</a:t>
            </a:r>
            <a:r>
              <a:rPr lang="en-GB" baseline="0" dirty="0"/>
              <a:t> and engagement of all stakeholders.</a:t>
            </a:r>
          </a:p>
          <a:p>
            <a:r>
              <a:rPr lang="en-GB" baseline="0" dirty="0"/>
              <a:t>Innovation/experimentation should be supported at local level – to test out initiatives around inclusive education and effective practice in RA – this will help to provide evidence, build consensus and increase support for necessary changes.</a:t>
            </a:r>
            <a:endParaRPr lang="en-GB" dirty="0"/>
          </a:p>
          <a:p>
            <a:r>
              <a:rPr lang="en-GB" dirty="0"/>
              <a:t>Finally,</a:t>
            </a:r>
            <a:r>
              <a:rPr lang="en-GB" baseline="0" dirty="0"/>
              <a:t> policy should recognise the i</a:t>
            </a:r>
            <a:r>
              <a:rPr lang="en-GB" dirty="0"/>
              <a:t>mportance of community - partnerships with parents, families</a:t>
            </a:r>
            <a:r>
              <a:rPr lang="en-GB" baseline="0" dirty="0"/>
              <a:t> and voluntary sector as well as other professionals. Links</a:t>
            </a:r>
            <a:r>
              <a:rPr lang="en-GB" dirty="0"/>
              <a:t> with local employers</a:t>
            </a:r>
            <a:r>
              <a:rPr lang="en-GB" baseline="0" dirty="0"/>
              <a:t> are also key</a:t>
            </a:r>
            <a:r>
              <a:rPr lang="en-GB" dirty="0"/>
              <a:t> to enhancing</a:t>
            </a:r>
            <a:r>
              <a:rPr lang="en-GB" baseline="0" dirty="0"/>
              <a:t> the</a:t>
            </a:r>
            <a:r>
              <a:rPr lang="en-GB" dirty="0"/>
              <a:t> curriculum, providing work</a:t>
            </a:r>
            <a:r>
              <a:rPr lang="en-GB" baseline="0" dirty="0"/>
              <a:t> opportunities, etc.</a:t>
            </a:r>
          </a:p>
        </p:txBody>
      </p:sp>
      <p:sp>
        <p:nvSpPr>
          <p:cNvPr id="4" name="Slide Number Placeholder 3"/>
          <p:cNvSpPr>
            <a:spLocks noGrp="1"/>
          </p:cNvSpPr>
          <p:nvPr>
            <p:ph type="sldNum" sz="quarter" idx="10"/>
          </p:nvPr>
        </p:nvSpPr>
        <p:spPr/>
        <p:txBody>
          <a:bodyPr/>
          <a:lstStyle/>
          <a:p>
            <a:pPr>
              <a:defRPr/>
            </a:pPr>
            <a:fld id="{63272C5D-4604-184E-A73E-1DFDFBDAD8B3}" type="slidenum">
              <a:rPr lang="en-US" smtClean="0"/>
              <a:pPr>
                <a:defRPr/>
              </a:pPr>
              <a:t>5</a:t>
            </a:fld>
            <a:endParaRPr lang="en-US" dirty="0"/>
          </a:p>
        </p:txBody>
      </p:sp>
    </p:spTree>
    <p:extLst>
      <p:ext uri="{BB962C8B-B14F-4D97-AF65-F5344CB8AC3E}">
        <p14:creationId xmlns:p14="http://schemas.microsoft.com/office/powerpoint/2010/main" val="32915746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4445000"/>
          </a:xfrm>
        </p:spPr>
        <p:txBody>
          <a:bodyPr>
            <a:normAutofit lnSpcReduction="10000"/>
          </a:bodyPr>
          <a:lstStyle/>
          <a:p>
            <a:pPr>
              <a:lnSpc>
                <a:spcPct val="70000"/>
              </a:lnSpc>
            </a:pPr>
            <a:r>
              <a:rPr lang="en-GB" dirty="0"/>
              <a:t>Council Conclusions on Inclusion in Diversity to achieve a high quality education for all note the importance of:</a:t>
            </a:r>
            <a:endParaRPr lang="en-GB" dirty="0">
              <a:latin typeface="Calibri" charset="0"/>
            </a:endParaRPr>
          </a:p>
          <a:p>
            <a:pPr marL="457200" indent="-457200">
              <a:buFont typeface="Arial"/>
              <a:buChar char="•"/>
            </a:pPr>
            <a:r>
              <a:rPr lang="en-GB" dirty="0"/>
              <a:t>engagement with the whole school community and a wider range of stakeholders alongside the community to deal with issues on which schools do not and cannot possess the relevant expertise…</a:t>
            </a:r>
          </a:p>
          <a:p>
            <a:pPr marL="457200" indent="-457200">
              <a:buFont typeface="Arial"/>
              <a:buChar char="•"/>
            </a:pPr>
            <a:r>
              <a:rPr lang="en-GB" dirty="0"/>
              <a:t>promoting a democratic and inclusive school culture and ethos that value diversity… </a:t>
            </a:r>
          </a:p>
          <a:p>
            <a:pPr marL="457200" indent="-457200">
              <a:buFont typeface="Arial"/>
              <a:buChar char="•"/>
            </a:pPr>
            <a:r>
              <a:rPr lang="en-GB" dirty="0"/>
              <a:t>encouraging the provision of opportunities for all learners to engage in flexible pathways…</a:t>
            </a:r>
          </a:p>
          <a:p>
            <a:pPr marL="0" marR="0" indent="0" algn="l" defTabSz="457200" rtl="0" eaLnBrk="0" fontAlgn="base" latinLnBrk="0" hangingPunct="0">
              <a:lnSpc>
                <a:spcPct val="100000"/>
              </a:lnSpc>
              <a:spcBef>
                <a:spcPct val="30000"/>
              </a:spcBef>
              <a:spcAft>
                <a:spcPct val="0"/>
              </a:spcAft>
              <a:buClrTx/>
              <a:buSzTx/>
              <a:buFont typeface="Arial"/>
              <a:buNone/>
              <a:tabLst/>
              <a:defRPr/>
            </a:pPr>
            <a:r>
              <a:rPr lang="en-GB" dirty="0"/>
              <a:t>These conclusions published in Feb 2017 agreed</a:t>
            </a:r>
            <a:r>
              <a:rPr lang="en-GB" baseline="0" dirty="0"/>
              <a:t> under MT presidency – all very much aligned with RA findings – note the importance of </a:t>
            </a:r>
          </a:p>
          <a:p>
            <a:pPr marL="457200" indent="-457200">
              <a:buFont typeface="Arial"/>
              <a:buChar char="•"/>
            </a:pPr>
            <a:r>
              <a:rPr lang="en-GB" dirty="0"/>
              <a:t>engagement with the whole school community and a wider range of stakeholders alongside the community to deal with issues on which schools do not and cannot possess the relevant expertise…</a:t>
            </a:r>
          </a:p>
          <a:p>
            <a:pPr marL="457200" indent="-457200">
              <a:buFont typeface="Arial"/>
              <a:buChar char="•"/>
            </a:pPr>
            <a:r>
              <a:rPr lang="en-GB" dirty="0"/>
              <a:t>promoting a democratic and inclusive school culture and ethos that value diversity… </a:t>
            </a:r>
          </a:p>
          <a:p>
            <a:pPr marL="457200" indent="-457200">
              <a:buFont typeface="Arial"/>
              <a:buChar char="•"/>
            </a:pPr>
            <a:r>
              <a:rPr lang="en-GB" dirty="0"/>
              <a:t>encouraging the provision of opportunities for all learners to engage in flexible pathways… </a:t>
            </a:r>
            <a:endParaRPr lang="en-GB" baseline="0" dirty="0"/>
          </a:p>
          <a:p>
            <a:pPr marL="0" marR="0" indent="0" algn="l" defTabSz="457200" rtl="0" eaLnBrk="0" fontAlgn="base" latinLnBrk="0" hangingPunct="0">
              <a:lnSpc>
                <a:spcPct val="100000"/>
              </a:lnSpc>
              <a:spcBef>
                <a:spcPct val="30000"/>
              </a:spcBef>
              <a:spcAft>
                <a:spcPct val="0"/>
              </a:spcAft>
              <a:buClrTx/>
              <a:buSzTx/>
              <a:buFont typeface="Arial"/>
              <a:buNone/>
              <a:tabLst/>
              <a:defRPr/>
            </a:pPr>
            <a:r>
              <a:rPr lang="en-GB" baseline="0" dirty="0"/>
              <a:t>In the move to high quality education provision that serves all learners the current bureaucratic system needs to be transformed so that</a:t>
            </a:r>
          </a:p>
          <a:p>
            <a:pPr marL="0" marR="0" indent="0" algn="l" defTabSz="457200" rtl="0" eaLnBrk="0" fontAlgn="base" latinLnBrk="0" hangingPunct="0">
              <a:lnSpc>
                <a:spcPct val="100000"/>
              </a:lnSpc>
              <a:spcBef>
                <a:spcPct val="30000"/>
              </a:spcBef>
              <a:spcAft>
                <a:spcPct val="0"/>
              </a:spcAft>
              <a:buClrTx/>
              <a:buSzTx/>
              <a:buFont typeface="Arial"/>
              <a:buNone/>
              <a:tabLst/>
              <a:defRPr/>
            </a:pPr>
            <a:r>
              <a:rPr lang="en-GB" baseline="0" dirty="0"/>
              <a:t>all learners are included in a new coherent system that prepares them for the future, with a relevant curriculum and appropriate assessment, high quality teaching, collegial leadership and accountability to peers and key stakeholders – primarily learners and their families.</a:t>
            </a:r>
            <a:endParaRPr lang="en-GB" dirty="0"/>
          </a:p>
        </p:txBody>
      </p:sp>
      <p:sp>
        <p:nvSpPr>
          <p:cNvPr id="4" name="Slide Number Placeholder 3"/>
          <p:cNvSpPr>
            <a:spLocks noGrp="1"/>
          </p:cNvSpPr>
          <p:nvPr>
            <p:ph type="sldNum" sz="quarter" idx="10"/>
          </p:nvPr>
        </p:nvSpPr>
        <p:spPr/>
        <p:txBody>
          <a:bodyPr/>
          <a:lstStyle/>
          <a:p>
            <a:pPr>
              <a:defRPr/>
            </a:pPr>
            <a:fld id="{63272C5D-4604-184E-A73E-1DFDFBDAD8B3}" type="slidenum">
              <a:rPr lang="en-US" smtClean="0"/>
              <a:pPr>
                <a:defRPr/>
              </a:pPr>
              <a:t>6</a:t>
            </a:fld>
            <a:endParaRPr lang="en-US" dirty="0"/>
          </a:p>
        </p:txBody>
      </p:sp>
    </p:spTree>
    <p:extLst>
      <p:ext uri="{BB962C8B-B14F-4D97-AF65-F5344CB8AC3E}">
        <p14:creationId xmlns:p14="http://schemas.microsoft.com/office/powerpoint/2010/main" val="13392334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Council Conclusions invite member states to:</a:t>
            </a:r>
          </a:p>
          <a:p>
            <a:pPr marL="171450" marR="0" indent="-171450" algn="l" defTabSz="457200" rtl="0" eaLnBrk="0" fontAlgn="base" latinLnBrk="0" hangingPunct="0">
              <a:lnSpc>
                <a:spcPct val="100000"/>
              </a:lnSpc>
              <a:spcBef>
                <a:spcPct val="30000"/>
              </a:spcBef>
              <a:spcAft>
                <a:spcPct val="0"/>
              </a:spcAft>
              <a:buClrTx/>
              <a:buSzTx/>
              <a:buFont typeface="Arial"/>
              <a:buChar char="•"/>
              <a:tabLst/>
              <a:defRPr/>
            </a:pPr>
            <a:r>
              <a:rPr lang="en-GB" dirty="0"/>
              <a:t>encourage approaches that support learners in education and training, including through gathering student feedback on their learning experiences, together with inclusiveness and equity provisions that try to compensate for different starting positions, i.e. provisions that go beyond equality of opportunity, to ensure inclusion in diversity and progress towards equity.</a:t>
            </a:r>
            <a:endParaRPr lang="en-GB" sz="1200" kern="1200" dirty="0">
              <a:solidFill>
                <a:schemeClr val="tx1"/>
              </a:solidFill>
              <a:effectLst/>
            </a:endParaRPr>
          </a:p>
          <a:p>
            <a:pPr marL="0" marR="0" indent="0" algn="l" defTabSz="4572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effectLst/>
              </a:rPr>
              <a:t>The</a:t>
            </a:r>
            <a:r>
              <a:rPr lang="en-GB" sz="1200" kern="1200" baseline="0" dirty="0">
                <a:solidFill>
                  <a:schemeClr val="tx1"/>
                </a:solidFill>
                <a:effectLst/>
              </a:rPr>
              <a:t> Conclusions also c</a:t>
            </a:r>
            <a:r>
              <a:rPr lang="en-GB" sz="1200" kern="1200" dirty="0">
                <a:solidFill>
                  <a:schemeClr val="tx1"/>
                </a:solidFill>
                <a:effectLst/>
              </a:rPr>
              <a:t>all on</a:t>
            </a:r>
            <a:r>
              <a:rPr lang="en-GB" sz="1200" kern="1200" baseline="0" dirty="0">
                <a:solidFill>
                  <a:schemeClr val="tx1"/>
                </a:solidFill>
                <a:effectLst/>
              </a:rPr>
              <a:t> the Commission to promote the exchange of good practices on achieving high quality education for all to deepen mutual learning on inclusion in diversity and build on the work of the European Agency to provide evidence-based information and guidance.</a:t>
            </a:r>
          </a:p>
          <a:p>
            <a:pPr marL="0" marR="0" indent="0" algn="l" defTabSz="457200" rtl="0" eaLnBrk="0" fontAlgn="base" latinLnBrk="0" hangingPunct="0">
              <a:lnSpc>
                <a:spcPct val="100000"/>
              </a:lnSpc>
              <a:spcBef>
                <a:spcPct val="30000"/>
              </a:spcBef>
              <a:spcAft>
                <a:spcPct val="0"/>
              </a:spcAft>
              <a:buClrTx/>
              <a:buSzTx/>
              <a:buFontTx/>
              <a:buNone/>
              <a:tabLst/>
              <a:defRPr/>
            </a:pPr>
            <a:r>
              <a:rPr lang="en-GB" sz="1200" kern="1200" baseline="0" dirty="0">
                <a:solidFill>
                  <a:schemeClr val="tx1"/>
                </a:solidFill>
                <a:effectLst/>
              </a:rPr>
              <a:t>So we hope that the learning from this project will help to fulfil this objective – and I would like to leave you with one final thought - we can’t do this alone…</a:t>
            </a:r>
          </a:p>
          <a:p>
            <a:pPr marL="0" marR="0" indent="0" algn="l" defTabSz="457200" rtl="0" eaLnBrk="0" fontAlgn="base" latinLnBrk="0" hangingPunct="0">
              <a:lnSpc>
                <a:spcPct val="100000"/>
              </a:lnSpc>
              <a:spcBef>
                <a:spcPct val="30000"/>
              </a:spcBef>
              <a:spcAft>
                <a:spcPct val="0"/>
              </a:spcAft>
              <a:buClrTx/>
              <a:buSzTx/>
              <a:buFontTx/>
              <a:buNone/>
              <a:tabLst/>
              <a:defRPr/>
            </a:pPr>
            <a:r>
              <a:rPr lang="en-GB" sz="1200" kern="1200" baseline="0" dirty="0">
                <a:solidFill>
                  <a:schemeClr val="tx1"/>
                </a:solidFill>
                <a:effectLst/>
              </a:rPr>
              <a:t>None of us is as smart as all of us!</a:t>
            </a:r>
          </a:p>
          <a:p>
            <a:pPr marL="0" marR="0" indent="0" algn="l" defTabSz="457200" rtl="0" eaLnBrk="0" fontAlgn="base" latinLnBrk="0" hangingPunct="0">
              <a:lnSpc>
                <a:spcPct val="100000"/>
              </a:lnSpc>
              <a:spcBef>
                <a:spcPct val="30000"/>
              </a:spcBef>
              <a:spcAft>
                <a:spcPct val="0"/>
              </a:spcAft>
              <a:buClrTx/>
              <a:buSzTx/>
              <a:buFontTx/>
              <a:buNone/>
              <a:tabLst/>
              <a:defRPr/>
            </a:pPr>
            <a:r>
              <a:rPr lang="en-GB" sz="1200" kern="1200" baseline="0" dirty="0">
                <a:solidFill>
                  <a:schemeClr val="tx1"/>
                </a:solidFill>
                <a:effectLst/>
              </a:rPr>
              <a:t>Thank you for your attention and your support!</a:t>
            </a:r>
            <a:endParaRPr lang="en-GB" dirty="0"/>
          </a:p>
        </p:txBody>
      </p:sp>
      <p:sp>
        <p:nvSpPr>
          <p:cNvPr id="4" name="Slide Number Placeholder 3"/>
          <p:cNvSpPr>
            <a:spLocks noGrp="1"/>
          </p:cNvSpPr>
          <p:nvPr>
            <p:ph type="sldNum" sz="quarter" idx="10"/>
          </p:nvPr>
        </p:nvSpPr>
        <p:spPr/>
        <p:txBody>
          <a:bodyPr/>
          <a:lstStyle/>
          <a:p>
            <a:pPr>
              <a:defRPr/>
            </a:pPr>
            <a:fld id="{63272C5D-4604-184E-A73E-1DFDFBDAD8B3}" type="slidenum">
              <a:rPr lang="en-US" smtClean="0"/>
              <a:pPr>
                <a:defRPr/>
              </a:pPr>
              <a:t>7</a:t>
            </a:fld>
            <a:endParaRPr lang="en-US" dirty="0"/>
          </a:p>
        </p:txBody>
      </p:sp>
    </p:spTree>
    <p:extLst>
      <p:ext uri="{BB962C8B-B14F-4D97-AF65-F5344CB8AC3E}">
        <p14:creationId xmlns:p14="http://schemas.microsoft.com/office/powerpoint/2010/main" val="35315908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t>Final words</a:t>
            </a:r>
          </a:p>
          <a:p>
            <a:r>
              <a:rPr lang="en-GB" sz="1200" b="1" dirty="0"/>
              <a:t>None of us is as smart as all of us </a:t>
            </a:r>
          </a:p>
          <a:p>
            <a:pPr marL="0" marR="0" indent="0" algn="l" defTabSz="457200" rtl="0" eaLnBrk="0" fontAlgn="base" latinLnBrk="0" hangingPunct="0">
              <a:lnSpc>
                <a:spcPct val="100000"/>
              </a:lnSpc>
              <a:spcBef>
                <a:spcPct val="30000"/>
              </a:spcBef>
              <a:spcAft>
                <a:spcPct val="0"/>
              </a:spcAft>
              <a:buClrTx/>
              <a:buSzTx/>
              <a:buFontTx/>
              <a:buNone/>
              <a:tabLst/>
              <a:defRPr/>
            </a:pPr>
            <a:r>
              <a:rPr lang="en-GB" dirty="0"/>
              <a:t>You can’t do this alone...</a:t>
            </a:r>
          </a:p>
        </p:txBody>
      </p:sp>
      <p:sp>
        <p:nvSpPr>
          <p:cNvPr id="4" name="Slide Number Placeholder 3"/>
          <p:cNvSpPr>
            <a:spLocks noGrp="1"/>
          </p:cNvSpPr>
          <p:nvPr>
            <p:ph type="sldNum" sz="quarter" idx="10"/>
          </p:nvPr>
        </p:nvSpPr>
        <p:spPr/>
        <p:txBody>
          <a:bodyPr/>
          <a:lstStyle/>
          <a:p>
            <a:pPr>
              <a:defRPr/>
            </a:pPr>
            <a:fld id="{63272C5D-4604-184E-A73E-1DFDFBDAD8B3}" type="slidenum">
              <a:rPr lang="en-US" smtClean="0"/>
              <a:pPr>
                <a:defRPr/>
              </a:pPr>
              <a:t>8</a:t>
            </a:fld>
            <a:endParaRPr lang="en-US" dirty="0"/>
          </a:p>
        </p:txBody>
      </p:sp>
    </p:spTree>
    <p:extLst>
      <p:ext uri="{BB962C8B-B14F-4D97-AF65-F5344CB8AC3E}">
        <p14:creationId xmlns:p14="http://schemas.microsoft.com/office/powerpoint/2010/main" val="19320168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Contact</a:t>
            </a:r>
          </a:p>
          <a:p>
            <a:pPr>
              <a:lnSpc>
                <a:spcPct val="90000"/>
              </a:lnSpc>
            </a:pPr>
            <a:r>
              <a:rPr lang="en-GB" dirty="0">
                <a:hlinkClick r:id="rId3"/>
              </a:rPr>
              <a:t>www.european-agency.org</a:t>
            </a:r>
            <a:endParaRPr lang="en-GB" dirty="0"/>
          </a:p>
          <a:p>
            <a:pPr>
              <a:lnSpc>
                <a:spcPct val="90000"/>
              </a:lnSpc>
            </a:pPr>
            <a:r>
              <a:rPr lang="en-GB" dirty="0"/>
              <a:t>European Agency for Special Needs and Inclusive Education</a:t>
            </a:r>
          </a:p>
          <a:p>
            <a:pPr>
              <a:lnSpc>
                <a:spcPct val="90000"/>
              </a:lnSpc>
            </a:pPr>
            <a:r>
              <a:rPr lang="en-GB" dirty="0"/>
              <a:t>Østre Stationsvej 33, DK-5000 Odense C, Denmark</a:t>
            </a:r>
          </a:p>
          <a:p>
            <a:pPr>
              <a:lnSpc>
                <a:spcPct val="90000"/>
              </a:lnSpc>
            </a:pPr>
            <a:r>
              <a:rPr lang="en-GB" dirty="0">
                <a:hlinkClick r:id="rId4"/>
              </a:rPr>
              <a:t>secretariat@european-agency.org</a:t>
            </a:r>
            <a:endParaRPr lang="en-GB" dirty="0"/>
          </a:p>
          <a:p>
            <a:pPr>
              <a:lnSpc>
                <a:spcPct val="90000"/>
              </a:lnSpc>
            </a:pPr>
            <a:r>
              <a:rPr lang="en-GB" dirty="0"/>
              <a:t>Tel: +45 64 41 00 20</a:t>
            </a:r>
          </a:p>
        </p:txBody>
      </p:sp>
      <p:sp>
        <p:nvSpPr>
          <p:cNvPr id="4" name="Slide Number Placeholder 3"/>
          <p:cNvSpPr>
            <a:spLocks noGrp="1"/>
          </p:cNvSpPr>
          <p:nvPr>
            <p:ph type="sldNum" sz="quarter" idx="10"/>
          </p:nvPr>
        </p:nvSpPr>
        <p:spPr/>
        <p:txBody>
          <a:bodyPr/>
          <a:lstStyle/>
          <a:p>
            <a:pPr>
              <a:defRPr/>
            </a:pPr>
            <a:fld id="{63272C5D-4604-184E-A73E-1DFDFBDAD8B3}" type="slidenum">
              <a:rPr lang="en-US" smtClean="0"/>
              <a:pPr>
                <a:defRPr/>
              </a:pPr>
              <a:t>9</a:t>
            </a:fld>
            <a:endParaRPr lang="en-US" dirty="0"/>
          </a:p>
        </p:txBody>
      </p:sp>
    </p:spTree>
    <p:extLst>
      <p:ext uri="{BB962C8B-B14F-4D97-AF65-F5344CB8AC3E}">
        <p14:creationId xmlns:p14="http://schemas.microsoft.com/office/powerpoint/2010/main" val="1365973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sp>
        <p:nvSpPr>
          <p:cNvPr id="4" name="Picture Placeholder 3"/>
          <p:cNvSpPr>
            <a:spLocks noGrp="1"/>
          </p:cNvSpPr>
          <p:nvPr>
            <p:ph type="pic" sz="quarter" idx="10" hasCustomPrompt="1"/>
          </p:nvPr>
        </p:nvSpPr>
        <p:spPr>
          <a:xfrm>
            <a:off x="863600" y="177800"/>
            <a:ext cx="3086100" cy="1295400"/>
          </a:xfrm>
        </p:spPr>
        <p:txBody>
          <a:bodyPr/>
          <a:lstStyle>
            <a:lvl1pPr>
              <a:defRPr sz="1800" baseline="0">
                <a:solidFill>
                  <a:srgbClr val="1E1C43"/>
                </a:solidFill>
              </a:defRPr>
            </a:lvl1pPr>
          </a:lstStyle>
          <a:p>
            <a:r>
              <a:rPr lang="en-US" dirty="0"/>
              <a:t>Click icon to insert project logo</a:t>
            </a:r>
          </a:p>
        </p:txBody>
      </p:sp>
      <p:sp>
        <p:nvSpPr>
          <p:cNvPr id="5" name="Title Placeholder 1"/>
          <p:cNvSpPr>
            <a:spLocks noGrp="1"/>
          </p:cNvSpPr>
          <p:nvPr>
            <p:ph type="title" hasCustomPrompt="1"/>
          </p:nvPr>
        </p:nvSpPr>
        <p:spPr bwMode="auto">
          <a:xfrm>
            <a:off x="863600" y="1939179"/>
            <a:ext cx="10553700" cy="1430241"/>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4800"/>
            </a:lvl1pPr>
          </a:lstStyle>
          <a:p>
            <a:pPr lvl="0"/>
            <a:r>
              <a:rPr lang="en-GB" dirty="0"/>
              <a:t>Click to add title</a:t>
            </a:r>
            <a:endParaRPr lang="en-US" dirty="0"/>
          </a:p>
        </p:txBody>
      </p:sp>
      <p:sp>
        <p:nvSpPr>
          <p:cNvPr id="9" name="Subtitle 2"/>
          <p:cNvSpPr>
            <a:spLocks noGrp="1"/>
          </p:cNvSpPr>
          <p:nvPr>
            <p:ph type="subTitle" idx="1" hasCustomPrompt="1"/>
          </p:nvPr>
        </p:nvSpPr>
        <p:spPr>
          <a:xfrm>
            <a:off x="880228" y="3550491"/>
            <a:ext cx="10537071" cy="1747732"/>
          </a:xfrm>
        </p:spPr>
        <p:txBody>
          <a:bodyPr/>
          <a:lstStyle>
            <a:lvl1pPr marL="0" marR="0" indent="0" algn="l" defTabSz="457200" rtl="0" eaLnBrk="1" fontAlgn="base" latinLnBrk="0" hangingPunct="1">
              <a:lnSpc>
                <a:spcPct val="120000"/>
              </a:lnSpc>
              <a:spcBef>
                <a:spcPct val="20000"/>
              </a:spcBef>
              <a:spcAft>
                <a:spcPct val="0"/>
              </a:spcAft>
              <a:buClrTx/>
              <a:buSzTx/>
              <a:buFont typeface="Arial" charset="0"/>
              <a:buNone/>
              <a:tabLst>
                <a:tab pos="0" algn="l"/>
              </a:tabLst>
              <a:defRPr sz="2800"/>
            </a:lvl1pPr>
          </a:lstStyle>
          <a:p>
            <a:r>
              <a:rPr lang="en-GB" sz="2400" dirty="0">
                <a:solidFill>
                  <a:schemeClr val="bg1"/>
                </a:solidFill>
              </a:rPr>
              <a:t>Click to insert presenter’s name </a:t>
            </a:r>
            <a:br>
              <a:rPr lang="en-GB" sz="2400" dirty="0">
                <a:solidFill>
                  <a:schemeClr val="bg1"/>
                </a:solidFill>
              </a:rPr>
            </a:br>
            <a:r>
              <a:rPr lang="en-GB" sz="2400" dirty="0">
                <a:solidFill>
                  <a:schemeClr val="bg1"/>
                </a:solidFill>
              </a:rPr>
              <a:t>and email address</a:t>
            </a:r>
          </a:p>
        </p:txBody>
      </p:sp>
    </p:spTree>
    <p:extLst>
      <p:ext uri="{BB962C8B-B14F-4D97-AF65-F5344CB8AC3E}">
        <p14:creationId xmlns:p14="http://schemas.microsoft.com/office/powerpoint/2010/main" val="660453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hasCustomPrompt="1"/>
          </p:nvPr>
        </p:nvSpPr>
        <p:spPr/>
        <p:txBody>
          <a:bodyPr/>
          <a:lstStyle>
            <a:lvl1pPr marL="0" marR="0" indent="0" algn="l" defTabSz="457200" rtl="0" eaLnBrk="0" fontAlgn="base" latinLnBrk="0" hangingPunct="0">
              <a:lnSpc>
                <a:spcPct val="120000"/>
              </a:lnSpc>
              <a:spcBef>
                <a:spcPct val="20000"/>
              </a:spcBef>
              <a:spcAft>
                <a:spcPct val="0"/>
              </a:spcAft>
              <a:buClrTx/>
              <a:buSzTx/>
              <a:buFont typeface="Arial" charset="0"/>
              <a:buNone/>
              <a:tabLst>
                <a:tab pos="90488" algn="l"/>
              </a:tabLst>
              <a:defRPr sz="2800">
                <a:solidFill>
                  <a:srgbClr val="121948"/>
                </a:solidFill>
              </a:defRPr>
            </a:lvl1pPr>
            <a:lvl2pPr>
              <a:lnSpc>
                <a:spcPct val="120000"/>
              </a:lnSpc>
              <a:defRPr sz="2400">
                <a:solidFill>
                  <a:srgbClr val="121948"/>
                </a:solidFill>
              </a:defRPr>
            </a:lvl2pPr>
            <a:lvl3pPr>
              <a:lnSpc>
                <a:spcPct val="120000"/>
              </a:lnSpc>
              <a:defRPr sz="2200">
                <a:solidFill>
                  <a:srgbClr val="121948"/>
                </a:solidFill>
              </a:defRPr>
            </a:lvl3pPr>
            <a:lvl4pPr>
              <a:lnSpc>
                <a:spcPct val="120000"/>
              </a:lnSpc>
              <a:defRPr sz="2200">
                <a:solidFill>
                  <a:srgbClr val="121948"/>
                </a:solidFill>
              </a:defRPr>
            </a:lvl4pPr>
            <a:lvl5pPr>
              <a:lnSpc>
                <a:spcPct val="120000"/>
              </a:lnSpc>
              <a:defRPr sz="2200">
                <a:solidFill>
                  <a:srgbClr val="121948"/>
                </a:solidFill>
              </a:defRPr>
            </a:lvl5pPr>
          </a:lstStyle>
          <a:p>
            <a:pPr lvl="0"/>
            <a:r>
              <a:rPr lang="en-GB" dirty="0"/>
              <a:t>Click to edit text</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800236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and Graphi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hasCustomPrompt="1"/>
          </p:nvPr>
        </p:nvSpPr>
        <p:spPr>
          <a:xfrm>
            <a:off x="389015" y="1940399"/>
            <a:ext cx="5376785" cy="4269901"/>
          </a:xfrm>
        </p:spPr>
        <p:txBody>
          <a:bodyPr/>
          <a:lstStyle>
            <a:lvl1pPr marL="0" marR="0" indent="0" algn="l" defTabSz="457200" rtl="0" eaLnBrk="0" fontAlgn="base" latinLnBrk="0" hangingPunct="0">
              <a:lnSpc>
                <a:spcPct val="120000"/>
              </a:lnSpc>
              <a:spcBef>
                <a:spcPct val="20000"/>
              </a:spcBef>
              <a:spcAft>
                <a:spcPct val="0"/>
              </a:spcAft>
              <a:buClrTx/>
              <a:buSzTx/>
              <a:buFont typeface="Arial" charset="0"/>
              <a:buNone/>
              <a:tabLst>
                <a:tab pos="90488" algn="l"/>
              </a:tabLst>
              <a:defRPr sz="2800">
                <a:solidFill>
                  <a:srgbClr val="121948"/>
                </a:solidFill>
              </a:defRPr>
            </a:lvl1pPr>
            <a:lvl2pPr>
              <a:lnSpc>
                <a:spcPct val="120000"/>
              </a:lnSpc>
              <a:defRPr sz="2400">
                <a:solidFill>
                  <a:srgbClr val="121948"/>
                </a:solidFill>
              </a:defRPr>
            </a:lvl2pPr>
            <a:lvl3pPr>
              <a:lnSpc>
                <a:spcPct val="120000"/>
              </a:lnSpc>
              <a:defRPr sz="2200">
                <a:solidFill>
                  <a:srgbClr val="121948"/>
                </a:solidFill>
              </a:defRPr>
            </a:lvl3pPr>
            <a:lvl4pPr>
              <a:lnSpc>
                <a:spcPct val="120000"/>
              </a:lnSpc>
              <a:defRPr sz="2200">
                <a:solidFill>
                  <a:srgbClr val="121948"/>
                </a:solidFill>
              </a:defRPr>
            </a:lvl4pPr>
            <a:lvl5pPr>
              <a:lnSpc>
                <a:spcPct val="120000"/>
              </a:lnSpc>
              <a:defRPr sz="2200">
                <a:solidFill>
                  <a:srgbClr val="121948"/>
                </a:solidFill>
              </a:defRPr>
            </a:lvl5pPr>
          </a:lstStyle>
          <a:p>
            <a:pPr lvl="0"/>
            <a:r>
              <a:rPr lang="en-GB" dirty="0"/>
              <a:t>Click to edit text</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2"/>
          <p:cNvSpPr>
            <a:spLocks noGrp="1"/>
          </p:cNvSpPr>
          <p:nvPr>
            <p:ph idx="10" hasCustomPrompt="1"/>
          </p:nvPr>
        </p:nvSpPr>
        <p:spPr>
          <a:xfrm>
            <a:off x="5969001" y="1940399"/>
            <a:ext cx="5901308" cy="4269901"/>
          </a:xfrm>
        </p:spPr>
        <p:txBody>
          <a:bodyPr/>
          <a:lstStyle>
            <a:lvl1pPr marL="0" marR="0" indent="0" algn="l" defTabSz="457200" rtl="0" eaLnBrk="0" fontAlgn="base" latinLnBrk="0" hangingPunct="0">
              <a:lnSpc>
                <a:spcPct val="120000"/>
              </a:lnSpc>
              <a:spcBef>
                <a:spcPct val="20000"/>
              </a:spcBef>
              <a:spcAft>
                <a:spcPct val="0"/>
              </a:spcAft>
              <a:buClrTx/>
              <a:buSzTx/>
              <a:buFont typeface="Arial" charset="0"/>
              <a:buNone/>
              <a:tabLst>
                <a:tab pos="90488" algn="l"/>
              </a:tabLst>
              <a:defRPr sz="2800" baseline="0">
                <a:solidFill>
                  <a:srgbClr val="121948"/>
                </a:solidFill>
              </a:defRPr>
            </a:lvl1pPr>
            <a:lvl2pPr>
              <a:lnSpc>
                <a:spcPct val="120000"/>
              </a:lnSpc>
              <a:defRPr sz="2400">
                <a:solidFill>
                  <a:srgbClr val="121948"/>
                </a:solidFill>
              </a:defRPr>
            </a:lvl2pPr>
            <a:lvl3pPr>
              <a:lnSpc>
                <a:spcPct val="120000"/>
              </a:lnSpc>
              <a:defRPr sz="2200">
                <a:solidFill>
                  <a:srgbClr val="121948"/>
                </a:solidFill>
              </a:defRPr>
            </a:lvl3pPr>
            <a:lvl4pPr>
              <a:lnSpc>
                <a:spcPct val="120000"/>
              </a:lnSpc>
              <a:defRPr sz="2200">
                <a:solidFill>
                  <a:srgbClr val="121948"/>
                </a:solidFill>
              </a:defRPr>
            </a:lvl4pPr>
            <a:lvl5pPr>
              <a:lnSpc>
                <a:spcPct val="120000"/>
              </a:lnSpc>
              <a:defRPr sz="2200">
                <a:solidFill>
                  <a:srgbClr val="121948"/>
                </a:solidFill>
              </a:defRPr>
            </a:lvl5pPr>
          </a:lstStyle>
          <a:p>
            <a:pPr lvl="0"/>
            <a:r>
              <a:rPr lang="en-GB" dirty="0"/>
              <a:t>Click central icon to insert graphic</a:t>
            </a:r>
            <a:endParaRPr lang="en-US" dirty="0"/>
          </a:p>
        </p:txBody>
      </p:sp>
    </p:spTree>
    <p:extLst>
      <p:ext uri="{BB962C8B-B14F-4D97-AF65-F5344CB8AC3E}">
        <p14:creationId xmlns:p14="http://schemas.microsoft.com/office/powerpoint/2010/main" val="3251219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raphic with 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0" hasCustomPrompt="1"/>
          </p:nvPr>
        </p:nvSpPr>
        <p:spPr>
          <a:xfrm>
            <a:off x="850900" y="1940399"/>
            <a:ext cx="10617200" cy="3038001"/>
          </a:xfrm>
        </p:spPr>
        <p:txBody>
          <a:bodyPr/>
          <a:lstStyle>
            <a:lvl1pPr marL="0" marR="0" indent="0" algn="l" defTabSz="457200" rtl="0" eaLnBrk="0" fontAlgn="base" latinLnBrk="0" hangingPunct="0">
              <a:lnSpc>
                <a:spcPct val="120000"/>
              </a:lnSpc>
              <a:spcBef>
                <a:spcPct val="20000"/>
              </a:spcBef>
              <a:spcAft>
                <a:spcPct val="0"/>
              </a:spcAft>
              <a:buClrTx/>
              <a:buSzTx/>
              <a:buFont typeface="Arial" charset="0"/>
              <a:buNone/>
              <a:tabLst>
                <a:tab pos="90488" algn="l"/>
              </a:tabLst>
              <a:defRPr sz="2800" baseline="0">
                <a:solidFill>
                  <a:srgbClr val="121948"/>
                </a:solidFill>
              </a:defRPr>
            </a:lvl1pPr>
            <a:lvl2pPr>
              <a:lnSpc>
                <a:spcPct val="120000"/>
              </a:lnSpc>
              <a:defRPr sz="2400">
                <a:solidFill>
                  <a:srgbClr val="121948"/>
                </a:solidFill>
              </a:defRPr>
            </a:lvl2pPr>
            <a:lvl3pPr>
              <a:lnSpc>
                <a:spcPct val="120000"/>
              </a:lnSpc>
              <a:defRPr sz="2200">
                <a:solidFill>
                  <a:srgbClr val="121948"/>
                </a:solidFill>
              </a:defRPr>
            </a:lvl3pPr>
            <a:lvl4pPr>
              <a:lnSpc>
                <a:spcPct val="120000"/>
              </a:lnSpc>
              <a:defRPr sz="2200">
                <a:solidFill>
                  <a:srgbClr val="121948"/>
                </a:solidFill>
              </a:defRPr>
            </a:lvl4pPr>
            <a:lvl5pPr>
              <a:lnSpc>
                <a:spcPct val="120000"/>
              </a:lnSpc>
              <a:defRPr sz="2200">
                <a:solidFill>
                  <a:srgbClr val="121948"/>
                </a:solidFill>
              </a:defRPr>
            </a:lvl5pPr>
          </a:lstStyle>
          <a:p>
            <a:pPr lvl="0"/>
            <a:r>
              <a:rPr lang="en-GB" dirty="0"/>
              <a:t>Click central icon to insert graphic</a:t>
            </a:r>
            <a:endParaRPr lang="en-US" dirty="0"/>
          </a:p>
        </p:txBody>
      </p:sp>
      <p:sp>
        <p:nvSpPr>
          <p:cNvPr id="5" name="Content Placeholder 2"/>
          <p:cNvSpPr>
            <a:spLocks noGrp="1"/>
          </p:cNvSpPr>
          <p:nvPr>
            <p:ph idx="1" hasCustomPrompt="1"/>
          </p:nvPr>
        </p:nvSpPr>
        <p:spPr>
          <a:xfrm>
            <a:off x="389015" y="5118100"/>
            <a:ext cx="11481293" cy="1092200"/>
          </a:xfrm>
        </p:spPr>
        <p:txBody>
          <a:bodyPr/>
          <a:lstStyle>
            <a:lvl1pPr marL="0" marR="0" indent="0" algn="l" defTabSz="457200" rtl="0" eaLnBrk="0" fontAlgn="base" latinLnBrk="0" hangingPunct="0">
              <a:lnSpc>
                <a:spcPct val="120000"/>
              </a:lnSpc>
              <a:spcBef>
                <a:spcPct val="20000"/>
              </a:spcBef>
              <a:spcAft>
                <a:spcPct val="0"/>
              </a:spcAft>
              <a:buClrTx/>
              <a:buSzTx/>
              <a:buFont typeface="Arial" charset="0"/>
              <a:buNone/>
              <a:tabLst>
                <a:tab pos="90488" algn="l"/>
              </a:tabLst>
              <a:defRPr sz="2800">
                <a:solidFill>
                  <a:srgbClr val="121948"/>
                </a:solidFill>
              </a:defRPr>
            </a:lvl1pPr>
            <a:lvl2pPr>
              <a:lnSpc>
                <a:spcPct val="120000"/>
              </a:lnSpc>
              <a:defRPr sz="2400">
                <a:solidFill>
                  <a:srgbClr val="121948"/>
                </a:solidFill>
              </a:defRPr>
            </a:lvl2pPr>
            <a:lvl3pPr>
              <a:lnSpc>
                <a:spcPct val="120000"/>
              </a:lnSpc>
              <a:defRPr sz="2200">
                <a:solidFill>
                  <a:srgbClr val="121948"/>
                </a:solidFill>
              </a:defRPr>
            </a:lvl3pPr>
            <a:lvl4pPr>
              <a:lnSpc>
                <a:spcPct val="120000"/>
              </a:lnSpc>
              <a:defRPr sz="2200">
                <a:solidFill>
                  <a:srgbClr val="121948"/>
                </a:solidFill>
              </a:defRPr>
            </a:lvl4pPr>
            <a:lvl5pPr>
              <a:lnSpc>
                <a:spcPct val="120000"/>
              </a:lnSpc>
              <a:defRPr sz="2200">
                <a:solidFill>
                  <a:srgbClr val="121948"/>
                </a:solidFill>
              </a:defRPr>
            </a:lvl5pPr>
          </a:lstStyle>
          <a:p>
            <a:pPr lvl="0"/>
            <a:r>
              <a:rPr lang="en-GB" dirty="0"/>
              <a:t>Click to edit text</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7231529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76316" y="93759"/>
            <a:ext cx="11493992" cy="1430241"/>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dirty="0"/>
          </a:p>
        </p:txBody>
      </p:sp>
      <p:sp>
        <p:nvSpPr>
          <p:cNvPr id="1027" name="Text Placeholder 2"/>
          <p:cNvSpPr>
            <a:spLocks noGrp="1"/>
          </p:cNvSpPr>
          <p:nvPr>
            <p:ph type="body" idx="1"/>
          </p:nvPr>
        </p:nvSpPr>
        <p:spPr bwMode="auto">
          <a:xfrm>
            <a:off x="389015" y="1940399"/>
            <a:ext cx="11493993" cy="4269901"/>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dirty="0"/>
              <a:t>Click to edit text</a:t>
            </a:r>
          </a:p>
          <a:p>
            <a:pPr lvl="0"/>
            <a:r>
              <a:rPr lang="en-GB" dirty="0"/>
              <a:t>Second level</a:t>
            </a:r>
          </a:p>
          <a:p>
            <a:pPr lvl="0"/>
            <a:r>
              <a:rPr lang="en-GB" dirty="0"/>
              <a:t>Third level</a:t>
            </a:r>
          </a:p>
          <a:p>
            <a:pPr lvl="0"/>
            <a:r>
              <a:rPr lang="en-GB" dirty="0"/>
              <a:t>Fourth level</a:t>
            </a:r>
          </a:p>
          <a:p>
            <a:pPr lvl="0"/>
            <a:r>
              <a:rPr lang="en-GB" dirty="0"/>
              <a:t>Fifth level</a:t>
            </a:r>
            <a:endParaRPr lang="en-US" dirty="0"/>
          </a:p>
        </p:txBody>
      </p:sp>
    </p:spTree>
  </p:cSld>
  <p:clrMap bg1="lt1" tx1="dk1" bg2="lt2" tx2="dk2" accent1="accent1" accent2="accent2" accent3="accent3" accent4="accent4" accent5="accent5" accent6="accent6" hlink="hlink" folHlink="folHlink"/>
  <p:sldLayoutIdLst>
    <p:sldLayoutId id="2147483716" r:id="rId1"/>
    <p:sldLayoutId id="2147483694" r:id="rId2"/>
    <p:sldLayoutId id="2147483717" r:id="rId3"/>
    <p:sldLayoutId id="2147483718" r:id="rId4"/>
  </p:sldLayoutIdLst>
  <p:txStyles>
    <p:titleStyle>
      <a:lvl1pPr algn="l" defTabSz="457200" rtl="0" eaLnBrk="1" fontAlgn="base" hangingPunct="1">
        <a:spcBef>
          <a:spcPct val="0"/>
        </a:spcBef>
        <a:spcAft>
          <a:spcPct val="0"/>
        </a:spcAft>
        <a:defRPr sz="4600" kern="1200">
          <a:solidFill>
            <a:srgbClr val="1E1C43"/>
          </a:solidFill>
          <a:latin typeface="+mj-lt"/>
          <a:ea typeface="ＭＳ Ｐゴシック" charset="0"/>
          <a:cs typeface="ＭＳ Ｐゴシック" charset="0"/>
        </a:defRPr>
      </a:lvl1pPr>
      <a:lvl2pPr algn="ctr" defTabSz="457200" rtl="0" eaLnBrk="1" fontAlgn="base" hangingPunct="1">
        <a:spcBef>
          <a:spcPct val="0"/>
        </a:spcBef>
        <a:spcAft>
          <a:spcPct val="0"/>
        </a:spcAft>
        <a:defRPr sz="4400">
          <a:solidFill>
            <a:schemeClr val="bg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bg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bg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bg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bg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bg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bg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bg1"/>
          </a:solidFill>
          <a:latin typeface="Calibri" charset="0"/>
          <a:ea typeface="ＭＳ Ｐゴシック" charset="0"/>
          <a:cs typeface="ＭＳ Ｐゴシック" charset="0"/>
        </a:defRPr>
      </a:lvl9pPr>
    </p:titleStyle>
    <p:bodyStyle>
      <a:lvl1pPr marL="0" marR="0" indent="0" algn="l" defTabSz="457200" rtl="0" eaLnBrk="1" fontAlgn="base" latinLnBrk="0" hangingPunct="1">
        <a:lnSpc>
          <a:spcPct val="120000"/>
        </a:lnSpc>
        <a:spcBef>
          <a:spcPct val="20000"/>
        </a:spcBef>
        <a:spcAft>
          <a:spcPct val="0"/>
        </a:spcAft>
        <a:buClrTx/>
        <a:buSzTx/>
        <a:buFont typeface="Arial" charset="0"/>
        <a:buNone/>
        <a:tabLst>
          <a:tab pos="0" algn="l"/>
        </a:tabLst>
        <a:defRPr sz="2600" kern="1200" baseline="0">
          <a:solidFill>
            <a:srgbClr val="1E1C43"/>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defRPr sz="2800" kern="1200">
          <a:solidFill>
            <a:srgbClr val="FFFFFF"/>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defRPr sz="2400" kern="1200">
          <a:solidFill>
            <a:srgbClr val="FFFFFF"/>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defRPr sz="2000" kern="1200">
          <a:solidFill>
            <a:srgbClr val="FFFFFF"/>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defRPr sz="2000" kern="1200">
          <a:solidFill>
            <a:srgbClr val="FFFFFF"/>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european-agency.org"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hyperlink" Target="mailto:secretariat@european-agency.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63600" y="2790079"/>
            <a:ext cx="10553700" cy="1430241"/>
          </a:xfrm>
        </p:spPr>
        <p:txBody>
          <a:bodyPr>
            <a:noAutofit/>
          </a:bodyPr>
          <a:lstStyle/>
          <a:p>
            <a:r>
              <a:rPr lang="en-GB" dirty="0"/>
              <a:t>Looking forward: Emerging policy implications from the Raising Achievement project </a:t>
            </a:r>
          </a:p>
        </p:txBody>
      </p:sp>
      <p:pic>
        <p:nvPicPr>
          <p:cNvPr id="4" name="Picture Placeholder 3" descr="Raising the Achievement of All Learners in Inclusive Education project logo" title="Project logo"/>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l="-5206" r="-5206"/>
          <a:stretch>
            <a:fillRect/>
          </a:stretch>
        </p:blipFill>
        <p:spPr>
          <a:xfrm>
            <a:off x="381000" y="177800"/>
            <a:ext cx="5422900" cy="1295400"/>
          </a:xfrm>
        </p:spPr>
      </p:pic>
      <p:pic>
        <p:nvPicPr>
          <p:cNvPr id="5" name="Picture 4" descr="Presidency logo" title="Malta EU 2017 logo"/>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93276" y="368300"/>
            <a:ext cx="2771648" cy="977900"/>
          </a:xfrm>
          <a:prstGeom prst="rect">
            <a:avLst/>
          </a:prstGeom>
        </p:spPr>
      </p:pic>
    </p:spTree>
    <p:extLst>
      <p:ext uri="{BB962C8B-B14F-4D97-AF65-F5344CB8AC3E}">
        <p14:creationId xmlns:p14="http://schemas.microsoft.com/office/powerpoint/2010/main" val="3297847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389016" y="172940"/>
            <a:ext cx="11493992" cy="1325660"/>
          </a:xfrm>
        </p:spPr>
        <p:txBody>
          <a:bodyPr/>
          <a:lstStyle/>
          <a:p>
            <a:r>
              <a:rPr lang="en-GB" noProof="0" dirty="0"/>
              <a:t>Policy implications</a:t>
            </a:r>
            <a:endParaRPr lang="en-GB" noProof="0" dirty="0">
              <a:latin typeface="Calibri" charset="0"/>
            </a:endParaRPr>
          </a:p>
        </p:txBody>
      </p:sp>
      <p:sp>
        <p:nvSpPr>
          <p:cNvPr id="3" name="Content Placeholder 2"/>
          <p:cNvSpPr>
            <a:spLocks noGrp="1"/>
          </p:cNvSpPr>
          <p:nvPr>
            <p:ph idx="1"/>
          </p:nvPr>
        </p:nvSpPr>
        <p:spPr>
          <a:xfrm>
            <a:off x="376315" y="1950117"/>
            <a:ext cx="11493993" cy="4298283"/>
          </a:xfrm>
        </p:spPr>
        <p:txBody>
          <a:bodyPr/>
          <a:lstStyle/>
          <a:p>
            <a:r>
              <a:rPr lang="en-GB" b="1" noProof="0" dirty="0"/>
              <a:t>Conceptual framework</a:t>
            </a:r>
          </a:p>
          <a:p>
            <a:pPr marL="457200" indent="-457200">
              <a:buFont typeface="Arial"/>
              <a:buChar char="•"/>
            </a:pPr>
            <a:r>
              <a:rPr lang="en-GB" noProof="0" dirty="0"/>
              <a:t>Clarity about inclusive education (organising principle) </a:t>
            </a:r>
          </a:p>
          <a:p>
            <a:pPr marL="457200" indent="-457200">
              <a:buFont typeface="Arial"/>
              <a:buChar char="•"/>
            </a:pPr>
            <a:r>
              <a:rPr lang="en-GB" noProof="0" dirty="0"/>
              <a:t>Understanding of raising achievement agenda – equity, increasing capacity of all schools, all learners</a:t>
            </a:r>
          </a:p>
          <a:p>
            <a:pPr marL="457200" indent="-457200">
              <a:buFont typeface="Arial"/>
              <a:buChar char="•"/>
            </a:pPr>
            <a:r>
              <a:rPr lang="en-GB" noProof="0" dirty="0"/>
              <a:t>Impact on resourcing support for learning</a:t>
            </a:r>
          </a:p>
        </p:txBody>
      </p:sp>
    </p:spTree>
    <p:extLst>
      <p:ext uri="{BB962C8B-B14F-4D97-AF65-F5344CB8AC3E}">
        <p14:creationId xmlns:p14="http://schemas.microsoft.com/office/powerpoint/2010/main" val="2398058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389016" y="172940"/>
            <a:ext cx="11493992" cy="1325660"/>
          </a:xfrm>
        </p:spPr>
        <p:txBody>
          <a:bodyPr/>
          <a:lstStyle/>
          <a:p>
            <a:r>
              <a:rPr lang="en-GB" noProof="0" dirty="0"/>
              <a:t>Pedagogy</a:t>
            </a:r>
            <a:endParaRPr lang="en-GB" noProof="0" dirty="0">
              <a:latin typeface="Calibri" charset="0"/>
            </a:endParaRPr>
          </a:p>
        </p:txBody>
      </p:sp>
      <p:sp>
        <p:nvSpPr>
          <p:cNvPr id="3" name="Content Placeholder 2"/>
          <p:cNvSpPr>
            <a:spLocks noGrp="1"/>
          </p:cNvSpPr>
          <p:nvPr>
            <p:ph idx="1"/>
          </p:nvPr>
        </p:nvSpPr>
        <p:spPr>
          <a:xfrm>
            <a:off x="376315" y="1950117"/>
            <a:ext cx="11493993" cy="4298283"/>
          </a:xfrm>
        </p:spPr>
        <p:txBody>
          <a:bodyPr/>
          <a:lstStyle/>
          <a:p>
            <a:pPr marL="457200" indent="-457200">
              <a:buFont typeface="Arial"/>
              <a:buChar char="•"/>
            </a:pPr>
            <a:r>
              <a:rPr lang="en-GB" noProof="0" dirty="0"/>
              <a:t>Initial teacher education and professional development that equips teachers to meet diverse needs – reflective practitioners with relevant competences (Agency TE4I)</a:t>
            </a:r>
          </a:p>
          <a:p>
            <a:pPr marL="457200" indent="-457200">
              <a:buFont typeface="Arial"/>
              <a:buChar char="•"/>
            </a:pPr>
            <a:r>
              <a:rPr lang="en-GB" noProof="0" dirty="0"/>
              <a:t>Support for innovation, research and evidence of ‘what works’</a:t>
            </a:r>
          </a:p>
          <a:p>
            <a:pPr marL="457200" indent="-457200">
              <a:buFont typeface="Arial"/>
              <a:buChar char="•"/>
            </a:pPr>
            <a:r>
              <a:rPr lang="en-GB" noProof="0" dirty="0"/>
              <a:t>Secure and stable opportunities in schools to ensure personal/professional development and collegiality</a:t>
            </a:r>
          </a:p>
        </p:txBody>
      </p:sp>
    </p:spTree>
    <p:extLst>
      <p:ext uri="{BB962C8B-B14F-4D97-AF65-F5344CB8AC3E}">
        <p14:creationId xmlns:p14="http://schemas.microsoft.com/office/powerpoint/2010/main" val="2372057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389016" y="172940"/>
            <a:ext cx="11493992" cy="1325660"/>
          </a:xfrm>
        </p:spPr>
        <p:txBody>
          <a:bodyPr/>
          <a:lstStyle/>
          <a:p>
            <a:r>
              <a:rPr lang="en-GB" noProof="0" dirty="0"/>
              <a:t>Leadership</a:t>
            </a:r>
            <a:endParaRPr lang="en-GB" noProof="0" dirty="0">
              <a:latin typeface="Calibri" charset="0"/>
            </a:endParaRPr>
          </a:p>
        </p:txBody>
      </p:sp>
      <p:sp>
        <p:nvSpPr>
          <p:cNvPr id="3" name="Content Placeholder 2"/>
          <p:cNvSpPr>
            <a:spLocks noGrp="1"/>
          </p:cNvSpPr>
          <p:nvPr>
            <p:ph idx="1"/>
          </p:nvPr>
        </p:nvSpPr>
        <p:spPr>
          <a:xfrm>
            <a:off x="376315" y="1950117"/>
            <a:ext cx="11493993" cy="4298283"/>
          </a:xfrm>
        </p:spPr>
        <p:txBody>
          <a:bodyPr/>
          <a:lstStyle/>
          <a:p>
            <a:pPr marL="457200" indent="-457200">
              <a:buFont typeface="Arial"/>
              <a:buChar char="•"/>
            </a:pPr>
            <a:r>
              <a:rPr lang="en-GB" noProof="0" dirty="0"/>
              <a:t>Leadership development – for inclusive schools (knowledge, skills AND attitudes)</a:t>
            </a:r>
          </a:p>
          <a:p>
            <a:pPr marL="457200" indent="-457200">
              <a:buFont typeface="Arial"/>
              <a:buChar char="•"/>
            </a:pPr>
            <a:r>
              <a:rPr lang="en-GB" noProof="0" dirty="0"/>
              <a:t>On-going support for leaders – sharing practice/peer networks, etc.</a:t>
            </a:r>
          </a:p>
          <a:p>
            <a:pPr marL="457200" indent="-457200">
              <a:buFont typeface="Arial"/>
              <a:buChar char="•"/>
            </a:pPr>
            <a:r>
              <a:rPr lang="en-GB" noProof="0" dirty="0"/>
              <a:t>Communication and clarity about levels of decision making (e.g. finance, staffing, curriculum) and available flexibilities</a:t>
            </a:r>
          </a:p>
          <a:p>
            <a:pPr marL="457200" indent="-457200">
              <a:buFont typeface="Arial"/>
              <a:buChar char="•"/>
            </a:pPr>
            <a:r>
              <a:rPr lang="en-GB" noProof="0" dirty="0"/>
              <a:t>Inclusive accountability and effective use of information/data to focus on ALL learners</a:t>
            </a:r>
          </a:p>
        </p:txBody>
      </p:sp>
    </p:spTree>
    <p:extLst>
      <p:ext uri="{BB962C8B-B14F-4D97-AF65-F5344CB8AC3E}">
        <p14:creationId xmlns:p14="http://schemas.microsoft.com/office/powerpoint/2010/main" val="4234809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389016" y="172940"/>
            <a:ext cx="11493992" cy="1325660"/>
          </a:xfrm>
        </p:spPr>
        <p:txBody>
          <a:bodyPr/>
          <a:lstStyle/>
          <a:p>
            <a:r>
              <a:rPr lang="en-GB" noProof="0" dirty="0"/>
              <a:t>Collaboration</a:t>
            </a:r>
            <a:endParaRPr lang="en-GB" noProof="0" dirty="0">
              <a:latin typeface="Calibri" charset="0"/>
            </a:endParaRPr>
          </a:p>
        </p:txBody>
      </p:sp>
      <p:sp>
        <p:nvSpPr>
          <p:cNvPr id="3" name="Content Placeholder 2"/>
          <p:cNvSpPr>
            <a:spLocks noGrp="1"/>
          </p:cNvSpPr>
          <p:nvPr>
            <p:ph idx="1"/>
          </p:nvPr>
        </p:nvSpPr>
        <p:spPr>
          <a:xfrm>
            <a:off x="376315" y="1950117"/>
            <a:ext cx="11493993" cy="4298283"/>
          </a:xfrm>
        </p:spPr>
        <p:txBody>
          <a:bodyPr/>
          <a:lstStyle/>
          <a:p>
            <a:pPr marL="457200" indent="-457200">
              <a:buFont typeface="Arial"/>
              <a:buChar char="•"/>
            </a:pPr>
            <a:r>
              <a:rPr lang="en-GB" noProof="0" dirty="0"/>
              <a:t>Shared (local/national) vision and values</a:t>
            </a:r>
          </a:p>
          <a:p>
            <a:pPr marL="457200" indent="-457200">
              <a:buFont typeface="Arial"/>
              <a:buChar char="•"/>
            </a:pPr>
            <a:r>
              <a:rPr lang="en-GB" noProof="0" dirty="0"/>
              <a:t>Support for all levels – clear lines of communication, shared understanding of roles and responsibilities</a:t>
            </a:r>
          </a:p>
          <a:p>
            <a:pPr marL="457200" indent="-457200">
              <a:buFont typeface="Arial"/>
              <a:buChar char="•"/>
            </a:pPr>
            <a:r>
              <a:rPr lang="en-GB" noProof="0" dirty="0"/>
              <a:t>Enabling school networks to stimulate regional collaboration around inclusion and raising achievement (innovative schools as regional ‘seeds’)</a:t>
            </a:r>
          </a:p>
          <a:p>
            <a:pPr marL="457200" indent="-457200">
              <a:buFont typeface="Arial"/>
              <a:buChar char="•"/>
            </a:pPr>
            <a:r>
              <a:rPr lang="en-GB" noProof="0" dirty="0"/>
              <a:t>Enabling local collaboration – parents, families, professionals, voluntary sector, employers, etc.</a:t>
            </a:r>
          </a:p>
        </p:txBody>
      </p:sp>
    </p:spTree>
    <p:extLst>
      <p:ext uri="{BB962C8B-B14F-4D97-AF65-F5344CB8AC3E}">
        <p14:creationId xmlns:p14="http://schemas.microsoft.com/office/powerpoint/2010/main" val="3063326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389016" y="172940"/>
            <a:ext cx="11493992" cy="1325660"/>
          </a:xfrm>
        </p:spPr>
        <p:txBody>
          <a:bodyPr>
            <a:normAutofit fontScale="90000"/>
          </a:bodyPr>
          <a:lstStyle/>
          <a:p>
            <a:pPr>
              <a:lnSpc>
                <a:spcPct val="70000"/>
              </a:lnSpc>
            </a:pPr>
            <a:r>
              <a:rPr lang="en-GB" noProof="0" dirty="0"/>
              <a:t>Council Conclusions on Inclusion in Diversity to achieve a high quality education for all note the importance of:</a:t>
            </a:r>
            <a:endParaRPr lang="en-GB" noProof="0" dirty="0">
              <a:latin typeface="Calibri" charset="0"/>
            </a:endParaRPr>
          </a:p>
        </p:txBody>
      </p:sp>
      <p:sp>
        <p:nvSpPr>
          <p:cNvPr id="3" name="Content Placeholder 2"/>
          <p:cNvSpPr>
            <a:spLocks noGrp="1"/>
          </p:cNvSpPr>
          <p:nvPr>
            <p:ph idx="1"/>
          </p:nvPr>
        </p:nvSpPr>
        <p:spPr>
          <a:xfrm>
            <a:off x="376315" y="1950117"/>
            <a:ext cx="11493993" cy="4298283"/>
          </a:xfrm>
        </p:spPr>
        <p:txBody>
          <a:bodyPr/>
          <a:lstStyle/>
          <a:p>
            <a:pPr marL="457200" indent="-457200">
              <a:buFont typeface="Arial"/>
              <a:buChar char="•"/>
            </a:pPr>
            <a:r>
              <a:rPr lang="en-GB" noProof="0" dirty="0"/>
              <a:t>engagement with the whole school community and a wider range of stakeholders alongside the community to deal with issues on which schools do not and cannot possess the relevant expertise…</a:t>
            </a:r>
          </a:p>
          <a:p>
            <a:pPr marL="457200" indent="-457200">
              <a:buFont typeface="Arial"/>
              <a:buChar char="•"/>
            </a:pPr>
            <a:r>
              <a:rPr lang="en-GB" noProof="0" dirty="0"/>
              <a:t>promoting a democratic and inclusive school culture and ethos that value diversity… </a:t>
            </a:r>
          </a:p>
          <a:p>
            <a:pPr marL="457200" indent="-457200">
              <a:buFont typeface="Arial"/>
              <a:buChar char="•"/>
            </a:pPr>
            <a:r>
              <a:rPr lang="en-GB" noProof="0" dirty="0"/>
              <a:t>encouraging the provision of opportunities for all learners to engage in flexible pathways…</a:t>
            </a:r>
          </a:p>
        </p:txBody>
      </p:sp>
    </p:spTree>
    <p:extLst>
      <p:ext uri="{BB962C8B-B14F-4D97-AF65-F5344CB8AC3E}">
        <p14:creationId xmlns:p14="http://schemas.microsoft.com/office/powerpoint/2010/main" val="1850230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389016" y="172940"/>
            <a:ext cx="11493992" cy="1325660"/>
          </a:xfrm>
        </p:spPr>
        <p:txBody>
          <a:bodyPr/>
          <a:lstStyle/>
          <a:p>
            <a:r>
              <a:rPr lang="en-GB" noProof="0" dirty="0"/>
              <a:t>Invite member states to:</a:t>
            </a:r>
            <a:endParaRPr lang="en-GB" noProof="0" dirty="0">
              <a:latin typeface="Calibri" charset="0"/>
            </a:endParaRPr>
          </a:p>
        </p:txBody>
      </p:sp>
      <p:sp>
        <p:nvSpPr>
          <p:cNvPr id="3" name="Content Placeholder 2"/>
          <p:cNvSpPr>
            <a:spLocks noGrp="1"/>
          </p:cNvSpPr>
          <p:nvPr>
            <p:ph idx="1"/>
          </p:nvPr>
        </p:nvSpPr>
        <p:spPr>
          <a:xfrm>
            <a:off x="376315" y="1950117"/>
            <a:ext cx="11493993" cy="4298283"/>
          </a:xfrm>
        </p:spPr>
        <p:txBody>
          <a:bodyPr/>
          <a:lstStyle/>
          <a:p>
            <a:pPr marL="457200" indent="-457200">
              <a:buFont typeface="Arial"/>
              <a:buChar char="•"/>
            </a:pPr>
            <a:r>
              <a:rPr lang="en-GB" noProof="0" dirty="0"/>
              <a:t>encourage approaches that support learners in education and training, including through gathering student feedback on their learning experiences, together with inclusiveness and equity provisions that try to compensate for different starting positions, i.e. provisions that go beyond equality of opportunity, to ensure inclusion in diversity and progress towards equity.</a:t>
            </a:r>
          </a:p>
        </p:txBody>
      </p:sp>
    </p:spTree>
    <p:extLst>
      <p:ext uri="{BB962C8B-B14F-4D97-AF65-F5344CB8AC3E}">
        <p14:creationId xmlns:p14="http://schemas.microsoft.com/office/powerpoint/2010/main" val="3756413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389016" y="172940"/>
            <a:ext cx="11493992" cy="1325660"/>
          </a:xfrm>
        </p:spPr>
        <p:txBody>
          <a:bodyPr/>
          <a:lstStyle/>
          <a:p>
            <a:r>
              <a:rPr lang="en-GB" noProof="0" dirty="0"/>
              <a:t>Final words</a:t>
            </a:r>
            <a:endParaRPr lang="en-GB" noProof="0" dirty="0">
              <a:latin typeface="Calibri" charset="0"/>
            </a:endParaRPr>
          </a:p>
        </p:txBody>
      </p:sp>
      <p:sp>
        <p:nvSpPr>
          <p:cNvPr id="2" name="Content Placeholder 1"/>
          <p:cNvSpPr>
            <a:spLocks noGrp="1"/>
          </p:cNvSpPr>
          <p:nvPr>
            <p:ph idx="1"/>
          </p:nvPr>
        </p:nvSpPr>
        <p:spPr>
          <a:xfrm>
            <a:off x="389016" y="1638300"/>
            <a:ext cx="4420052" cy="4572001"/>
          </a:xfrm>
        </p:spPr>
        <p:txBody>
          <a:bodyPr anchor="ctr"/>
          <a:lstStyle/>
          <a:p>
            <a:r>
              <a:rPr lang="en-GB" sz="3600" b="1" noProof="0" dirty="0"/>
              <a:t>None of us is as smart</a:t>
            </a:r>
            <a:r>
              <a:rPr lang="en-GB" sz="3600" b="1" baseline="0" noProof="0" dirty="0"/>
              <a:t> </a:t>
            </a:r>
            <a:r>
              <a:rPr lang="en-GB" sz="3600" b="1" noProof="0" dirty="0"/>
              <a:t>as all of us </a:t>
            </a:r>
          </a:p>
        </p:txBody>
      </p:sp>
      <p:pic>
        <p:nvPicPr>
          <p:cNvPr id="5" name="Picture 4" descr="Two interlocked circles of human figures in different colours" title="Interlocked circles"/>
          <p:cNvPicPr>
            <a:picLocks noChangeAspect="1"/>
          </p:cNvPicPr>
          <p:nvPr/>
        </p:nvPicPr>
        <p:blipFill rotWithShape="1">
          <a:blip r:embed="rId3">
            <a:extLst>
              <a:ext uri="{28A0092B-C50C-407E-A947-70E740481C1C}">
                <a14:useLocalDpi xmlns:a14="http://schemas.microsoft.com/office/drawing/2010/main" val="0"/>
              </a:ext>
            </a:extLst>
          </a:blip>
          <a:srcRect r="5433" b="-1"/>
          <a:stretch/>
        </p:blipFill>
        <p:spPr>
          <a:xfrm>
            <a:off x="6438900" y="1745832"/>
            <a:ext cx="5545237" cy="4472087"/>
          </a:xfrm>
          <a:prstGeom prst="rect">
            <a:avLst/>
          </a:prstGeom>
          <a:effectLst/>
        </p:spPr>
      </p:pic>
    </p:spTree>
    <p:extLst>
      <p:ext uri="{BB962C8B-B14F-4D97-AF65-F5344CB8AC3E}">
        <p14:creationId xmlns:p14="http://schemas.microsoft.com/office/powerpoint/2010/main" val="285210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Contact</a:t>
            </a:r>
          </a:p>
        </p:txBody>
      </p:sp>
      <p:sp>
        <p:nvSpPr>
          <p:cNvPr id="3" name="Content Placeholder 2"/>
          <p:cNvSpPr>
            <a:spLocks noGrp="1"/>
          </p:cNvSpPr>
          <p:nvPr>
            <p:ph idx="1"/>
          </p:nvPr>
        </p:nvSpPr>
        <p:spPr>
          <a:xfrm>
            <a:off x="389015" y="1940399"/>
            <a:ext cx="11493993" cy="3960868"/>
          </a:xfrm>
        </p:spPr>
        <p:txBody>
          <a:bodyPr/>
          <a:lstStyle/>
          <a:p>
            <a:pPr>
              <a:lnSpc>
                <a:spcPct val="90000"/>
              </a:lnSpc>
              <a:spcBef>
                <a:spcPts val="1800"/>
              </a:spcBef>
              <a:spcAft>
                <a:spcPts val="1800"/>
              </a:spcAft>
            </a:pPr>
            <a:r>
              <a:rPr lang="en-GB" noProof="0" dirty="0">
                <a:hlinkClick r:id="rId3"/>
              </a:rPr>
              <a:t>www.european-agency.org</a:t>
            </a:r>
            <a:endParaRPr lang="en-GB" noProof="0" dirty="0"/>
          </a:p>
          <a:p>
            <a:pPr>
              <a:lnSpc>
                <a:spcPct val="90000"/>
              </a:lnSpc>
              <a:spcBef>
                <a:spcPts val="1800"/>
              </a:spcBef>
              <a:spcAft>
                <a:spcPts val="1800"/>
              </a:spcAft>
            </a:pPr>
            <a:r>
              <a:rPr lang="en-GB" noProof="0" dirty="0"/>
              <a:t>European Agency for Special Needs and Inclusive Education</a:t>
            </a:r>
          </a:p>
          <a:p>
            <a:pPr>
              <a:lnSpc>
                <a:spcPct val="90000"/>
              </a:lnSpc>
              <a:spcBef>
                <a:spcPts val="1800"/>
              </a:spcBef>
              <a:spcAft>
                <a:spcPts val="1800"/>
              </a:spcAft>
            </a:pPr>
            <a:r>
              <a:rPr lang="en-GB" noProof="0" dirty="0"/>
              <a:t>Østre Stationsvej 33, DK-5000 Odense C, Denmark</a:t>
            </a:r>
          </a:p>
          <a:p>
            <a:pPr>
              <a:lnSpc>
                <a:spcPct val="90000"/>
              </a:lnSpc>
              <a:spcBef>
                <a:spcPts val="1800"/>
              </a:spcBef>
              <a:spcAft>
                <a:spcPts val="1800"/>
              </a:spcAft>
            </a:pPr>
            <a:r>
              <a:rPr lang="en-GB" noProof="0" dirty="0">
                <a:hlinkClick r:id="rId4"/>
              </a:rPr>
              <a:t>secretariat@european-agency.org</a:t>
            </a:r>
            <a:endParaRPr lang="en-GB" noProof="0" dirty="0"/>
          </a:p>
          <a:p>
            <a:pPr>
              <a:lnSpc>
                <a:spcPct val="90000"/>
              </a:lnSpc>
              <a:spcBef>
                <a:spcPts val="1800"/>
              </a:spcBef>
              <a:spcAft>
                <a:spcPts val="1800"/>
              </a:spcAft>
            </a:pPr>
            <a:r>
              <a:rPr lang="en-GB" noProof="0" dirty="0"/>
              <a:t>Tel: +45 64 41 00 20</a:t>
            </a:r>
          </a:p>
        </p:txBody>
      </p:sp>
      <p:pic>
        <p:nvPicPr>
          <p:cNvPr id="6" name="Picture 5" descr="Co-funded by the Erasmus+ Programme of the European Union" title="EU flag logo"/>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56800" y="6121769"/>
            <a:ext cx="2084832" cy="557638"/>
          </a:xfrm>
          <a:prstGeom prst="rect">
            <a:avLst/>
          </a:prstGeom>
        </p:spPr>
      </p:pic>
    </p:spTree>
    <p:extLst>
      <p:ext uri="{BB962C8B-B14F-4D97-AF65-F5344CB8AC3E}">
        <p14:creationId xmlns:p14="http://schemas.microsoft.com/office/powerpoint/2010/main" val="939238496"/>
      </p:ext>
    </p:extLst>
  </p:cSld>
  <p:clrMapOvr>
    <a:masterClrMapping/>
  </p:clrMapOvr>
</p:sld>
</file>

<file path=ppt/theme/theme1.xml><?xml version="1.0" encoding="utf-8"?>
<a:theme xmlns:a="http://schemas.openxmlformats.org/drawingml/2006/main" name="EA_PPT_Template_2017">
  <a:themeElements>
    <a:clrScheme name="Agency White 2016">
      <a:dk1>
        <a:srgbClr val="1E1C43"/>
      </a:dk1>
      <a:lt1>
        <a:srgbClr val="1E1C43"/>
      </a:lt1>
      <a:dk2>
        <a:srgbClr val="1E1C43"/>
      </a:dk2>
      <a:lt2>
        <a:srgbClr val="EEECE1"/>
      </a:lt2>
      <a:accent1>
        <a:srgbClr val="4F81BD"/>
      </a:accent1>
      <a:accent2>
        <a:srgbClr val="C0504D"/>
      </a:accent2>
      <a:accent3>
        <a:srgbClr val="9BBB59"/>
      </a:accent3>
      <a:accent4>
        <a:srgbClr val="8064A2"/>
      </a:accent4>
      <a:accent5>
        <a:srgbClr val="4BACC6"/>
      </a:accent5>
      <a:accent6>
        <a:srgbClr val="F79646"/>
      </a:accent6>
      <a:hlink>
        <a:srgbClr val="1E1C43"/>
      </a:hlink>
      <a:folHlink>
        <a:srgbClr val="FFC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EA_PPT_Template_2017.potx</Template>
  <TotalTime>5794</TotalTime>
  <Words>2223</Words>
  <Application>Microsoft Office PowerPoint</Application>
  <PresentationFormat>Custom</PresentationFormat>
  <Paragraphs>111</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ＭＳ Ｐゴシック</vt:lpstr>
      <vt:lpstr>Arial</vt:lpstr>
      <vt:lpstr>Calibri</vt:lpstr>
      <vt:lpstr>EA_PPT_Template_2017</vt:lpstr>
      <vt:lpstr>Looking forward: Emerging policy implications from the Raising Achievement project </vt:lpstr>
      <vt:lpstr>Policy implications</vt:lpstr>
      <vt:lpstr>Pedagogy</vt:lpstr>
      <vt:lpstr>Leadership</vt:lpstr>
      <vt:lpstr>Collaboration</vt:lpstr>
      <vt:lpstr>Council Conclusions on Inclusion in Diversity to achieve a high quality education for all note the importance of:</vt:lpstr>
      <vt:lpstr>Invite member states to:</vt:lpstr>
      <vt:lpstr>Final words</vt:lpstr>
      <vt:lpstr>Contact</vt:lpstr>
    </vt:vector>
  </TitlesOfParts>
  <Company>european agency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Looking forward - Emerging policy implications</dc:title>
  <dc:subject>Raising the Achievement of all Learners in Inclusive Education</dc:subject>
  <dc:creator>European Agency</dc:creator>
  <cp:revision>129</cp:revision>
  <cp:lastPrinted>2017-04-02T16:28:37Z</cp:lastPrinted>
  <dcterms:created xsi:type="dcterms:W3CDTF">2013-12-08T16:54:31Z</dcterms:created>
  <dcterms:modified xsi:type="dcterms:W3CDTF">2018-08-10T13:58:31Z</dcterms:modified>
</cp:coreProperties>
</file>