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04" r:id="rId2"/>
    <p:sldId id="276" r:id="rId3"/>
    <p:sldId id="275" r:id="rId4"/>
    <p:sldId id="310" r:id="rId5"/>
    <p:sldId id="268" r:id="rId6"/>
    <p:sldId id="294" r:id="rId7"/>
    <p:sldId id="279" r:id="rId8"/>
    <p:sldId id="306" r:id="rId9"/>
    <p:sldId id="305" r:id="rId10"/>
    <p:sldId id="269" r:id="rId11"/>
    <p:sldId id="311" r:id="rId12"/>
    <p:sldId id="312" r:id="rId13"/>
    <p:sldId id="280" r:id="rId14"/>
    <p:sldId id="272" r:id="rId15"/>
    <p:sldId id="281" r:id="rId16"/>
    <p:sldId id="298" r:id="rId17"/>
    <p:sldId id="299" r:id="rId18"/>
    <p:sldId id="283" r:id="rId19"/>
    <p:sldId id="313" r:id="rId20"/>
    <p:sldId id="286" r:id="rId21"/>
    <p:sldId id="314" r:id="rId22"/>
    <p:sldId id="307" r:id="rId23"/>
    <p:sldId id="290" r:id="rId24"/>
    <p:sldId id="308" r:id="rId25"/>
    <p:sldId id="315" r:id="rId26"/>
    <p:sldId id="316" r:id="rId27"/>
    <p:sldId id="309" r:id="rId28"/>
    <p:sldId id="274" r:id="rId29"/>
    <p:sldId id="264" r:id="rId30"/>
  </p:sldIdLst>
  <p:sldSz cx="12244388" cy="683895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536">
          <p15:clr>
            <a:srgbClr val="A4A3A4"/>
          </p15:clr>
        </p15:guide>
        <p15:guide id="3" orient="horz" pos="58">
          <p15:clr>
            <a:srgbClr val="A4A3A4"/>
          </p15:clr>
        </p15:guide>
        <p15:guide id="4" pos="75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ity Donnelly" initials="VD" lastIdx="1" clrIdx="0">
    <p:extLst/>
  </p:cmAuthor>
  <p:cmAuthor id="2" name="Verity Donnelly" initials="VD [2]" lastIdx="1" clrIdx="1">
    <p:extLst/>
  </p:cmAuthor>
  <p:cmAuthor id="3" name="Verity Donnelly" initials="VD [3]" lastIdx="1" clrIdx="2">
    <p:extLst/>
  </p:cmAuthor>
  <p:cmAuthor id="4" name="Verity Donnelly" initials="VD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C9939"/>
    <a:srgbClr val="FFFFFF"/>
    <a:srgbClr val="1E1C43"/>
    <a:srgbClr val="1219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295" autoAdjust="0"/>
    <p:restoredTop sz="86395" autoAdjust="0"/>
  </p:normalViewPr>
  <p:slideViewPr>
    <p:cSldViewPr snapToGrid="0" snapToObjects="1">
      <p:cViewPr varScale="1">
        <p:scale>
          <a:sx n="119" d="100"/>
          <a:sy n="119" d="100"/>
        </p:scale>
        <p:origin x="126" y="300"/>
      </p:cViewPr>
      <p:guideLst>
        <p:guide orient="horz"/>
        <p:guide pos="536"/>
        <p:guide orient="horz" pos="58"/>
        <p:guide pos="7535"/>
      </p:guideLst>
    </p:cSldViewPr>
  </p:slideViewPr>
  <p:outlineViewPr>
    <p:cViewPr>
      <p:scale>
        <a:sx n="33" d="100"/>
        <a:sy n="33" d="100"/>
      </p:scale>
      <p:origin x="0" y="-663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37" d="100"/>
          <a:sy n="137" d="100"/>
        </p:scale>
        <p:origin x="-211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F69744-5CB7-F347-801B-F9971479CE59}" type="datetimeFigureOut">
              <a:rPr lang="en-US" smtClean="0"/>
              <a:t>8/10/2018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4CDD2-A756-8840-BED3-1A8FE8831A25}" type="slidenum">
              <a:rPr lang="en-US" smtClean="0"/>
              <a:t>‹#›</a:t>
            </a:fld>
            <a:endParaRPr lang="en-US" dirty="0"/>
          </a:p>
        </p:txBody>
      </p:sp>
    </p:spTree>
    <p:extLst>
      <p:ext uri="{BB962C8B-B14F-4D97-AF65-F5344CB8AC3E}">
        <p14:creationId xmlns:p14="http://schemas.microsoft.com/office/powerpoint/2010/main" val="51703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0A4F12-6058-0144-B533-C3C8910AFECC}" type="datetimeFigureOut">
              <a:rPr lang="en-US"/>
              <a:pPr>
                <a:defRPr/>
              </a:pPr>
              <a:t>8/10/2018</a:t>
            </a:fld>
            <a:endParaRPr lang="en-US" dirty="0"/>
          </a:p>
        </p:txBody>
      </p:sp>
      <p:sp>
        <p:nvSpPr>
          <p:cNvPr id="4" name="Slide Image Placeholder 3"/>
          <p:cNvSpPr>
            <a:spLocks noGrp="1" noRot="1" noChangeAspect="1"/>
          </p:cNvSpPr>
          <p:nvPr>
            <p:ph type="sldImg" idx="2"/>
          </p:nvPr>
        </p:nvSpPr>
        <p:spPr>
          <a:xfrm>
            <a:off x="360363" y="685800"/>
            <a:ext cx="613727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272C5D-4604-184E-A73E-1DFDFBDAD8B3}" type="slidenum">
              <a:rPr lang="en-US"/>
              <a:pPr>
                <a:defRPr/>
              </a:pPr>
              <a:t>‹#›</a:t>
            </a:fld>
            <a:endParaRPr lang="en-US" dirty="0"/>
          </a:p>
        </p:txBody>
      </p:sp>
    </p:spTree>
    <p:extLst>
      <p:ext uri="{BB962C8B-B14F-4D97-AF65-F5344CB8AC3E}">
        <p14:creationId xmlns:p14="http://schemas.microsoft.com/office/powerpoint/2010/main" val="3339030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Managing educational change – building learning communities</a:t>
            </a:r>
            <a:endParaRPr lang="en-US"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a:t>
            </a:fld>
            <a:endParaRPr lang="en-US" dirty="0"/>
          </a:p>
        </p:txBody>
      </p:sp>
    </p:spTree>
    <p:extLst>
      <p:ext uri="{BB962C8B-B14F-4D97-AF65-F5344CB8AC3E}">
        <p14:creationId xmlns:p14="http://schemas.microsoft.com/office/powerpoint/2010/main" val="24442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noProof="0" dirty="0"/>
              <a:t>A move from technical implementation to true cultural transformation and institutionalisation – a matter of local analysis</a:t>
            </a:r>
            <a:br>
              <a:rPr lang="en-GB" sz="1200" b="0" noProof="0" dirty="0"/>
            </a:br>
            <a:r>
              <a:rPr lang="en-GB" sz="1050" b="0" noProof="0" dirty="0"/>
              <a:t>(Skoglund &amp; Stäcker, 2016)</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0" dirty="0"/>
              <a:t>The current 'plementation' and outcomes lead to crisis awareness, which triggers alternative ideas, knowledge and strategies, leading to learning and change from old to new ideas and actions, and to sustainable inclusive qualities.</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 diagram shows steps in moving from technical implementation to cultural transformation through an analysis of the local situation. The steps include taking on alternative ideas, knowledge and strategies and developing a ‘theory of change’ to put new ideas into practice to develop sustainable inclusive qualities. </a:t>
            </a:r>
            <a:r>
              <a:rPr lang="en-US" sz="1200" b="0" dirty="0">
                <a:solidFill>
                  <a:schemeClr val="bg2"/>
                </a:solidFill>
              </a:rPr>
              <a:t>Knowledge in practice</a:t>
            </a:r>
            <a:r>
              <a:rPr lang="en-US" sz="1200" b="0" baseline="0" dirty="0">
                <a:solidFill>
                  <a:schemeClr val="bg2"/>
                </a:solidFill>
              </a:rPr>
              <a:t> (</a:t>
            </a:r>
            <a:r>
              <a:rPr lang="en-US" b="0" dirty="0">
                <a:solidFill>
                  <a:srgbClr val="EEECE1"/>
                </a:solidFill>
              </a:rPr>
              <a:t>Analysis 1:</a:t>
            </a:r>
            <a:r>
              <a:rPr lang="en-US" b="0" baseline="0" dirty="0">
                <a:solidFill>
                  <a:srgbClr val="EEECE1"/>
                </a:solidFill>
              </a:rPr>
              <a:t> </a:t>
            </a:r>
            <a:r>
              <a:rPr lang="en-US" b="0" dirty="0">
                <a:solidFill>
                  <a:srgbClr val="EEECE1"/>
                </a:solidFill>
              </a:rPr>
              <a:t>How it is in local context?; Analysis 2:</a:t>
            </a:r>
            <a:r>
              <a:rPr lang="en-US" b="0" baseline="0" dirty="0">
                <a:solidFill>
                  <a:srgbClr val="EEECE1"/>
                </a:solidFill>
              </a:rPr>
              <a:t> </a:t>
            </a:r>
            <a:r>
              <a:rPr lang="en-US" b="0" dirty="0">
                <a:solidFill>
                  <a:srgbClr val="EEECE1"/>
                </a:solidFill>
              </a:rPr>
              <a:t>Why it is in local context?); </a:t>
            </a:r>
            <a:r>
              <a:rPr lang="en-US" sz="1200" b="0" dirty="0">
                <a:solidFill>
                  <a:schemeClr val="bg2"/>
                </a:solidFill>
              </a:rPr>
              <a:t>Knowledge of practice (</a:t>
            </a:r>
            <a:r>
              <a:rPr lang="en-US" b="0" dirty="0">
                <a:solidFill>
                  <a:srgbClr val="EEECE1"/>
                </a:solidFill>
              </a:rPr>
              <a:t>Analysis 3: Why it is in general?</a:t>
            </a:r>
            <a:r>
              <a:rPr lang="en-US" sz="1200" b="0" dirty="0">
                <a:solidFill>
                  <a:schemeClr val="bg2"/>
                </a:solidFill>
              </a:rPr>
              <a:t>); Knowledge for practice </a:t>
            </a:r>
            <a:r>
              <a:rPr lang="en-US" sz="1200" b="0" dirty="0">
                <a:solidFill>
                  <a:schemeClr val="bg2"/>
                </a:solidFill>
                <a:latin typeface="Wingdings"/>
                <a:sym typeface="Wingdings"/>
              </a:rPr>
              <a:t>(</a:t>
            </a:r>
            <a:r>
              <a:rPr lang="en-US" b="0" dirty="0">
                <a:solidFill>
                  <a:srgbClr val="EEECE1"/>
                </a:solidFill>
              </a:rPr>
              <a:t>Analysis/ Synthesis 4: ‘Theory of change’</a:t>
            </a:r>
            <a:r>
              <a:rPr lang="en-US" sz="1200" b="0" dirty="0">
                <a:solidFill>
                  <a:schemeClr val="bg2"/>
                </a:solidFill>
                <a:latin typeface="Wingdings"/>
                <a:sym typeface="Wingdings"/>
              </a:rPr>
              <a:t>); </a:t>
            </a:r>
            <a:r>
              <a:rPr lang="en-US" sz="1200" b="0" dirty="0">
                <a:solidFill>
                  <a:schemeClr val="bg2"/>
                </a:solidFill>
              </a:rPr>
              <a:t>New knowledge in practice</a:t>
            </a:r>
            <a:r>
              <a:rPr lang="en-US" sz="1200" b="0" baseline="0" dirty="0">
                <a:solidFill>
                  <a:schemeClr val="tx1"/>
                </a:solidFill>
              </a:rPr>
              <a:t> (Proven practice).</a:t>
            </a:r>
            <a:endParaRPr lang="en-US" sz="1200" b="0" dirty="0">
              <a:solidFill>
                <a:schemeClr val="bg2"/>
              </a:solidFill>
            </a:endParaRP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10</a:t>
            </a:fld>
            <a:endParaRPr lang="en-US" dirty="0"/>
          </a:p>
        </p:txBody>
      </p:sp>
    </p:spTree>
    <p:extLst>
      <p:ext uri="{BB962C8B-B14F-4D97-AF65-F5344CB8AC3E}">
        <p14:creationId xmlns:p14="http://schemas.microsoft.com/office/powerpoint/2010/main" val="166629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Barriers to and enablers of development</a:t>
            </a:r>
          </a:p>
          <a:p>
            <a:pPr fontAlgn="t"/>
            <a:r>
              <a:rPr lang="en-GB" sz="1200" b="1" noProof="0" dirty="0"/>
              <a:t>Barriers</a:t>
            </a:r>
            <a:endParaRPr lang="en-GB" sz="1200" noProof="0" dirty="0"/>
          </a:p>
          <a:p>
            <a:pPr fontAlgn="t">
              <a:lnSpc>
                <a:spcPct val="170000"/>
              </a:lnSpc>
            </a:pPr>
            <a:r>
              <a:rPr lang="en-GB" sz="1200" noProof="0" dirty="0"/>
              <a:t>Conflicting accountability</a:t>
            </a:r>
          </a:p>
          <a:p>
            <a:pPr fontAlgn="t">
              <a:lnSpc>
                <a:spcPct val="250000"/>
              </a:lnSpc>
            </a:pPr>
            <a:r>
              <a:rPr lang="en-GB" sz="1200" noProof="0" dirty="0"/>
              <a:t>Individualistic leadership</a:t>
            </a:r>
          </a:p>
          <a:p>
            <a:pPr fontAlgn="t">
              <a:lnSpc>
                <a:spcPct val="200000"/>
              </a:lnSpc>
            </a:pPr>
            <a:r>
              <a:rPr lang="en-GB" sz="1200" noProof="0" dirty="0"/>
              <a:t>Fragmented strategy</a:t>
            </a:r>
          </a:p>
          <a:p>
            <a:pPr fontAlgn="t"/>
            <a:r>
              <a:rPr lang="en-GB" sz="1200" noProof="0" dirty="0"/>
              <a:t>Solitary institutions – in competition</a:t>
            </a:r>
          </a:p>
          <a:p>
            <a:pPr fontAlgn="t"/>
            <a:r>
              <a:rPr lang="en-GB" sz="1200" b="1" noProof="0" dirty="0"/>
              <a:t>Enablers</a:t>
            </a:r>
          </a:p>
          <a:p>
            <a:pPr fontAlgn="t"/>
            <a:r>
              <a:rPr lang="en-GB" sz="1200" noProof="0" dirty="0"/>
              <a:t>Constructive, inclusive accountability</a:t>
            </a:r>
          </a:p>
          <a:p>
            <a:pPr fontAlgn="t"/>
            <a:r>
              <a:rPr lang="en-GB" sz="1200" noProof="0" dirty="0"/>
              <a:t>Collaborative, distributed leadership</a:t>
            </a:r>
          </a:p>
          <a:p>
            <a:pPr fontAlgn="t"/>
            <a:r>
              <a:rPr lang="en-GB" sz="1200" noProof="0" dirty="0"/>
              <a:t>Coherent, systemic strategy</a:t>
            </a:r>
          </a:p>
          <a:p>
            <a:pPr fontAlgn="t"/>
            <a:r>
              <a:rPr lang="en-GB" sz="1200" noProof="0" dirty="0"/>
              <a:t>Networked institutions – critical friends</a:t>
            </a:r>
          </a:p>
          <a:p>
            <a:pPr marL="0" marR="0" lvl="0" indent="0" algn="l" defTabSz="457200" rtl="0" eaLnBrk="0" fontAlgn="t" latinLnBrk="0" hangingPunct="0">
              <a:lnSpc>
                <a:spcPct val="100000"/>
              </a:lnSpc>
              <a:spcBef>
                <a:spcPct val="30000"/>
              </a:spcBef>
              <a:spcAft>
                <a:spcPct val="0"/>
              </a:spcAft>
              <a:buClrTx/>
              <a:buSzTx/>
              <a:buFontTx/>
              <a:buNone/>
              <a:tabLst/>
              <a:defRPr/>
            </a:pPr>
            <a:r>
              <a:rPr lang="en-GB" dirty="0"/>
              <a:t>Fullan, 2010; compare Ainscow, 2008 and Carringston &amp; Robinson, 2006 </a:t>
            </a:r>
            <a:endParaRPr lang="en-GB" sz="1200" noProof="0" dirty="0"/>
          </a:p>
          <a:p>
            <a:r>
              <a:rPr lang="en-US" dirty="0"/>
              <a:t>Developed from RA project lit. review – barriers and enablers of LC development (adapted from Fullan et al.</a:t>
            </a:r>
            <a:r>
              <a:rPr lang="en-US" baseline="0" dirty="0"/>
              <a:t> ‘wrong drivers’ 2011 – and others)</a:t>
            </a:r>
          </a:p>
          <a:p>
            <a:r>
              <a:rPr lang="en-US" baseline="0" dirty="0"/>
              <a:t> - overlap with factors enabling inclusion</a:t>
            </a:r>
            <a:endParaRPr lang="en-US"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11</a:t>
            </a:fld>
            <a:endParaRPr lang="en-US" dirty="0"/>
          </a:p>
        </p:txBody>
      </p:sp>
    </p:spTree>
    <p:extLst>
      <p:ext uri="{BB962C8B-B14F-4D97-AF65-F5344CB8AC3E}">
        <p14:creationId xmlns:p14="http://schemas.microsoft.com/office/powerpoint/2010/main" val="196879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Barrier and enablers (continued)</a:t>
            </a:r>
          </a:p>
          <a:p>
            <a:pPr fontAlgn="t"/>
            <a:r>
              <a:rPr lang="en-GB" sz="1200" b="1" noProof="0" dirty="0"/>
              <a:t>Barriers</a:t>
            </a:r>
            <a:endParaRPr lang="en-GB" sz="1200" noProof="0" dirty="0"/>
          </a:p>
          <a:p>
            <a:pPr algn="l" fontAlgn="t"/>
            <a:r>
              <a:rPr lang="en-GB" sz="1200" noProof="0" dirty="0"/>
              <a:t>Uncertainty, fear of change, risk avoidance</a:t>
            </a:r>
          </a:p>
          <a:p>
            <a:pPr algn="l" fontAlgn="t"/>
            <a:r>
              <a:rPr lang="en-GB" sz="1200" noProof="0" dirty="0"/>
              <a:t>Extrinsic motivation – short-term view</a:t>
            </a:r>
          </a:p>
          <a:p>
            <a:pPr algn="l" fontAlgn="t"/>
            <a:r>
              <a:rPr lang="en-GB" sz="1200" noProof="0" dirty="0"/>
              <a:t>Narrow (academic, economic) focus on ‘measurable’ outcomes</a:t>
            </a:r>
          </a:p>
          <a:p>
            <a:pPr algn="l" fontAlgn="t"/>
            <a:r>
              <a:rPr lang="en-GB" sz="1200" b="1" noProof="0" dirty="0"/>
              <a:t>Enablers</a:t>
            </a:r>
          </a:p>
          <a:p>
            <a:pPr algn="l" fontAlgn="t"/>
            <a:r>
              <a:rPr lang="en-GB" sz="1200" noProof="0" dirty="0"/>
              <a:t>Consensus, mutual support – building capacity for innovation</a:t>
            </a:r>
          </a:p>
          <a:p>
            <a:pPr algn="l" fontAlgn="t"/>
            <a:r>
              <a:rPr lang="en-GB" sz="1200" noProof="0" dirty="0"/>
              <a:t>Intrinsic motivation – shared commitment to long-term vision</a:t>
            </a:r>
          </a:p>
          <a:p>
            <a:pPr algn="l" fontAlgn="t"/>
            <a:r>
              <a:rPr lang="en-GB" sz="1200" noProof="0" dirty="0"/>
              <a:t>Focus on participation, broader achievement linked to values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12</a:t>
            </a:fld>
            <a:endParaRPr lang="en-US" dirty="0"/>
          </a:p>
        </p:txBody>
      </p:sp>
    </p:spTree>
    <p:extLst>
      <p:ext uri="{BB962C8B-B14F-4D97-AF65-F5344CB8AC3E}">
        <p14:creationId xmlns:p14="http://schemas.microsoft.com/office/powerpoint/2010/main" val="1359666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An underlying transformation</a:t>
            </a:r>
          </a:p>
          <a:p>
            <a:r>
              <a:rPr lang="en-GB" sz="1200" noProof="0" dirty="0"/>
              <a:t>From ‘Special capacity’ to ‘Inclusive capability’</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13</a:t>
            </a:fld>
            <a:endParaRPr lang="en-US" dirty="0"/>
          </a:p>
        </p:txBody>
      </p:sp>
    </p:spTree>
    <p:extLst>
      <p:ext uri="{BB962C8B-B14F-4D97-AF65-F5344CB8AC3E}">
        <p14:creationId xmlns:p14="http://schemas.microsoft.com/office/powerpoint/2010/main" val="236034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2400" b="1" noProof="0" dirty="0"/>
              <a:t>Special Capacity and Inclusive Capability</a:t>
            </a:r>
            <a:endParaRPr lang="en-GB" sz="1100" noProof="0" dirty="0"/>
          </a:p>
          <a:p>
            <a:r>
              <a:rPr lang="en-GB" sz="1200" b="1" noProof="0" dirty="0"/>
              <a:t>The Anticipation-Expert Model (Special Capacity)</a:t>
            </a:r>
          </a:p>
          <a:p>
            <a:pPr>
              <a:lnSpc>
                <a:spcPct val="100000"/>
              </a:lnSpc>
              <a:spcBef>
                <a:spcPts val="600"/>
              </a:spcBef>
              <a:spcAft>
                <a:spcPts val="600"/>
              </a:spcAft>
            </a:pPr>
            <a:r>
              <a:rPr lang="en-GB" sz="1200" noProof="0" dirty="0"/>
              <a:t>Resources/Funding: Specified by the individual</a:t>
            </a:r>
          </a:p>
          <a:p>
            <a:pPr>
              <a:lnSpc>
                <a:spcPct val="100000"/>
              </a:lnSpc>
              <a:spcBef>
                <a:spcPts val="600"/>
              </a:spcBef>
              <a:spcAft>
                <a:spcPts val="600"/>
              </a:spcAft>
            </a:pPr>
            <a:r>
              <a:rPr lang="en-GB" sz="1200" noProof="0" dirty="0"/>
              <a:t>Needs classification: Diagnosis of child</a:t>
            </a:r>
          </a:p>
          <a:p>
            <a:pPr>
              <a:lnSpc>
                <a:spcPct val="100000"/>
              </a:lnSpc>
              <a:spcBef>
                <a:spcPts val="600"/>
              </a:spcBef>
              <a:spcAft>
                <a:spcPts val="600"/>
              </a:spcAft>
            </a:pPr>
            <a:r>
              <a:rPr lang="en-GB" sz="1200" noProof="0" dirty="0"/>
              <a:t>Curriculum: Highly specified for special need groups</a:t>
            </a:r>
          </a:p>
          <a:p>
            <a:pPr>
              <a:lnSpc>
                <a:spcPct val="100000"/>
              </a:lnSpc>
              <a:spcBef>
                <a:spcPts val="600"/>
              </a:spcBef>
              <a:spcAft>
                <a:spcPts val="600"/>
              </a:spcAft>
            </a:pPr>
            <a:r>
              <a:rPr lang="en-GB" sz="1200" noProof="0" dirty="0"/>
              <a:t>Organisation &amp; Management:</a:t>
            </a:r>
            <a:br>
              <a:rPr lang="en-GB" sz="1200" noProof="0" dirty="0"/>
            </a:br>
            <a:r>
              <a:rPr lang="en-GB" sz="1200" noProof="0" dirty="0"/>
              <a:t>Special schools/classes for specified needs</a:t>
            </a:r>
          </a:p>
          <a:p>
            <a:pPr>
              <a:lnSpc>
                <a:spcPct val="100000"/>
              </a:lnSpc>
              <a:spcBef>
                <a:spcPts val="600"/>
              </a:spcBef>
              <a:spcAft>
                <a:spcPts val="600"/>
              </a:spcAft>
            </a:pPr>
            <a:r>
              <a:rPr lang="en-GB" sz="1200" noProof="0" dirty="0"/>
              <a:t>Pedagogy: Specific group designed</a:t>
            </a:r>
          </a:p>
          <a:p>
            <a:pPr>
              <a:lnSpc>
                <a:spcPct val="100000"/>
              </a:lnSpc>
              <a:spcBef>
                <a:spcPts val="600"/>
              </a:spcBef>
              <a:spcAft>
                <a:spcPts val="600"/>
              </a:spcAft>
            </a:pPr>
            <a:r>
              <a:rPr lang="en-GB" sz="1200" noProof="0" dirty="0"/>
              <a:t>Assessment: High expectations on ‘special expertise’, rather than on teachers and pupils</a:t>
            </a:r>
          </a:p>
          <a:p>
            <a:r>
              <a:rPr lang="en-GB" sz="1200" b="1" noProof="0" dirty="0"/>
              <a:t>The Resilience-Collaborative Model (Inclusive Capability)</a:t>
            </a:r>
          </a:p>
          <a:p>
            <a:pPr>
              <a:lnSpc>
                <a:spcPct val="110000"/>
              </a:lnSpc>
              <a:spcBef>
                <a:spcPts val="600"/>
              </a:spcBef>
              <a:spcAft>
                <a:spcPts val="600"/>
              </a:spcAft>
            </a:pPr>
            <a:r>
              <a:rPr lang="en-GB" sz="1200" noProof="0" dirty="0"/>
              <a:t>Resources/Funding: General and plus (by need)</a:t>
            </a:r>
          </a:p>
          <a:p>
            <a:pPr>
              <a:lnSpc>
                <a:spcPct val="110000"/>
              </a:lnSpc>
              <a:spcBef>
                <a:spcPts val="600"/>
              </a:spcBef>
              <a:spcAft>
                <a:spcPts val="600"/>
              </a:spcAft>
            </a:pPr>
            <a:r>
              <a:rPr lang="en-GB" sz="1200" noProof="0" dirty="0"/>
              <a:t>Needs classification: Diagnosis of professional system – child-relation</a:t>
            </a:r>
          </a:p>
          <a:p>
            <a:pPr>
              <a:lnSpc>
                <a:spcPct val="110000"/>
              </a:lnSpc>
              <a:spcBef>
                <a:spcPts val="600"/>
              </a:spcBef>
              <a:spcAft>
                <a:spcPts val="600"/>
              </a:spcAft>
            </a:pPr>
            <a:r>
              <a:rPr lang="en-GB" sz="1200" noProof="0" dirty="0"/>
              <a:t>Curriculum: General agility (for all/each)</a:t>
            </a:r>
          </a:p>
          <a:p>
            <a:pPr>
              <a:lnSpc>
                <a:spcPct val="110000"/>
              </a:lnSpc>
              <a:spcBef>
                <a:spcPts val="600"/>
              </a:spcBef>
              <a:spcAft>
                <a:spcPts val="600"/>
              </a:spcAft>
            </a:pPr>
            <a:r>
              <a:rPr lang="en-GB" sz="1200" noProof="0" dirty="0"/>
              <a:t>Organisation &amp; Management:</a:t>
            </a:r>
            <a:br>
              <a:rPr lang="en-GB" sz="1200" noProof="0" dirty="0"/>
            </a:br>
            <a:r>
              <a:rPr lang="en-GB" sz="1200" noProof="0" dirty="0"/>
              <a:t>Schools for all with continuum of ‘plus support’</a:t>
            </a:r>
          </a:p>
          <a:p>
            <a:pPr>
              <a:lnSpc>
                <a:spcPct val="110000"/>
              </a:lnSpc>
              <a:spcBef>
                <a:spcPts val="600"/>
              </a:spcBef>
              <a:spcAft>
                <a:spcPts val="600"/>
              </a:spcAft>
            </a:pPr>
            <a:r>
              <a:rPr lang="en-GB" sz="1200" noProof="0" dirty="0"/>
              <a:t>Pedagogy: Generally designed, but focus on individual support needs</a:t>
            </a:r>
          </a:p>
          <a:p>
            <a:pPr>
              <a:lnSpc>
                <a:spcPct val="110000"/>
              </a:lnSpc>
              <a:spcBef>
                <a:spcPts val="600"/>
              </a:spcBef>
              <a:spcAft>
                <a:spcPts val="600"/>
              </a:spcAft>
            </a:pPr>
            <a:r>
              <a:rPr lang="en-GB" sz="1200" noProof="0" dirty="0"/>
              <a:t>Assessment: High expectations on capability of school collaboration &amp; pupils’ capability </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14</a:t>
            </a:fld>
            <a:endParaRPr lang="en-US" dirty="0"/>
          </a:p>
        </p:txBody>
      </p:sp>
    </p:spTree>
    <p:extLst>
      <p:ext uri="{BB962C8B-B14F-4D97-AF65-F5344CB8AC3E}">
        <p14:creationId xmlns:p14="http://schemas.microsoft.com/office/powerpoint/2010/main" val="307961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role of learning communities in improving education systems</a:t>
            </a:r>
          </a:p>
          <a:p>
            <a:r>
              <a:rPr lang="en-GB" sz="1200" noProof="0" dirty="0"/>
              <a:t>The traditional individualistic conception of learning has been challenged by more community-centred approaches to learning.</a:t>
            </a:r>
          </a:p>
          <a:p>
            <a:r>
              <a:rPr lang="en-GB" sz="1200" noProof="0" dirty="0"/>
              <a:t>(Haakarainen, 2010; Nilholm &amp; Göransson, 2013)</a:t>
            </a:r>
          </a:p>
          <a:p>
            <a:pPr>
              <a:lnSpc>
                <a:spcPct val="100000"/>
              </a:lnSpc>
              <a:spcAft>
                <a:spcPts val="600"/>
              </a:spcAft>
            </a:pPr>
            <a:r>
              <a:rPr lang="en-GB" sz="1200" noProof="0" dirty="0"/>
              <a:t>Haakarainen (2010) states that there has been a major theoretical-methodological shift:</a:t>
            </a:r>
          </a:p>
          <a:p>
            <a:pPr marL="457200" indent="-457200">
              <a:lnSpc>
                <a:spcPct val="100000"/>
              </a:lnSpc>
              <a:spcAft>
                <a:spcPts val="600"/>
              </a:spcAft>
              <a:buFont typeface="Arial" panose="020B0604020202020204" pitchFamily="34" charset="0"/>
              <a:buChar char="•"/>
            </a:pPr>
            <a:r>
              <a:rPr lang="en-GB" sz="1200" noProof="0" dirty="0"/>
              <a:t>From teacher-centred toward learner-centred approaches</a:t>
            </a:r>
          </a:p>
          <a:p>
            <a:pPr marL="457200" indent="-457200">
              <a:lnSpc>
                <a:spcPct val="100000"/>
              </a:lnSpc>
              <a:spcAft>
                <a:spcPts val="600"/>
              </a:spcAft>
              <a:buFont typeface="Arial" panose="020B0604020202020204" pitchFamily="34" charset="0"/>
              <a:buChar char="•"/>
            </a:pPr>
            <a:r>
              <a:rPr lang="en-GB" sz="1200" noProof="0" dirty="0"/>
              <a:t>From individually-oriented toward social-oriented processes</a:t>
            </a:r>
          </a:p>
          <a:p>
            <a:pPr marL="457200" indent="-457200">
              <a:lnSpc>
                <a:spcPct val="100000"/>
              </a:lnSpc>
              <a:spcAft>
                <a:spcPts val="600"/>
              </a:spcAft>
              <a:buFont typeface="Arial" panose="020B0604020202020204" pitchFamily="34" charset="0"/>
              <a:buChar char="•"/>
            </a:pPr>
            <a:r>
              <a:rPr lang="en-GB" sz="1200" noProof="0" dirty="0"/>
              <a:t>From laboratory studies towards studies in real life</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15</a:t>
            </a:fld>
            <a:endParaRPr lang="en-US" dirty="0"/>
          </a:p>
        </p:txBody>
      </p:sp>
    </p:spTree>
    <p:extLst>
      <p:ext uri="{BB962C8B-B14F-4D97-AF65-F5344CB8AC3E}">
        <p14:creationId xmlns:p14="http://schemas.microsoft.com/office/powerpoint/2010/main" val="153975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value and the conception of the LC</a:t>
            </a:r>
          </a:p>
          <a:p>
            <a:pPr marL="342900" indent="-342900">
              <a:lnSpc>
                <a:spcPct val="100000"/>
              </a:lnSpc>
              <a:spcBef>
                <a:spcPts val="600"/>
              </a:spcBef>
              <a:spcAft>
                <a:spcPts val="600"/>
              </a:spcAft>
              <a:buFont typeface="Arial"/>
              <a:buChar char="•"/>
            </a:pPr>
            <a:r>
              <a:rPr lang="en-GB" sz="1200" noProof="0" dirty="0"/>
              <a:t>‘Organisations are more likely to be effective learners where they form communities of practice in networks or other collaborative arrangements’</a:t>
            </a:r>
          </a:p>
          <a:p>
            <a:pPr>
              <a:lnSpc>
                <a:spcPct val="100000"/>
              </a:lnSpc>
              <a:spcBef>
                <a:spcPts val="600"/>
              </a:spcBef>
              <a:spcAft>
                <a:spcPts val="600"/>
              </a:spcAft>
            </a:pPr>
            <a:r>
              <a:rPr lang="en-GB" sz="1200" noProof="0" dirty="0"/>
              <a:t>(Muijs et al., 2010, p. 9).</a:t>
            </a:r>
          </a:p>
          <a:p>
            <a:pPr marL="342900" indent="-342900">
              <a:lnSpc>
                <a:spcPct val="100000"/>
              </a:lnSpc>
              <a:spcBef>
                <a:spcPts val="600"/>
              </a:spcBef>
              <a:spcAft>
                <a:spcPts val="600"/>
              </a:spcAft>
              <a:buFont typeface="Arial"/>
              <a:buChar char="•"/>
            </a:pPr>
            <a:r>
              <a:rPr lang="en-GB" sz="1200" noProof="0" dirty="0"/>
              <a:t>Professional learning communities ‘involve developing communities of learners in which teachers and school leaders work together to improve the learning conditions and results for students in given schools’</a:t>
            </a:r>
          </a:p>
          <a:p>
            <a:pPr>
              <a:lnSpc>
                <a:spcPct val="100000"/>
              </a:lnSpc>
              <a:spcBef>
                <a:spcPts val="600"/>
              </a:spcBef>
              <a:spcAft>
                <a:spcPts val="600"/>
              </a:spcAft>
            </a:pPr>
            <a:r>
              <a:rPr lang="en-GB" sz="1200" noProof="0" dirty="0"/>
              <a:t>(Fullan, 2007, p. 30).</a:t>
            </a:r>
          </a:p>
          <a:p>
            <a:r>
              <a:rPr lang="en-GB" sz="1200" noProof="0" dirty="0"/>
              <a:t>The Raising Achievement project:</a:t>
            </a:r>
          </a:p>
          <a:p>
            <a:pPr>
              <a:lnSpc>
                <a:spcPct val="90000"/>
              </a:lnSpc>
            </a:pPr>
            <a:r>
              <a:rPr lang="en-GB" sz="1200" noProof="0" dirty="0"/>
              <a:t>‘collaboration of education stakeholders around clusters of schools involving school and community personnel, together with researchers, local area leaders and policy-makers’ (EA, 2016)</a:t>
            </a:r>
          </a:p>
          <a:p>
            <a:r>
              <a:rPr lang="en-GB" sz="1200" noProof="0" dirty="0"/>
              <a:t>– and in collaboration with ‘critical friends’ from 29 countries.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16</a:t>
            </a:fld>
            <a:endParaRPr lang="en-US" dirty="0"/>
          </a:p>
        </p:txBody>
      </p:sp>
    </p:spTree>
    <p:extLst>
      <p:ext uri="{BB962C8B-B14F-4D97-AF65-F5344CB8AC3E}">
        <p14:creationId xmlns:p14="http://schemas.microsoft.com/office/powerpoint/2010/main" val="281899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current evidence…</a:t>
            </a:r>
          </a:p>
          <a:p>
            <a:r>
              <a:rPr lang="en-GB" sz="1200" noProof="0" dirty="0"/>
              <a:t>‘Where improvements in pupil performance have been seen, this is often where more effective schools have paired with less effective schools to help them to improve, where leadership has been strong and supportive of networking and where the number of schools involved has been limited’</a:t>
            </a:r>
          </a:p>
          <a:p>
            <a:r>
              <a:rPr lang="en-GB" sz="1200" noProof="0" dirty="0"/>
              <a:t>(Muijs et al., 2010, p. 24).</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17</a:t>
            </a:fld>
            <a:endParaRPr lang="en-US" dirty="0"/>
          </a:p>
        </p:txBody>
      </p:sp>
    </p:spTree>
    <p:extLst>
      <p:ext uri="{BB962C8B-B14F-4D97-AF65-F5344CB8AC3E}">
        <p14:creationId xmlns:p14="http://schemas.microsoft.com/office/powerpoint/2010/main" val="245023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Reflections on LC development</a:t>
            </a:r>
          </a:p>
          <a:p>
            <a:pPr marL="455920" indent="-455920">
              <a:buFont typeface="Arial" charset="0"/>
              <a:buChar char="•"/>
            </a:pPr>
            <a:r>
              <a:rPr lang="en-GB" sz="1200" noProof="0" dirty="0"/>
              <a:t>Reflection on the meaning of inclusion (beyond placement) – </a:t>
            </a:r>
            <a:r>
              <a:rPr lang="en-GB" sz="1200" b="1" noProof="0" dirty="0"/>
              <a:t>importance of shared understanding (how can such an understanding be developed?)</a:t>
            </a:r>
          </a:p>
          <a:p>
            <a:pPr marL="455920" indent="-455920">
              <a:buFont typeface="Arial" charset="0"/>
              <a:buChar char="•"/>
            </a:pPr>
            <a:r>
              <a:rPr lang="en-GB" sz="1200" noProof="0" dirty="0"/>
              <a:t>Recognition of how inclusive practice contributes to all learners’ achievement (learning from peers, focus on cognitive as well as social learning for learners with more complex disabilities)</a:t>
            </a:r>
          </a:p>
          <a:p>
            <a:r>
              <a:rPr lang="en-US" dirty="0"/>
              <a:t>Meaning of inclusion – OoP – conceptual clarity, contextual analysis,</a:t>
            </a:r>
          </a:p>
          <a:p>
            <a:r>
              <a:rPr lang="en-US" dirty="0"/>
              <a:t>Teachers finding different ways for</a:t>
            </a:r>
            <a:r>
              <a:rPr lang="en-US" baseline="0" dirty="0"/>
              <a:t> learners to respond</a:t>
            </a:r>
            <a:endParaRPr lang="en-US" dirty="0"/>
          </a:p>
        </p:txBody>
      </p:sp>
      <p:sp>
        <p:nvSpPr>
          <p:cNvPr id="4" name="Slide Number Placeholder 3"/>
          <p:cNvSpPr>
            <a:spLocks noGrp="1"/>
          </p:cNvSpPr>
          <p:nvPr>
            <p:ph type="sldNum" sz="quarter" idx="10"/>
          </p:nvPr>
        </p:nvSpPr>
        <p:spPr/>
        <p:txBody>
          <a:bodyPr/>
          <a:lstStyle/>
          <a:p>
            <a:fld id="{3D6DC0D2-98C6-AF4B-8781-E4D470DBB40B}" type="slidenum">
              <a:rPr lang="en-US" smtClean="0"/>
              <a:t>18</a:t>
            </a:fld>
            <a:endParaRPr lang="en-US" dirty="0"/>
          </a:p>
        </p:txBody>
      </p:sp>
    </p:spTree>
    <p:extLst>
      <p:ext uri="{BB962C8B-B14F-4D97-AF65-F5344CB8AC3E}">
        <p14:creationId xmlns:p14="http://schemas.microsoft.com/office/powerpoint/2010/main" val="172737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Reflections on LC development (continued)</a:t>
            </a:r>
          </a:p>
          <a:p>
            <a:pPr marL="455920" indent="-455920">
              <a:lnSpc>
                <a:spcPct val="150000"/>
              </a:lnSpc>
              <a:spcBef>
                <a:spcPts val="600"/>
              </a:spcBef>
              <a:spcAft>
                <a:spcPts val="600"/>
              </a:spcAft>
              <a:buFont typeface="Arial" charset="0"/>
              <a:buChar char="•"/>
            </a:pPr>
            <a:r>
              <a:rPr lang="en-GB" sz="1200" noProof="0" dirty="0"/>
              <a:t>Building learning communities and partnerships for new knowledge and support – making the real ideal… </a:t>
            </a:r>
          </a:p>
          <a:p>
            <a:pPr marL="455920" indent="-455920">
              <a:lnSpc>
                <a:spcPct val="150000"/>
              </a:lnSpc>
              <a:spcBef>
                <a:spcPts val="600"/>
              </a:spcBef>
              <a:spcAft>
                <a:spcPts val="600"/>
              </a:spcAft>
              <a:buFont typeface="Arial" charset="0"/>
              <a:buChar char="•"/>
            </a:pPr>
            <a:r>
              <a:rPr lang="en-GB" sz="1200" noProof="0" dirty="0"/>
              <a:t>Relationships – democracy as a value AND a method </a:t>
            </a:r>
          </a:p>
          <a:p>
            <a:pPr marL="455920" indent="-455920">
              <a:lnSpc>
                <a:spcPct val="150000"/>
              </a:lnSpc>
              <a:spcBef>
                <a:spcPts val="600"/>
              </a:spcBef>
              <a:spcAft>
                <a:spcPts val="600"/>
              </a:spcAft>
              <a:buFont typeface="Arial" charset="0"/>
              <a:buChar char="•"/>
            </a:pPr>
            <a:r>
              <a:rPr lang="en-GB" sz="1200" noProof="0" dirty="0"/>
              <a:t>Difference, uncertainty, things that ‘disturb’ usual practice as sources of creativity</a:t>
            </a:r>
          </a:p>
          <a:p>
            <a:r>
              <a:rPr lang="en-US" dirty="0"/>
              <a:t>Teaching approaches, Leadership, collaboration</a:t>
            </a:r>
          </a:p>
        </p:txBody>
      </p:sp>
      <p:sp>
        <p:nvSpPr>
          <p:cNvPr id="4" name="Slide Number Placeholder 3"/>
          <p:cNvSpPr>
            <a:spLocks noGrp="1"/>
          </p:cNvSpPr>
          <p:nvPr>
            <p:ph type="sldNum" sz="quarter" idx="10"/>
          </p:nvPr>
        </p:nvSpPr>
        <p:spPr/>
        <p:txBody>
          <a:bodyPr/>
          <a:lstStyle/>
          <a:p>
            <a:fld id="{3D6DC0D2-98C6-AF4B-8781-E4D470DBB40B}" type="slidenum">
              <a:rPr lang="en-US" smtClean="0"/>
              <a:t>19</a:t>
            </a:fld>
            <a:endParaRPr lang="en-US" dirty="0"/>
          </a:p>
        </p:txBody>
      </p:sp>
    </p:spTree>
    <p:extLst>
      <p:ext uri="{BB962C8B-B14F-4D97-AF65-F5344CB8AC3E}">
        <p14:creationId xmlns:p14="http://schemas.microsoft.com/office/powerpoint/2010/main" val="172737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Two inter-connected themes…</a:t>
            </a:r>
          </a:p>
          <a:p>
            <a:pPr marL="514350" indent="-514350" algn="l">
              <a:spcBef>
                <a:spcPts val="600"/>
              </a:spcBef>
              <a:spcAft>
                <a:spcPts val="600"/>
              </a:spcAft>
              <a:buFont typeface="+mj-lt"/>
              <a:buAutoNum type="arabicPeriod"/>
            </a:pPr>
            <a:r>
              <a:rPr lang="en-GB" sz="2800" noProof="0" dirty="0">
                <a:solidFill>
                  <a:schemeClr val="tx2"/>
                </a:solidFill>
              </a:rPr>
              <a:t>Challenges in and reflections on the RA project:</a:t>
            </a:r>
          </a:p>
          <a:p>
            <a:pPr marL="913120" lvl="1" indent="-457200" algn="l">
              <a:spcBef>
                <a:spcPts val="600"/>
              </a:spcBef>
              <a:spcAft>
                <a:spcPts val="600"/>
              </a:spcAft>
              <a:buFont typeface="Arial" charset="0"/>
              <a:buChar char="•"/>
            </a:pPr>
            <a:r>
              <a:rPr lang="en-GB" noProof="0" dirty="0">
                <a:solidFill>
                  <a:schemeClr val="tx2"/>
                </a:solidFill>
              </a:rPr>
              <a:t>The role of learning communities (LCs) in educational improvement</a:t>
            </a:r>
          </a:p>
          <a:p>
            <a:pPr marL="913120" lvl="1" indent="-457200" algn="l">
              <a:spcBef>
                <a:spcPts val="600"/>
              </a:spcBef>
              <a:spcAft>
                <a:spcPts val="600"/>
              </a:spcAft>
              <a:buFont typeface="Arial" charset="0"/>
              <a:buChar char="•"/>
            </a:pPr>
            <a:r>
              <a:rPr lang="en-GB" noProof="0" dirty="0">
                <a:solidFill>
                  <a:schemeClr val="tx2"/>
                </a:solidFill>
              </a:rPr>
              <a:t>How to develop LCs</a:t>
            </a:r>
          </a:p>
          <a:p>
            <a:pPr marL="514350" indent="-514350" algn="l">
              <a:spcBef>
                <a:spcPts val="600"/>
              </a:spcBef>
              <a:spcAft>
                <a:spcPts val="600"/>
              </a:spcAft>
              <a:buFont typeface="+mj-lt"/>
              <a:buAutoNum type="arabicPeriod"/>
            </a:pPr>
            <a:r>
              <a:rPr lang="en-GB" sz="2800" noProof="0" dirty="0">
                <a:solidFill>
                  <a:schemeClr val="tx2"/>
                </a:solidFill>
              </a:rPr>
              <a:t>The development of the Nordic network as an example of a learning community</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a:t>
            </a:fld>
            <a:endParaRPr lang="en-US" dirty="0"/>
          </a:p>
        </p:txBody>
      </p:sp>
    </p:spTree>
    <p:extLst>
      <p:ext uri="{BB962C8B-B14F-4D97-AF65-F5344CB8AC3E}">
        <p14:creationId xmlns:p14="http://schemas.microsoft.com/office/powerpoint/2010/main" val="230812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Phases of development of learning communities</a:t>
            </a:r>
          </a:p>
          <a:p>
            <a:pPr marL="457200" indent="-457200">
              <a:lnSpc>
                <a:spcPct val="140000"/>
              </a:lnSpc>
              <a:spcAft>
                <a:spcPts val="600"/>
              </a:spcAft>
              <a:buFont typeface="Arial" charset="0"/>
              <a:buChar char="•"/>
            </a:pPr>
            <a:r>
              <a:rPr lang="en-GB" noProof="0" dirty="0"/>
              <a:t>Identification of barriers ? National/local/school system?</a:t>
            </a:r>
          </a:p>
          <a:p>
            <a:pPr marL="457200" indent="-457200">
              <a:lnSpc>
                <a:spcPct val="140000"/>
              </a:lnSpc>
              <a:spcAft>
                <a:spcPts val="600"/>
              </a:spcAft>
              <a:buFont typeface="Arial" charset="0"/>
              <a:buChar char="•"/>
            </a:pPr>
            <a:r>
              <a:rPr lang="en-GB" noProof="0" dirty="0"/>
              <a:t>Recognition – local/national</a:t>
            </a:r>
          </a:p>
          <a:p>
            <a:pPr marL="457200" indent="-457200">
              <a:lnSpc>
                <a:spcPct val="140000"/>
              </a:lnSpc>
              <a:spcAft>
                <a:spcPts val="600"/>
              </a:spcAft>
              <a:buFont typeface="Arial" charset="0"/>
              <a:buChar char="•"/>
            </a:pPr>
            <a:r>
              <a:rPr lang="en-GB" noProof="0" dirty="0"/>
              <a:t>Sharing with others – transfer of ideas requires analysis/support – cross-pollination – not cloning (Hargreaves and Shirley 2009)</a:t>
            </a:r>
          </a:p>
          <a:p>
            <a:pPr marL="457200" indent="-457200">
              <a:lnSpc>
                <a:spcPct val="140000"/>
              </a:lnSpc>
              <a:spcAft>
                <a:spcPts val="600"/>
              </a:spcAft>
              <a:buFont typeface="Arial" charset="0"/>
              <a:buChar char="•"/>
            </a:pPr>
            <a:r>
              <a:rPr lang="en-GB" noProof="0" dirty="0"/>
              <a:t>Realistic pace of change – how is it/why is it/how could it be…</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20</a:t>
            </a:fld>
            <a:endParaRPr lang="en-US" dirty="0"/>
          </a:p>
        </p:txBody>
      </p:sp>
    </p:spTree>
    <p:extLst>
      <p:ext uri="{BB962C8B-B14F-4D97-AF65-F5344CB8AC3E}">
        <p14:creationId xmlns:p14="http://schemas.microsoft.com/office/powerpoint/2010/main" val="3838012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Transformation direction in the project</a:t>
            </a:r>
          </a:p>
          <a:p>
            <a:r>
              <a:rPr lang="en-GB" b="1" noProof="0" dirty="0"/>
              <a:t>‘Find-Deficit Loop’</a:t>
            </a:r>
          </a:p>
          <a:p>
            <a:pPr marL="457200" indent="-457200">
              <a:buFont typeface="Arial"/>
              <a:buChar char="•"/>
            </a:pPr>
            <a:r>
              <a:rPr lang="en-GB" noProof="0" dirty="0"/>
              <a:t>Reactive leadership</a:t>
            </a:r>
          </a:p>
          <a:p>
            <a:pPr marL="457200" indent="-457200">
              <a:buFont typeface="Arial"/>
              <a:buChar char="•"/>
            </a:pPr>
            <a:r>
              <a:rPr lang="en-GB" noProof="0" dirty="0"/>
              <a:t>Reactive (by side) support</a:t>
            </a:r>
          </a:p>
          <a:p>
            <a:pPr marL="457200" indent="-457200">
              <a:buFont typeface="Arial"/>
              <a:buChar char="•"/>
            </a:pPr>
            <a:r>
              <a:rPr lang="en-GB" noProof="0" dirty="0"/>
              <a:t>Negative (deficit)</a:t>
            </a:r>
          </a:p>
          <a:p>
            <a:pPr marL="457200" indent="-457200">
              <a:buFont typeface="Arial"/>
              <a:buChar char="•"/>
            </a:pPr>
            <a:r>
              <a:rPr lang="en-GB" noProof="0" dirty="0"/>
              <a:t>Distrusting</a:t>
            </a:r>
          </a:p>
          <a:p>
            <a:pPr marL="457200" indent="-457200">
              <a:buFont typeface="Arial"/>
              <a:buChar char="•"/>
            </a:pPr>
            <a:r>
              <a:rPr lang="en-GB" noProof="0" dirty="0"/>
              <a:t>Teacher fear</a:t>
            </a:r>
          </a:p>
          <a:p>
            <a:pPr marL="457200" indent="-457200">
              <a:buFont typeface="Arial"/>
              <a:buChar char="•"/>
            </a:pPr>
            <a:r>
              <a:rPr lang="en-GB" noProof="0" dirty="0"/>
              <a:t>Pupil passivism</a:t>
            </a:r>
          </a:p>
          <a:p>
            <a:pPr marL="457200" indent="-457200">
              <a:buFont typeface="Arial"/>
              <a:buChar char="•"/>
            </a:pPr>
            <a:r>
              <a:rPr lang="en-GB" noProof="0" dirty="0"/>
              <a:t>Summative recognition</a:t>
            </a:r>
          </a:p>
          <a:p>
            <a:pPr marL="457200" indent="-457200">
              <a:buFont typeface="Arial"/>
              <a:buChar char="•"/>
            </a:pPr>
            <a:r>
              <a:rPr lang="en-GB" noProof="0" dirty="0"/>
              <a:t>Curriculum rigidity</a:t>
            </a:r>
          </a:p>
          <a:p>
            <a:pPr marL="457200" indent="-457200">
              <a:buFont typeface="Arial"/>
              <a:buChar char="•"/>
            </a:pPr>
            <a:r>
              <a:rPr lang="en-GB" noProof="0" dirty="0"/>
              <a:t>Standardised pedagogy and support</a:t>
            </a:r>
          </a:p>
          <a:p>
            <a:pPr marL="457200" indent="-457200">
              <a:buFont typeface="Arial"/>
              <a:buChar char="•"/>
            </a:pPr>
            <a:r>
              <a:rPr lang="en-GB" noProof="0" dirty="0"/>
              <a:t>Formal achievement</a:t>
            </a:r>
            <a:endParaRPr lang="en-GB" b="1" noProof="0" dirty="0"/>
          </a:p>
          <a:p>
            <a:r>
              <a:rPr lang="en-GB" b="1" noProof="0" dirty="0"/>
              <a:t>‘Build-School Loop’</a:t>
            </a:r>
          </a:p>
          <a:p>
            <a:pPr marL="457200" indent="-457200">
              <a:buFont typeface="Arial"/>
              <a:buChar char="•"/>
            </a:pPr>
            <a:r>
              <a:rPr lang="en-GB" noProof="0" dirty="0"/>
              <a:t>Constructive leadership</a:t>
            </a:r>
          </a:p>
          <a:p>
            <a:pPr marL="457200" indent="-457200">
              <a:buFont typeface="Arial"/>
              <a:buChar char="•"/>
            </a:pPr>
            <a:r>
              <a:rPr lang="en-GB" noProof="0" dirty="0"/>
              <a:t>Proactive (in side) system support</a:t>
            </a:r>
          </a:p>
          <a:p>
            <a:pPr marL="457200" indent="-457200">
              <a:buFont typeface="Arial"/>
              <a:buChar char="•"/>
            </a:pPr>
            <a:r>
              <a:rPr lang="en-GB" noProof="0" dirty="0"/>
              <a:t>Positive (talent) attitude</a:t>
            </a:r>
          </a:p>
          <a:p>
            <a:pPr marL="457200" indent="-457200">
              <a:buFont typeface="Arial"/>
              <a:buChar char="•"/>
            </a:pPr>
            <a:r>
              <a:rPr lang="en-GB" noProof="0" dirty="0"/>
              <a:t>Trusting collaboration and learning</a:t>
            </a:r>
          </a:p>
          <a:p>
            <a:pPr marL="457200" indent="-457200">
              <a:buFont typeface="Arial"/>
              <a:buChar char="•"/>
            </a:pPr>
            <a:r>
              <a:rPr lang="en-GB" noProof="0" dirty="0"/>
              <a:t>Teacher confidence</a:t>
            </a:r>
          </a:p>
          <a:p>
            <a:pPr marL="457200" indent="-457200">
              <a:buFont typeface="Arial"/>
              <a:buChar char="•"/>
            </a:pPr>
            <a:r>
              <a:rPr lang="en-GB" noProof="0" dirty="0"/>
              <a:t>Pupil participation</a:t>
            </a:r>
          </a:p>
          <a:p>
            <a:pPr marL="457200" indent="-457200">
              <a:buFont typeface="Arial"/>
              <a:buChar char="•"/>
            </a:pPr>
            <a:r>
              <a:rPr lang="en-GB" noProof="0" dirty="0"/>
              <a:t>Formative recognition</a:t>
            </a:r>
          </a:p>
          <a:p>
            <a:pPr marL="457200" indent="-457200">
              <a:buFont typeface="Arial"/>
              <a:buChar char="•"/>
            </a:pPr>
            <a:r>
              <a:rPr lang="en-GB" noProof="0" dirty="0"/>
              <a:t>Curriculum adaptation</a:t>
            </a:r>
          </a:p>
          <a:p>
            <a:pPr marL="457200" indent="-457200">
              <a:buFont typeface="Arial"/>
              <a:buChar char="•"/>
            </a:pPr>
            <a:r>
              <a:rPr lang="en-GB" noProof="0" dirty="0"/>
              <a:t>Adaptive pedagogy and support</a:t>
            </a:r>
          </a:p>
          <a:p>
            <a:pPr marL="457200" indent="-457200">
              <a:buFont typeface="Arial"/>
              <a:buChar char="•"/>
            </a:pPr>
            <a:r>
              <a:rPr lang="en-GB" noProof="0" dirty="0"/>
              <a:t>Real-life competencies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21</a:t>
            </a:fld>
            <a:endParaRPr lang="en-US" dirty="0"/>
          </a:p>
        </p:txBody>
      </p:sp>
    </p:spTree>
    <p:extLst>
      <p:ext uri="{BB962C8B-B14F-4D97-AF65-F5344CB8AC3E}">
        <p14:creationId xmlns:p14="http://schemas.microsoft.com/office/powerpoint/2010/main" val="3125858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A summative model from the project</a:t>
            </a:r>
          </a:p>
          <a:p>
            <a:pPr marL="342900" indent="-342900">
              <a:buFont typeface="Arial"/>
              <a:buChar char="•"/>
              <a:tabLst/>
            </a:pPr>
            <a:r>
              <a:rPr lang="en-GB" sz="1200" noProof="0" dirty="0"/>
              <a:t>Parents as resource</a:t>
            </a:r>
          </a:p>
          <a:p>
            <a:pPr marL="342900" indent="-342900">
              <a:buFont typeface="Arial"/>
              <a:buChar char="•"/>
              <a:tabLst/>
            </a:pPr>
            <a:r>
              <a:rPr lang="en-GB" sz="1200" noProof="0" dirty="0"/>
              <a:t>Local actors as resource: firms, clubs</a:t>
            </a:r>
          </a:p>
          <a:p>
            <a:pPr marL="342900" indent="-342900">
              <a:buFont typeface="Arial"/>
              <a:buChar char="•"/>
              <a:tabLst/>
            </a:pPr>
            <a:r>
              <a:rPr lang="en-GB" sz="1200" noProof="0" dirty="0"/>
              <a:t>University as resource</a:t>
            </a:r>
          </a:p>
          <a:p>
            <a:pPr marL="342900" indent="-342900">
              <a:buFont typeface="Arial"/>
              <a:buChar char="•"/>
              <a:tabLst/>
            </a:pPr>
            <a:r>
              <a:rPr lang="en-GB" sz="1200" noProof="0" dirty="0"/>
              <a:t>Inter-national critical friends</a:t>
            </a:r>
            <a:endParaRPr lang="en-GB" noProof="0" dirty="0"/>
          </a:p>
          <a:p>
            <a:r>
              <a:rPr lang="en-GB" noProof="0" dirty="0"/>
              <a:t>The model provides an overview of the RA project.</a:t>
            </a:r>
          </a:p>
          <a:p>
            <a:r>
              <a:rPr lang="en-GB" noProof="0" dirty="0"/>
              <a:t>School-based activities develop:</a:t>
            </a:r>
            <a:r>
              <a:rPr lang="en-GB" noProof="0" dirty="0">
                <a:solidFill>
                  <a:schemeClr val="tx1"/>
                </a:solidFill>
              </a:rPr>
              <a:t> </a:t>
            </a:r>
            <a:r>
              <a:rPr lang="en-GB" noProof="0" dirty="0">
                <a:solidFill>
                  <a:srgbClr val="FFFFFF"/>
                </a:solidFill>
              </a:rPr>
              <a:t>Constructive leadership; Positive attitude; Trustful collaboration’; Teacher confidence; Pupil participation; Proactive support.</a:t>
            </a:r>
          </a:p>
          <a:p>
            <a:r>
              <a:rPr lang="en-GB" noProof="0" dirty="0">
                <a:solidFill>
                  <a:srgbClr val="FFFFFF"/>
                </a:solidFill>
              </a:rPr>
              <a:t>These support formative recognition of pupils; curriculum adoption; adaptive pedagogical strategies and support, leading to attainment and achievement – including pupil confidence, learning</a:t>
            </a:r>
            <a:r>
              <a:rPr lang="en-GB" baseline="0" noProof="0" dirty="0">
                <a:solidFill>
                  <a:srgbClr val="FFFFFF"/>
                </a:solidFill>
              </a:rPr>
              <a:t> ability, competencies</a:t>
            </a:r>
            <a:r>
              <a:rPr lang="en-GB" noProof="0" dirty="0">
                <a:solidFill>
                  <a:srgbClr val="FFFFFF"/>
                </a:solidFill>
              </a:rPr>
              <a:t>, higher studies and employment. All activities depend on networking with parents, local community, other institutions such as Universities and national/international critical friends.</a:t>
            </a:r>
            <a:endParaRPr lang="en-GB" noProof="0" dirty="0"/>
          </a:p>
        </p:txBody>
      </p:sp>
      <p:sp>
        <p:nvSpPr>
          <p:cNvPr id="4" name="Platshållare för bildnummer 3"/>
          <p:cNvSpPr>
            <a:spLocks noGrp="1"/>
          </p:cNvSpPr>
          <p:nvPr>
            <p:ph type="sldNum" sz="quarter" idx="10"/>
          </p:nvPr>
        </p:nvSpPr>
        <p:spPr/>
        <p:txBody>
          <a:bodyPr/>
          <a:lstStyle/>
          <a:p>
            <a:fld id="{77DC2EBB-533C-9146-BB06-FBD09A0917A5}" type="slidenum">
              <a:rPr lang="en-US" smtClean="0"/>
              <a:t>22</a:t>
            </a:fld>
            <a:endParaRPr lang="en-US" dirty="0"/>
          </a:p>
        </p:txBody>
      </p:sp>
    </p:spTree>
    <p:extLst>
      <p:ext uri="{BB962C8B-B14F-4D97-AF65-F5344CB8AC3E}">
        <p14:creationId xmlns:p14="http://schemas.microsoft.com/office/powerpoint/2010/main" val="2984243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Essence </a:t>
            </a:r>
          </a:p>
          <a:p>
            <a:pPr marL="457200" lvl="0" indent="-457200" algn="l">
              <a:buFont typeface="Arial"/>
              <a:buChar char="•"/>
            </a:pPr>
            <a:r>
              <a:rPr lang="en-GB" noProof="0" dirty="0"/>
              <a:t>Focus on developing the </a:t>
            </a:r>
            <a:r>
              <a:rPr lang="en-GB" b="1" noProof="0" dirty="0"/>
              <a:t>‘inclusive capability’ </a:t>
            </a:r>
            <a:r>
              <a:rPr lang="en-GB" noProof="0" dirty="0"/>
              <a:t>of the educational system as a whole and encourage strong links, collaboration and support between and within all actor levels</a:t>
            </a:r>
          </a:p>
          <a:p>
            <a:pPr marL="457200" lvl="0" indent="-457200" algn="l">
              <a:buFont typeface="Arial"/>
              <a:buChar char="•"/>
            </a:pPr>
            <a:r>
              <a:rPr lang="en-GB" noProof="0" dirty="0"/>
              <a:t>Inclusion is about continuous work to increase professionals (teachers, support actors and leaders) </a:t>
            </a:r>
            <a:r>
              <a:rPr lang="en-GB" b="1" noProof="0" dirty="0"/>
              <a:t>capability to see, understand and adapt</a:t>
            </a:r>
            <a:r>
              <a:rPr lang="en-GB" noProof="0" dirty="0"/>
              <a:t> school and teaching to the needs of all pupils</a:t>
            </a:r>
          </a:p>
          <a:p>
            <a:pPr lvl="0" algn="l"/>
            <a:r>
              <a:rPr lang="en-GB" noProof="0" dirty="0"/>
              <a:t>Autos O cosmos </a:t>
            </a:r>
            <a:r>
              <a:rPr lang="en-GB" b="1" noProof="0" dirty="0"/>
              <a:t>O micros</a:t>
            </a:r>
            <a:r>
              <a:rPr lang="en-GB" noProof="0" dirty="0"/>
              <a:t> O megas (Elytis, 1979)</a:t>
            </a:r>
            <a:endParaRPr lang="en-GB" sz="1100" noProof="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23</a:t>
            </a:fld>
            <a:endParaRPr lang="en-US" dirty="0"/>
          </a:p>
        </p:txBody>
      </p:sp>
    </p:spTree>
    <p:extLst>
      <p:ext uri="{BB962C8B-B14F-4D97-AF65-F5344CB8AC3E}">
        <p14:creationId xmlns:p14="http://schemas.microsoft.com/office/powerpoint/2010/main" val="748213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v-SE" sz="1200" noProof="0" dirty="0"/>
              <a:t>Inclusion = those </a:t>
            </a:r>
            <a:r>
              <a:rPr lang="en-GB" altLang="sv-SE" sz="1200" b="1" noProof="0" dirty="0"/>
              <a:t>responsible for and in</a:t>
            </a:r>
            <a:r>
              <a:rPr lang="en-GB" altLang="sv-SE" sz="1200" noProof="0" dirty="0"/>
              <a:t> schools striving to increase capability to:</a:t>
            </a:r>
          </a:p>
          <a:p>
            <a:r>
              <a:rPr lang="sv-SE" dirty="0"/>
              <a:t>The diagram shows the progression taken by schools increasing their capability to include all learners and improve pupil participation. Through constructive leadership, proactive support should meet learners, see/hear and understand them and adapt teaching – also reacting to special requirements.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Skoglund, 2014a</a:t>
            </a:r>
          </a:p>
        </p:txBody>
      </p:sp>
      <p:sp>
        <p:nvSpPr>
          <p:cNvPr id="4" name="Platshållare för bildnummer 3"/>
          <p:cNvSpPr>
            <a:spLocks noGrp="1"/>
          </p:cNvSpPr>
          <p:nvPr>
            <p:ph type="sldNum" sz="quarter" idx="10"/>
          </p:nvPr>
        </p:nvSpPr>
        <p:spPr/>
        <p:txBody>
          <a:bodyPr/>
          <a:lstStyle/>
          <a:p>
            <a:fld id="{77DC2EBB-533C-9146-BB06-FBD09A0917A5}" type="slidenum">
              <a:rPr lang="en-US" smtClean="0"/>
              <a:t>24</a:t>
            </a:fld>
            <a:endParaRPr lang="en-US" dirty="0"/>
          </a:p>
        </p:txBody>
      </p:sp>
    </p:spTree>
    <p:extLst>
      <p:ext uri="{BB962C8B-B14F-4D97-AF65-F5344CB8AC3E}">
        <p14:creationId xmlns:p14="http://schemas.microsoft.com/office/powerpoint/2010/main" val="3247779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Nordic Network – an example of a growing learning community</a:t>
            </a:r>
          </a:p>
          <a:p>
            <a:pPr>
              <a:lnSpc>
                <a:spcPct val="100000"/>
              </a:lnSpc>
              <a:spcBef>
                <a:spcPts val="600"/>
              </a:spcBef>
            </a:pPr>
            <a:r>
              <a:rPr lang="en-GB" sz="1200" i="1" noProof="0" dirty="0"/>
              <a:t>In the photo:</a:t>
            </a:r>
          </a:p>
          <a:p>
            <a:pPr>
              <a:lnSpc>
                <a:spcPct val="100000"/>
              </a:lnSpc>
              <a:spcBef>
                <a:spcPts val="600"/>
              </a:spcBef>
            </a:pPr>
            <a:r>
              <a:rPr lang="en-GB" sz="1200" noProof="0" dirty="0"/>
              <a:t>Anne Lium Berger (Norway)</a:t>
            </a:r>
          </a:p>
          <a:p>
            <a:pPr>
              <a:lnSpc>
                <a:spcPct val="100000"/>
              </a:lnSpc>
              <a:spcBef>
                <a:spcPts val="600"/>
              </a:spcBef>
            </a:pPr>
            <a:r>
              <a:rPr lang="en-GB" sz="1200" noProof="0" dirty="0"/>
              <a:t>Grethe Andersen (Denmark)</a:t>
            </a:r>
          </a:p>
          <a:p>
            <a:pPr>
              <a:lnSpc>
                <a:spcPct val="100000"/>
              </a:lnSpc>
              <a:spcBef>
                <a:spcPts val="600"/>
              </a:spcBef>
            </a:pPr>
            <a:r>
              <a:rPr lang="en-GB" sz="1200" noProof="0" dirty="0"/>
              <a:t>Merja Koivisto (Finland)</a:t>
            </a:r>
          </a:p>
          <a:p>
            <a:pPr>
              <a:lnSpc>
                <a:spcPct val="100000"/>
              </a:lnSpc>
              <a:spcBef>
                <a:spcPts val="600"/>
              </a:spcBef>
            </a:pPr>
            <a:r>
              <a:rPr lang="en-GB" sz="1200" noProof="0" dirty="0"/>
              <a:t>Svein Erik Nergaard (Norway)</a:t>
            </a:r>
          </a:p>
          <a:p>
            <a:pPr>
              <a:lnSpc>
                <a:spcPct val="100000"/>
              </a:lnSpc>
              <a:spcBef>
                <a:spcPts val="600"/>
              </a:spcBef>
            </a:pPr>
            <a:r>
              <a:rPr lang="en-GB" sz="1200" noProof="0" dirty="0"/>
              <a:t>Per Skoglund (Sweden)</a:t>
            </a:r>
          </a:p>
          <a:p>
            <a:pPr>
              <a:lnSpc>
                <a:spcPct val="100000"/>
              </a:lnSpc>
              <a:spcBef>
                <a:spcPts val="600"/>
              </a:spcBef>
            </a:pPr>
            <a:r>
              <a:rPr lang="en-GB" sz="1200" noProof="0" dirty="0"/>
              <a:t>Jenný Gunnbjörnsdóttir (Iceland)</a:t>
            </a:r>
          </a:p>
          <a:p>
            <a:pPr>
              <a:lnSpc>
                <a:spcPct val="100000"/>
              </a:lnSpc>
              <a:spcBef>
                <a:spcPts val="600"/>
              </a:spcBef>
            </a:pPr>
            <a:r>
              <a:rPr lang="en-GB" sz="1200" noProof="0" dirty="0"/>
              <a:t>Pirjo Koivula (Finland)</a:t>
            </a:r>
          </a:p>
          <a:p>
            <a:pPr>
              <a:lnSpc>
                <a:spcPct val="100000"/>
              </a:lnSpc>
              <a:spcBef>
                <a:spcPts val="600"/>
              </a:spcBef>
            </a:pPr>
            <a:r>
              <a:rPr lang="en-GB" sz="1200" noProof="0" dirty="0"/>
              <a:t>Kristín Jóhannesdóttir (Iceland)</a:t>
            </a:r>
          </a:p>
          <a:p>
            <a:pPr>
              <a:lnSpc>
                <a:spcPct val="100000"/>
              </a:lnSpc>
              <a:spcBef>
                <a:spcPts val="600"/>
              </a:spcBef>
            </a:pPr>
            <a:r>
              <a:rPr lang="en-GB" sz="1200" i="1" noProof="0" dirty="0"/>
              <a:t>Absent:</a:t>
            </a:r>
          </a:p>
          <a:p>
            <a:pPr>
              <a:lnSpc>
                <a:spcPct val="100000"/>
              </a:lnSpc>
              <a:spcBef>
                <a:spcPts val="600"/>
              </a:spcBef>
            </a:pPr>
            <a:r>
              <a:rPr lang="en-GB" sz="1200" noProof="0" dirty="0"/>
              <a:t>Mari-Paulina Vainakainen (Finland)</a:t>
            </a:r>
          </a:p>
          <a:p>
            <a:pPr>
              <a:lnSpc>
                <a:spcPct val="100000"/>
              </a:lnSpc>
              <a:spcBef>
                <a:spcPts val="600"/>
              </a:spcBef>
            </a:pPr>
            <a:r>
              <a:rPr lang="en-GB" sz="1200" noProof="0" dirty="0"/>
              <a:t>Charlotta Pettersson (Sweden)</a:t>
            </a:r>
          </a:p>
          <a:p>
            <a:pPr>
              <a:lnSpc>
                <a:spcPct val="100000"/>
              </a:lnSpc>
              <a:spcBef>
                <a:spcPts val="600"/>
              </a:spcBef>
            </a:pPr>
            <a:r>
              <a:rPr lang="en-GB" sz="1200" noProof="0" dirty="0"/>
              <a:t>Bengt Weidow (Sweden)</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25</a:t>
            </a:fld>
            <a:endParaRPr lang="en-US" dirty="0"/>
          </a:p>
        </p:txBody>
      </p:sp>
    </p:spTree>
    <p:extLst>
      <p:ext uri="{BB962C8B-B14F-4D97-AF65-F5344CB8AC3E}">
        <p14:creationId xmlns:p14="http://schemas.microsoft.com/office/powerpoint/2010/main" val="161881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Nordic Network</a:t>
            </a:r>
          </a:p>
          <a:p>
            <a:r>
              <a:rPr lang="en-GB" sz="1600" b="1" noProof="0" dirty="0"/>
              <a:t>Internal aims:</a:t>
            </a:r>
          </a:p>
          <a:p>
            <a:pPr marL="457200" indent="-457200">
              <a:spcBef>
                <a:spcPts val="600"/>
              </a:spcBef>
              <a:spcAft>
                <a:spcPts val="600"/>
              </a:spcAft>
              <a:buFont typeface="Arial"/>
              <a:buChar char="•"/>
            </a:pPr>
            <a:r>
              <a:rPr lang="en-GB" sz="1200" noProof="0" dirty="0"/>
              <a:t>To collaborate and learn together among the Nordic countries concerning how to support the school systems to raise inclusive capabilities</a:t>
            </a:r>
          </a:p>
          <a:p>
            <a:pPr marL="457200" indent="-457200">
              <a:spcBef>
                <a:spcPts val="600"/>
              </a:spcBef>
              <a:spcAft>
                <a:spcPts val="600"/>
              </a:spcAft>
              <a:buFont typeface="Arial"/>
              <a:buChar char="•"/>
            </a:pPr>
            <a:r>
              <a:rPr lang="en-GB" sz="1200" noProof="0" dirty="0"/>
              <a:t>To highlight national tendencies and contextual cases showing what is possible in each context, and compare experiences</a:t>
            </a:r>
          </a:p>
          <a:p>
            <a:pPr marL="457200" indent="-457200">
              <a:spcBef>
                <a:spcPts val="600"/>
              </a:spcBef>
              <a:spcAft>
                <a:spcPts val="600"/>
              </a:spcAft>
              <a:buFont typeface="Arial"/>
              <a:buChar char="•"/>
            </a:pPr>
            <a:r>
              <a:rPr lang="en-GB" sz="1200" noProof="0" dirty="0"/>
              <a:t>To construct a platform for collaboration in the Nordic Network in large, aiming for a seminar in 2018 with representatives from ministries/agencies, national co-ordinators and active experts</a:t>
            </a:r>
          </a:p>
          <a:p>
            <a:r>
              <a:rPr lang="en-GB" sz="1600" b="1" noProof="0" dirty="0"/>
              <a:t>External aims:</a:t>
            </a:r>
          </a:p>
          <a:p>
            <a:pPr marL="457200" indent="-457200">
              <a:spcBef>
                <a:spcPts val="600"/>
              </a:spcBef>
              <a:spcAft>
                <a:spcPts val="600"/>
              </a:spcAft>
              <a:buFont typeface="Arial"/>
              <a:buChar char="•"/>
            </a:pPr>
            <a:r>
              <a:rPr lang="en-GB" sz="1200" noProof="0" dirty="0"/>
              <a:t>To institutionalise a platform for Nordic co-operation in EA projects (here RAAL), and by that give more co-ordinated support from Nordic participants and thereby help visit sites’ development and help the development in the Nordic context by sharing project results </a:t>
            </a:r>
          </a:p>
          <a:p>
            <a:pPr marL="457200" indent="-457200">
              <a:spcBef>
                <a:spcPts val="600"/>
              </a:spcBef>
              <a:spcAft>
                <a:spcPts val="600"/>
              </a:spcAft>
              <a:buFont typeface="Arial"/>
              <a:buChar char="•"/>
            </a:pPr>
            <a:r>
              <a:rPr lang="en-GB" sz="1200" noProof="0" dirty="0"/>
              <a:t>To use this platform for school developments not associated with the EA</a:t>
            </a:r>
          </a:p>
          <a:p>
            <a:pPr marL="457200" indent="-457200">
              <a:spcBef>
                <a:spcPts val="600"/>
              </a:spcBef>
              <a:spcAft>
                <a:spcPts val="600"/>
              </a:spcAft>
              <a:buFont typeface="Arial"/>
              <a:buChar char="•"/>
            </a:pPr>
            <a:r>
              <a:rPr lang="en-GB" sz="1200" noProof="0" dirty="0"/>
              <a:t>To find financial resources for the Network.</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26</a:t>
            </a:fld>
            <a:endParaRPr lang="en-US" dirty="0"/>
          </a:p>
        </p:txBody>
      </p:sp>
    </p:spTree>
    <p:extLst>
      <p:ext uri="{BB962C8B-B14F-4D97-AF65-F5344CB8AC3E}">
        <p14:creationId xmlns:p14="http://schemas.microsoft.com/office/powerpoint/2010/main" val="302661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noProof="0" dirty="0"/>
              <a:t>How is raised achievement for all possible?</a:t>
            </a:r>
            <a:br>
              <a:rPr lang="en-GB" sz="1800" b="0" noProof="0" dirty="0"/>
            </a:br>
            <a:r>
              <a:rPr lang="en-GB" sz="1200" b="0" noProof="0" dirty="0"/>
              <a:t>Nordic countries: tendencies, cases and preliminary evidence</a:t>
            </a:r>
          </a:p>
          <a:p>
            <a:pPr marL="360363" indent="-360363" algn="l">
              <a:lnSpc>
                <a:spcPct val="100000"/>
              </a:lnSpc>
              <a:spcBef>
                <a:spcPts val="600"/>
              </a:spcBef>
              <a:spcAft>
                <a:spcPts val="600"/>
              </a:spcAft>
              <a:buFont typeface="+mj-lt"/>
              <a:buAutoNum type="alphaLcPeriod"/>
            </a:pPr>
            <a:r>
              <a:rPr lang="en-GB" sz="1200" b="0" noProof="0" dirty="0"/>
              <a:t> Successful school development in focus</a:t>
            </a:r>
          </a:p>
          <a:p>
            <a:pPr marL="360363" indent="-360363" algn="l">
              <a:lnSpc>
                <a:spcPct val="100000"/>
              </a:lnSpc>
              <a:spcBef>
                <a:spcPts val="600"/>
              </a:spcBef>
              <a:spcAft>
                <a:spcPts val="600"/>
              </a:spcAft>
              <a:buFont typeface="+mj-lt"/>
              <a:buAutoNum type="alphaLcPeriod"/>
            </a:pPr>
            <a:r>
              <a:rPr lang="en-GB" sz="1200" b="0" noProof="0" dirty="0"/>
              <a:t>Inclusion as a matter of increasing inclusive capability</a:t>
            </a:r>
          </a:p>
          <a:p>
            <a:pPr marL="360363" indent="-360363">
              <a:lnSpc>
                <a:spcPct val="100000"/>
              </a:lnSpc>
              <a:spcBef>
                <a:spcPts val="600"/>
              </a:spcBef>
              <a:spcAft>
                <a:spcPts val="600"/>
              </a:spcAft>
              <a:buFont typeface="+mj-lt"/>
              <a:buAutoNum type="alphaLcPeriod"/>
            </a:pPr>
            <a:r>
              <a:rPr lang="en-GB" sz="1200" b="0" noProof="0" dirty="0"/>
              <a:t>Fundamental challenges/nation</a:t>
            </a:r>
          </a:p>
          <a:p>
            <a:pPr marL="360363" indent="-360363">
              <a:lnSpc>
                <a:spcPct val="100000"/>
              </a:lnSpc>
              <a:spcBef>
                <a:spcPts val="2400"/>
              </a:spcBef>
              <a:spcAft>
                <a:spcPts val="600"/>
              </a:spcAft>
              <a:buFont typeface="+mj-lt"/>
              <a:buAutoNum type="alphaLcPeriod"/>
            </a:pPr>
            <a:r>
              <a:rPr lang="en-GB" sz="1200" b="0" noProof="0" dirty="0"/>
              <a:t>5–7 illuminating cases</a:t>
            </a:r>
          </a:p>
          <a:p>
            <a:pPr marL="360363" indent="-360363" algn="l">
              <a:lnSpc>
                <a:spcPct val="100000"/>
              </a:lnSpc>
              <a:spcBef>
                <a:spcPts val="2400"/>
              </a:spcBef>
              <a:spcAft>
                <a:spcPts val="600"/>
              </a:spcAft>
              <a:buFont typeface="+mj-lt"/>
              <a:buAutoNum type="alphaLcPeriod"/>
            </a:pPr>
            <a:r>
              <a:rPr lang="en-GB" sz="1200" b="0" noProof="0" dirty="0"/>
              <a:t>Tentative evidence</a:t>
            </a:r>
            <a:endParaRPr lang="en-GB" b="0" noProof="0" dirty="0"/>
          </a:p>
          <a:p>
            <a:r>
              <a:rPr lang="en-GB" sz="1200" b="0" dirty="0"/>
              <a:t>Forthcoming report/article: </a:t>
            </a:r>
            <a:r>
              <a:rPr lang="en-GB" sz="1200" b="0" i="1" dirty="0"/>
              <a:t>Nordic Light on Inclusion</a:t>
            </a:r>
            <a:r>
              <a:rPr lang="en-GB" sz="1200" b="0" dirty="0"/>
              <a:t>, 2017</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27</a:t>
            </a:fld>
            <a:endParaRPr lang="en-US" dirty="0"/>
          </a:p>
        </p:txBody>
      </p:sp>
    </p:spTree>
    <p:extLst>
      <p:ext uri="{BB962C8B-B14F-4D97-AF65-F5344CB8AC3E}">
        <p14:creationId xmlns:p14="http://schemas.microsoft.com/office/powerpoint/2010/main" val="3845407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future</a:t>
            </a:r>
          </a:p>
          <a:p>
            <a:r>
              <a:rPr lang="en-GB" sz="1400" noProof="0" dirty="0"/>
              <a:t>Application 2017–2020 at</a:t>
            </a:r>
            <a:r>
              <a:rPr lang="en-GB" sz="1400" baseline="0" noProof="0" dirty="0"/>
              <a:t> </a:t>
            </a:r>
            <a:r>
              <a:rPr lang="en-GB" sz="1600" noProof="0" dirty="0"/>
              <a:t>Nordplus Horizontal</a:t>
            </a:r>
          </a:p>
          <a:p>
            <a:pPr marL="457200" indent="-457200">
              <a:lnSpc>
                <a:spcPct val="100000"/>
              </a:lnSpc>
              <a:buFont typeface="+mj-lt"/>
              <a:buAutoNum type="arabicPeriod"/>
            </a:pPr>
            <a:r>
              <a:rPr lang="en-GB" sz="1200" noProof="0" dirty="0"/>
              <a:t>Visits, revisits and seminars in each country:</a:t>
            </a:r>
          </a:p>
          <a:p>
            <a:pPr marL="719138" indent="-342900">
              <a:lnSpc>
                <a:spcPct val="100000"/>
              </a:lnSpc>
              <a:buFont typeface="Arial"/>
              <a:buChar char="•"/>
            </a:pPr>
            <a:r>
              <a:rPr lang="en-GB" sz="1200" noProof="0" dirty="0"/>
              <a:t>Iceland</a:t>
            </a:r>
          </a:p>
          <a:p>
            <a:pPr marL="719138" indent="-342900">
              <a:lnSpc>
                <a:spcPct val="100000"/>
              </a:lnSpc>
              <a:buFont typeface="Arial"/>
              <a:buChar char="•"/>
            </a:pPr>
            <a:r>
              <a:rPr lang="en-GB" sz="1200" noProof="0" dirty="0"/>
              <a:t>Finland</a:t>
            </a:r>
          </a:p>
          <a:p>
            <a:pPr marL="719138" indent="-342900">
              <a:lnSpc>
                <a:spcPct val="100000"/>
              </a:lnSpc>
              <a:buFont typeface="Arial"/>
              <a:buChar char="•"/>
            </a:pPr>
            <a:r>
              <a:rPr lang="en-GB" sz="1200" noProof="0" dirty="0"/>
              <a:t>Norway</a:t>
            </a:r>
          </a:p>
          <a:p>
            <a:pPr marL="719138" indent="-342900">
              <a:lnSpc>
                <a:spcPct val="100000"/>
              </a:lnSpc>
              <a:buFont typeface="Arial"/>
              <a:buChar char="•"/>
            </a:pPr>
            <a:r>
              <a:rPr lang="en-GB" sz="1200" noProof="0" dirty="0"/>
              <a:t>Denmark</a:t>
            </a:r>
          </a:p>
          <a:p>
            <a:pPr marL="719138" indent="-342900">
              <a:lnSpc>
                <a:spcPct val="100000"/>
              </a:lnSpc>
              <a:buFont typeface="Arial"/>
              <a:buChar char="•"/>
            </a:pPr>
            <a:r>
              <a:rPr lang="en-GB" sz="1200" noProof="0" dirty="0"/>
              <a:t>Sweden</a:t>
            </a:r>
          </a:p>
          <a:p>
            <a:pPr marL="457200" indent="-457200">
              <a:lnSpc>
                <a:spcPct val="100000"/>
              </a:lnSpc>
              <a:buFont typeface="+mj-lt"/>
              <a:buAutoNum type="arabicPeriod" startAt="2"/>
            </a:pPr>
            <a:r>
              <a:rPr lang="en-GB" sz="1200" noProof="0" dirty="0"/>
              <a:t>Widening of the network</a:t>
            </a:r>
          </a:p>
          <a:p>
            <a:pPr marL="457200" indent="-457200">
              <a:lnSpc>
                <a:spcPct val="100000"/>
              </a:lnSpc>
              <a:buFont typeface="+mj-lt"/>
              <a:buAutoNum type="arabicPeriod" startAt="2"/>
            </a:pPr>
            <a:r>
              <a:rPr lang="en-GB" sz="1200" noProof="0" dirty="0"/>
              <a:t>Publications </a:t>
            </a:r>
          </a:p>
          <a:p>
            <a:pPr marL="457200" indent="-457200">
              <a:lnSpc>
                <a:spcPct val="100000"/>
              </a:lnSpc>
              <a:buFont typeface="+mj-lt"/>
              <a:buAutoNum type="arabicPeriod" startAt="2"/>
            </a:pPr>
            <a:r>
              <a:rPr lang="en-GB" sz="1200" noProof="0" dirty="0"/>
              <a:t>‘Support’ in future EA projects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28</a:t>
            </a:fld>
            <a:endParaRPr lang="en-US" dirty="0"/>
          </a:p>
        </p:txBody>
      </p:sp>
    </p:spTree>
    <p:extLst>
      <p:ext uri="{BB962C8B-B14F-4D97-AF65-F5344CB8AC3E}">
        <p14:creationId xmlns:p14="http://schemas.microsoft.com/office/powerpoint/2010/main" val="135177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Contacts</a:t>
            </a:r>
          </a:p>
          <a:p>
            <a:pPr>
              <a:lnSpc>
                <a:spcPct val="90000"/>
              </a:lnSpc>
            </a:pPr>
            <a:r>
              <a:rPr lang="en-GB" sz="1200" b="1" noProof="0" dirty="0"/>
              <a:t>Future co-ordinating part: Iceland </a:t>
            </a:r>
            <a:endParaRPr lang="en-GB" sz="1200" noProof="0" dirty="0"/>
          </a:p>
          <a:p>
            <a:pPr>
              <a:lnSpc>
                <a:spcPct val="90000"/>
              </a:lnSpc>
            </a:pPr>
            <a:r>
              <a:rPr lang="en-GB" sz="1200" noProof="0" dirty="0"/>
              <a:t>Kristín Jóhannesdóttir</a:t>
            </a:r>
          </a:p>
          <a:p>
            <a:pPr>
              <a:lnSpc>
                <a:spcPct val="90000"/>
              </a:lnSpc>
            </a:pPr>
            <a:r>
              <a:rPr lang="en-GB" sz="1200" noProof="0" dirty="0"/>
              <a:t>Jenný Gunnbjörnsdóttir</a:t>
            </a:r>
          </a:p>
          <a:p>
            <a:pPr>
              <a:lnSpc>
                <a:spcPct val="90000"/>
              </a:lnSpc>
            </a:pPr>
            <a:r>
              <a:rPr lang="en-GB" sz="1200" b="1" noProof="0" dirty="0"/>
              <a:t>Sweden:</a:t>
            </a:r>
          </a:p>
          <a:p>
            <a:pPr>
              <a:lnSpc>
                <a:spcPct val="90000"/>
              </a:lnSpc>
            </a:pPr>
            <a:r>
              <a:rPr lang="en-GB" sz="1200" noProof="0" dirty="0"/>
              <a:t>Per Skoglund	</a:t>
            </a:r>
          </a:p>
          <a:p>
            <a:pPr>
              <a:lnSpc>
                <a:spcPct val="90000"/>
              </a:lnSpc>
            </a:pPr>
            <a:r>
              <a:rPr lang="en-GB" sz="1200" noProof="0" dirty="0"/>
              <a:t>Charlotta Pettersson</a:t>
            </a:r>
          </a:p>
          <a:p>
            <a:pPr>
              <a:lnSpc>
                <a:spcPct val="90000"/>
              </a:lnSpc>
            </a:pPr>
            <a:r>
              <a:rPr lang="en-GB" sz="1200" b="1" noProof="0" dirty="0"/>
              <a:t>Norway:</a:t>
            </a:r>
          </a:p>
          <a:p>
            <a:pPr>
              <a:lnSpc>
                <a:spcPct val="90000"/>
              </a:lnSpc>
            </a:pPr>
            <a:r>
              <a:rPr lang="en-GB" sz="1200" noProof="0" dirty="0"/>
              <a:t>Anne Lium Berger</a:t>
            </a:r>
          </a:p>
          <a:p>
            <a:pPr>
              <a:lnSpc>
                <a:spcPct val="90000"/>
              </a:lnSpc>
            </a:pPr>
            <a:r>
              <a:rPr lang="en-GB" sz="1200" noProof="0" dirty="0"/>
              <a:t>Svein Erik Nergaard</a:t>
            </a:r>
          </a:p>
          <a:p>
            <a:pPr>
              <a:lnSpc>
                <a:spcPct val="90000"/>
              </a:lnSpc>
            </a:pPr>
            <a:r>
              <a:rPr lang="en-GB" sz="1200" b="1" noProof="0" dirty="0"/>
              <a:t>Denmark:</a:t>
            </a:r>
          </a:p>
          <a:p>
            <a:pPr>
              <a:lnSpc>
                <a:spcPct val="90000"/>
              </a:lnSpc>
            </a:pPr>
            <a:r>
              <a:rPr lang="en-GB" sz="1200" noProof="0" dirty="0"/>
              <a:t>Grethe Andersen</a:t>
            </a:r>
          </a:p>
          <a:p>
            <a:pPr>
              <a:lnSpc>
                <a:spcPct val="90000"/>
              </a:lnSpc>
            </a:pPr>
            <a:r>
              <a:rPr lang="en-GB" sz="1200" b="1" noProof="0" dirty="0"/>
              <a:t>Finland:</a:t>
            </a:r>
          </a:p>
          <a:p>
            <a:pPr>
              <a:lnSpc>
                <a:spcPct val="90000"/>
              </a:lnSpc>
            </a:pPr>
            <a:r>
              <a:rPr lang="en-GB" sz="1200" noProof="0" dirty="0"/>
              <a:t>Merja Koivisto</a:t>
            </a:r>
          </a:p>
          <a:p>
            <a:pPr>
              <a:lnSpc>
                <a:spcPct val="90000"/>
              </a:lnSpc>
            </a:pPr>
            <a:r>
              <a:rPr lang="en-GB" sz="1200" noProof="0" dirty="0"/>
              <a:t>Mari-Paulina Vainakainen</a:t>
            </a:r>
            <a:endParaRPr lang="en-GB" sz="1100" noProof="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29</a:t>
            </a:fld>
            <a:endParaRPr lang="en-US" dirty="0"/>
          </a:p>
        </p:txBody>
      </p:sp>
    </p:spTree>
    <p:extLst>
      <p:ext uri="{BB962C8B-B14F-4D97-AF65-F5344CB8AC3E}">
        <p14:creationId xmlns:p14="http://schemas.microsoft.com/office/powerpoint/2010/main" val="330349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b="1" noProof="0" dirty="0"/>
              <a:t>Fu</a:t>
            </a:r>
            <a:r>
              <a:rPr lang="en-GB" sz="2400" b="1" kern="1200" noProof="0" dirty="0">
                <a:solidFill>
                  <a:srgbClr val="1E1C43"/>
                </a:solidFill>
                <a:effectLst/>
              </a:rPr>
              <a:t>ndamental challenges in many European systems – indicated by the RA project and in the ‘north’</a:t>
            </a:r>
            <a:endParaRPr lang="en-GB" noProof="0" dirty="0"/>
          </a:p>
          <a:p>
            <a:pPr marL="514350" indent="-514350">
              <a:buFont typeface="+mj-lt"/>
              <a:buAutoNum type="arabicPeriod"/>
            </a:pPr>
            <a:r>
              <a:rPr lang="en-GB" noProof="0" dirty="0"/>
              <a:t>A loss or </a:t>
            </a:r>
            <a:r>
              <a:rPr lang="en-GB" b="1" noProof="0" dirty="0"/>
              <a:t>lack of confidence and collective efficacy </a:t>
            </a:r>
            <a:r>
              <a:rPr lang="en-GB" noProof="0" dirty="0"/>
              <a:t>at several levels – leaders, teachers and pupils</a:t>
            </a:r>
          </a:p>
          <a:p>
            <a:pPr marL="514350" indent="-514350">
              <a:buFont typeface="+mj-lt"/>
              <a:buAutoNum type="arabicPeriod"/>
            </a:pPr>
            <a:r>
              <a:rPr lang="en-GB" noProof="0" dirty="0"/>
              <a:t>The term </a:t>
            </a:r>
            <a:r>
              <a:rPr lang="en-GB" b="1" noProof="0" dirty="0"/>
              <a:t>‘inclusion’ is not often used </a:t>
            </a:r>
            <a:r>
              <a:rPr lang="en-GB" noProof="0" dirty="0"/>
              <a:t>at the policy level; a positive-negative debate from a ‘placement view’</a:t>
            </a:r>
          </a:p>
          <a:p>
            <a:pPr marL="514350" indent="-514350">
              <a:buFont typeface="+mj-lt"/>
              <a:buAutoNum type="arabicPeriod"/>
            </a:pPr>
            <a:r>
              <a:rPr lang="en-GB" noProof="0" dirty="0"/>
              <a:t>Schools as </a:t>
            </a:r>
            <a:r>
              <a:rPr lang="en-GB" b="1" noProof="0" dirty="0"/>
              <a:t>rather hectic, stressed and day-by-day driven </a:t>
            </a:r>
            <a:r>
              <a:rPr lang="en-GB" noProof="0" dirty="0"/>
              <a:t>activities and cultures, with a lack of a systemic view on the ‘actions’</a:t>
            </a:r>
          </a:p>
          <a:p>
            <a:pPr marL="514350" indent="-514350">
              <a:buFont typeface="+mj-lt"/>
              <a:buAutoNum type="arabicPeriod"/>
            </a:pPr>
            <a:r>
              <a:rPr lang="en-GB" noProof="0" dirty="0"/>
              <a:t> Research is mostly </a:t>
            </a:r>
            <a:r>
              <a:rPr lang="en-GB" b="1" noProof="0" dirty="0"/>
              <a:t>one-level studies</a:t>
            </a:r>
            <a:r>
              <a:rPr lang="en-GB" noProof="0" dirty="0"/>
              <a:t> – need for multi-level studies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3</a:t>
            </a:fld>
            <a:endParaRPr lang="en-US" dirty="0"/>
          </a:p>
        </p:txBody>
      </p:sp>
    </p:spTree>
    <p:extLst>
      <p:ext uri="{BB962C8B-B14F-4D97-AF65-F5344CB8AC3E}">
        <p14:creationId xmlns:p14="http://schemas.microsoft.com/office/powerpoint/2010/main" val="293827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b="1" noProof="0" dirty="0"/>
              <a:t>Fu</a:t>
            </a:r>
            <a:r>
              <a:rPr lang="en-GB" sz="2400" b="1" kern="1200" noProof="0" dirty="0">
                <a:solidFill>
                  <a:srgbClr val="1E1C43"/>
                </a:solidFill>
                <a:effectLst/>
              </a:rPr>
              <a:t>ndamental challenges… (continued)</a:t>
            </a:r>
            <a:endParaRPr lang="en-GB" noProof="0" dirty="0"/>
          </a:p>
          <a:p>
            <a:pPr marL="514350" indent="-514350">
              <a:buFont typeface="+mj-lt"/>
              <a:buAutoNum type="arabicPeriod" startAt="5"/>
            </a:pPr>
            <a:r>
              <a:rPr lang="en-GB" b="1" noProof="0" dirty="0"/>
              <a:t>Quick fixes isolated within the schools instead </a:t>
            </a:r>
            <a:r>
              <a:rPr lang="en-GB" noProof="0" dirty="0"/>
              <a:t>of more development-oriented models</a:t>
            </a:r>
          </a:p>
          <a:p>
            <a:pPr marL="514350" indent="-514350">
              <a:buFont typeface="+mj-lt"/>
              <a:buAutoNum type="arabicPeriod" startAt="5"/>
            </a:pPr>
            <a:r>
              <a:rPr lang="en-GB" noProof="0" dirty="0"/>
              <a:t>Pupils who in general do </a:t>
            </a:r>
            <a:r>
              <a:rPr lang="en-GB" b="1" noProof="0" dirty="0"/>
              <a:t>not make enough progress</a:t>
            </a:r>
            <a:r>
              <a:rPr lang="en-GB" noProof="0" dirty="0"/>
              <a:t>, since the system </a:t>
            </a:r>
            <a:r>
              <a:rPr lang="en-GB" b="1" noProof="0" dirty="0"/>
              <a:t>has not </a:t>
            </a:r>
            <a:r>
              <a:rPr lang="en-GB" noProof="0" dirty="0"/>
              <a:t>yet developed the </a:t>
            </a:r>
            <a:r>
              <a:rPr lang="en-GB" b="1" noProof="0" dirty="0"/>
              <a:t>capability to ‘catch’ progression</a:t>
            </a:r>
            <a:endParaRPr lang="en-GB" noProof="0" dirty="0"/>
          </a:p>
          <a:p>
            <a:pPr marL="514350" indent="-514350">
              <a:buFont typeface="+mj-lt"/>
              <a:buAutoNum type="arabicPeriod" startAt="5"/>
            </a:pPr>
            <a:r>
              <a:rPr lang="en-GB" noProof="0" dirty="0"/>
              <a:t>A risk of </a:t>
            </a:r>
            <a:r>
              <a:rPr lang="en-GB" b="1" noProof="0" dirty="0"/>
              <a:t>too many reforms </a:t>
            </a:r>
            <a:r>
              <a:rPr lang="en-GB" noProof="0" dirty="0"/>
              <a:t>at the same time can reduce the confidence of foremost the teachers, but also principals </a:t>
            </a:r>
          </a:p>
          <a:p>
            <a:pPr marL="514350" indent="-514350">
              <a:buFont typeface="+mj-lt"/>
              <a:buAutoNum type="arabicPeriod" startAt="5"/>
            </a:pPr>
            <a:r>
              <a:rPr lang="en-GB" noProof="0" dirty="0"/>
              <a:t>A need for </a:t>
            </a:r>
            <a:r>
              <a:rPr lang="en-GB" b="1" noProof="0" dirty="0"/>
              <a:t>a fundamentally new thinking </a:t>
            </a:r>
            <a:r>
              <a:rPr lang="en-GB" noProof="0" dirty="0"/>
              <a:t>concerning how to learn to be a functioning teacher, principal and head of education</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4</a:t>
            </a:fld>
            <a:endParaRPr lang="en-US" dirty="0"/>
          </a:p>
        </p:txBody>
      </p:sp>
    </p:spTree>
    <p:extLst>
      <p:ext uri="{BB962C8B-B14F-4D97-AF65-F5344CB8AC3E}">
        <p14:creationId xmlns:p14="http://schemas.microsoft.com/office/powerpoint/2010/main" val="213362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0" noProof="0" dirty="0"/>
              <a:t>Underneath is a fundamental challenge of inclusion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b="0" dirty="0"/>
              <a:t>Skoglund &amp; Stäcker, 2016</a:t>
            </a:r>
            <a:endParaRPr lang="en-GB" b="0" noProof="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b="0" noProof="0" dirty="0"/>
              <a:t>Triangle illustrating the move away from a deficit view and reactive patterns</a:t>
            </a:r>
          </a:p>
          <a:p>
            <a:r>
              <a:rPr lang="en-GB" b="0" dirty="0"/>
              <a:t>Bottom left corner: Reactive (difficulties in pupils and deficits). </a:t>
            </a:r>
          </a:p>
          <a:p>
            <a:r>
              <a:rPr lang="en-GB" b="0" dirty="0"/>
              <a:t>Bottom right corner: Proactive (prevent risk of difficulties).</a:t>
            </a:r>
          </a:p>
          <a:p>
            <a:r>
              <a:rPr lang="en-GB" b="0" dirty="0"/>
              <a:t>Top corner: Constructive (theory and learning about functioning qualities).</a:t>
            </a:r>
          </a:p>
          <a:p>
            <a:r>
              <a:rPr lang="en-GB" b="0" dirty="0"/>
              <a:t>Actors (from bottom upwards): Teachers in classrooms, Principals, Heads of education, Local politicians, and National actors.</a:t>
            </a:r>
          </a:p>
          <a:p>
            <a:r>
              <a:rPr lang="en-GB" b="0" dirty="0"/>
              <a:t>Left side going upwards: 'Find-deficit loop'.</a:t>
            </a:r>
          </a:p>
          <a:p>
            <a:r>
              <a:rPr lang="en-GB" b="0" dirty="0"/>
              <a:t>Right side going both ways: 'Build-school loop'. What works.</a:t>
            </a:r>
            <a:endParaRPr lang="en-US" b="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5</a:t>
            </a:fld>
            <a:endParaRPr lang="en-US" dirty="0"/>
          </a:p>
        </p:txBody>
      </p:sp>
    </p:spTree>
    <p:extLst>
      <p:ext uri="{BB962C8B-B14F-4D97-AF65-F5344CB8AC3E}">
        <p14:creationId xmlns:p14="http://schemas.microsoft.com/office/powerpoint/2010/main" val="415316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finding means….</a:t>
            </a:r>
          </a:p>
          <a:p>
            <a:r>
              <a:rPr lang="en-GB" sz="1200" noProof="0" dirty="0"/>
              <a:t>You cannot, or at least it is hard to:</a:t>
            </a:r>
          </a:p>
          <a:p>
            <a:pPr marL="514350" indent="-514350">
              <a:buAutoNum type="arabicPeriod"/>
            </a:pPr>
            <a:r>
              <a:rPr lang="en-GB" sz="1200" noProof="0" dirty="0"/>
              <a:t>instrumentally ‘copy cat’ what others have done</a:t>
            </a:r>
          </a:p>
          <a:p>
            <a:pPr marL="514350" indent="-514350">
              <a:buAutoNum type="arabicPeriod"/>
            </a:pPr>
            <a:r>
              <a:rPr lang="en-GB" sz="1200" noProof="0" dirty="0"/>
              <a:t>run away from yourself, the context and situation where you are ‘placed’.</a:t>
            </a:r>
          </a:p>
          <a:p>
            <a:r>
              <a:rPr lang="en-GB" sz="1200" b="1" noProof="0" dirty="0"/>
              <a:t>Therefore,</a:t>
            </a:r>
          </a:p>
          <a:p>
            <a:r>
              <a:rPr lang="en-GB" sz="1200" noProof="0" dirty="0"/>
              <a:t>You have to start with yourself and build your learning community!</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6</a:t>
            </a:fld>
            <a:endParaRPr lang="en-US" dirty="0"/>
          </a:p>
        </p:txBody>
      </p:sp>
    </p:spTree>
    <p:extLst>
      <p:ext uri="{BB962C8B-B14F-4D97-AF65-F5344CB8AC3E}">
        <p14:creationId xmlns:p14="http://schemas.microsoft.com/office/powerpoint/2010/main" val="10408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Development of learning communities as means for authentic school development</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7</a:t>
            </a:fld>
            <a:endParaRPr lang="en-US" dirty="0"/>
          </a:p>
        </p:txBody>
      </p:sp>
    </p:spTree>
    <p:extLst>
      <p:ext uri="{BB962C8B-B14F-4D97-AF65-F5344CB8AC3E}">
        <p14:creationId xmlns:p14="http://schemas.microsoft.com/office/powerpoint/2010/main" val="347224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ln/>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What we learned about LCs from earlier projects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Flensburg &amp; Essunga change processes: (European Agency, 2014; Skoglund, 2014a)</a:t>
            </a:r>
            <a:endParaRPr lang="en-GB" noProof="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Arial" pitchFamily="34" charset="0"/>
                <a:ea typeface="ヒラギノ角ゴ Pro W3" charset="-128"/>
              </a:rPr>
              <a:t>Learn and change by accepting...1. Reality, 2. Oneself as causal factor, 3. To move from resource allocation to resource use, 4. The need for an explicit idea of school and pupils built on research, 5. The need for change in thinking and acting – visibility, support, variation, </a:t>
            </a:r>
            <a:r>
              <a:rPr lang="en-US" dirty="0">
                <a:solidFill>
                  <a:srgbClr val="FFFFFF"/>
                </a:solidFill>
              </a:rPr>
              <a:t>6. The need to build a stronger community of practice – support each other</a:t>
            </a:r>
            <a:r>
              <a:rPr lang="en-US" dirty="0">
                <a:solidFill>
                  <a:schemeClr val="tx1"/>
                </a:solidFill>
                <a:latin typeface="Arial" pitchFamily="34" charset="0"/>
                <a:ea typeface="ヒラギノ角ゴ Pro W3" charset="-128"/>
              </a:rPr>
              <a:t>,</a:t>
            </a:r>
            <a:r>
              <a:rPr lang="en-US" baseline="0" dirty="0">
                <a:solidFill>
                  <a:schemeClr val="tx1"/>
                </a:solidFill>
                <a:latin typeface="Arial" pitchFamily="34" charset="0"/>
                <a:ea typeface="ヒラギノ角ゴ Pro W3" charset="-128"/>
              </a:rPr>
              <a:t> </a:t>
            </a:r>
            <a:r>
              <a:rPr lang="en-US" dirty="0">
                <a:solidFill>
                  <a:srgbClr val="FFFFFF"/>
                </a:solidFill>
              </a:rPr>
              <a:t>7. The professional ability to learn as fundamental to pupil learning and school innovation</a:t>
            </a:r>
          </a:p>
        </p:txBody>
      </p:sp>
      <p:sp>
        <p:nvSpPr>
          <p:cNvPr id="28676" name="Platshållare för bildnummer 3"/>
          <p:cNvSpPr>
            <a:spLocks noGrp="1"/>
          </p:cNvSpPr>
          <p:nvPr>
            <p:ph type="sldNum" sz="quarter" idx="5"/>
          </p:nvPr>
        </p:nvSpPr>
        <p:spPr>
          <a:noFill/>
        </p:spPr>
        <p:txBody>
          <a:bodyPr/>
          <a:lstStyle/>
          <a:p>
            <a:fld id="{AB757E2F-F840-4BB1-8EFF-69FA1B2C8947}" type="slidenum">
              <a:rPr lang="sv-SE" altLang="sv-SE" smtClean="0"/>
              <a:pPr/>
              <a:t>8</a:t>
            </a:fld>
            <a:endParaRPr lang="sv-SE" altLang="sv-SE" dirty="0"/>
          </a:p>
        </p:txBody>
      </p:sp>
    </p:spTree>
    <p:extLst>
      <p:ext uri="{BB962C8B-B14F-4D97-AF65-F5344CB8AC3E}">
        <p14:creationId xmlns:p14="http://schemas.microsoft.com/office/powerpoint/2010/main" val="356851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essence of creating learning communities is ‘to ground it’!</a:t>
            </a:r>
            <a:endParaRPr lang="en-GB" noProof="0" dirty="0">
              <a:latin typeface="Calibri" charset="0"/>
            </a:endParaRPr>
          </a:p>
          <a:p>
            <a:pPr>
              <a:lnSpc>
                <a:spcPct val="300000"/>
              </a:lnSpc>
              <a:spcBef>
                <a:spcPts val="1200"/>
              </a:spcBef>
              <a:spcAft>
                <a:spcPts val="1200"/>
              </a:spcAft>
            </a:pPr>
            <a:r>
              <a:rPr lang="en-GB" sz="1200" noProof="0" dirty="0"/>
              <a:t>‘Is and Why come before Ought’</a:t>
            </a:r>
            <a:br>
              <a:rPr lang="en-GB" sz="1200" noProof="0" dirty="0"/>
            </a:br>
            <a:r>
              <a:rPr lang="en-GB" sz="1200" noProof="0" dirty="0"/>
              <a:t>‘Plementation comes before Implementation’</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9</a:t>
            </a:fld>
            <a:endParaRPr lang="en-US" dirty="0"/>
          </a:p>
        </p:txBody>
      </p:sp>
    </p:spTree>
    <p:extLst>
      <p:ext uri="{BB962C8B-B14F-4D97-AF65-F5344CB8AC3E}">
        <p14:creationId xmlns:p14="http://schemas.microsoft.com/office/powerpoint/2010/main" val="15947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3600" y="177800"/>
            <a:ext cx="3086100" cy="1295400"/>
          </a:xfrm>
        </p:spPr>
        <p:txBody>
          <a:bodyPr/>
          <a:lstStyle>
            <a:lvl1pPr>
              <a:defRPr sz="1800" baseline="0">
                <a:solidFill>
                  <a:srgbClr val="1E1C43"/>
                </a:solidFill>
              </a:defRPr>
            </a:lvl1pPr>
          </a:lstStyle>
          <a:p>
            <a:r>
              <a:rPr lang="en-US" dirty="0"/>
              <a:t>Click icon to insert project logo</a:t>
            </a:r>
          </a:p>
        </p:txBody>
      </p:sp>
      <p:sp>
        <p:nvSpPr>
          <p:cNvPr id="5" name="Title Placeholder 1"/>
          <p:cNvSpPr>
            <a:spLocks noGrp="1"/>
          </p:cNvSpPr>
          <p:nvPr>
            <p:ph type="title" hasCustomPrompt="1"/>
          </p:nvPr>
        </p:nvSpPr>
        <p:spPr bwMode="auto">
          <a:xfrm>
            <a:off x="863600" y="1939179"/>
            <a:ext cx="10553700" cy="143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4800"/>
            </a:lvl1pPr>
          </a:lstStyle>
          <a:p>
            <a:pPr lvl="0"/>
            <a:r>
              <a:rPr lang="en-GB" dirty="0"/>
              <a:t>Click to add title</a:t>
            </a:r>
            <a:endParaRPr lang="en-US" dirty="0"/>
          </a:p>
        </p:txBody>
      </p:sp>
      <p:sp>
        <p:nvSpPr>
          <p:cNvPr id="9" name="Subtitle 2"/>
          <p:cNvSpPr>
            <a:spLocks noGrp="1"/>
          </p:cNvSpPr>
          <p:nvPr>
            <p:ph type="subTitle" idx="1" hasCustomPrompt="1"/>
          </p:nvPr>
        </p:nvSpPr>
        <p:spPr>
          <a:xfrm>
            <a:off x="880228" y="35504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800"/>
            </a:lvl1pPr>
          </a:lstStyle>
          <a:p>
            <a:r>
              <a:rPr lang="en-GB" sz="2400" dirty="0">
                <a:solidFill>
                  <a:schemeClr val="bg1"/>
                </a:solidFill>
              </a:rPr>
              <a:t>Click to insert presenter’s name </a:t>
            </a:r>
            <a:br>
              <a:rPr lang="en-GB" sz="2400" dirty="0">
                <a:solidFill>
                  <a:schemeClr val="bg1"/>
                </a:solidFill>
              </a:rPr>
            </a:br>
            <a:r>
              <a:rPr lang="en-GB" sz="2400" dirty="0">
                <a:solidFill>
                  <a:schemeClr val="bg1"/>
                </a:solidFill>
              </a:rPr>
              <a:t>and email address</a:t>
            </a:r>
          </a:p>
        </p:txBody>
      </p:sp>
    </p:spTree>
    <p:extLst>
      <p:ext uri="{BB962C8B-B14F-4D97-AF65-F5344CB8AC3E}">
        <p14:creationId xmlns:p14="http://schemas.microsoft.com/office/powerpoint/2010/main" val="6604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hasCustomPrompt="1"/>
          </p:nvPr>
        </p:nvSpPr>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23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hasCustomPrompt="1"/>
          </p:nvPr>
        </p:nvSpPr>
        <p:spPr>
          <a:xfrm>
            <a:off x="389015" y="1940399"/>
            <a:ext cx="5376785"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hasCustomPrompt="1"/>
          </p:nvPr>
        </p:nvSpPr>
        <p:spPr>
          <a:xfrm>
            <a:off x="5969001" y="1940399"/>
            <a:ext cx="5901308"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central icon to insert graphic</a:t>
            </a:r>
            <a:endParaRPr lang="en-US" dirty="0"/>
          </a:p>
        </p:txBody>
      </p:sp>
    </p:spTree>
    <p:extLst>
      <p:ext uri="{BB962C8B-B14F-4D97-AF65-F5344CB8AC3E}">
        <p14:creationId xmlns:p14="http://schemas.microsoft.com/office/powerpoint/2010/main" val="325121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0" hasCustomPrompt="1"/>
          </p:nvPr>
        </p:nvSpPr>
        <p:spPr>
          <a:xfrm>
            <a:off x="850900" y="1940399"/>
            <a:ext cx="10617200" cy="30380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central icon to insert graphic</a:t>
            </a:r>
            <a:endParaRPr lang="en-US" dirty="0"/>
          </a:p>
        </p:txBody>
      </p:sp>
      <p:sp>
        <p:nvSpPr>
          <p:cNvPr id="5" name="Content Placeholder 2"/>
          <p:cNvSpPr>
            <a:spLocks noGrp="1"/>
          </p:cNvSpPr>
          <p:nvPr>
            <p:ph idx="1" hasCustomPrompt="1"/>
          </p:nvPr>
        </p:nvSpPr>
        <p:spPr>
          <a:xfrm>
            <a:off x="389015" y="5118100"/>
            <a:ext cx="11481293" cy="1092200"/>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2315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329" y="2124507"/>
            <a:ext cx="10407730" cy="1465942"/>
          </a:xfrm>
        </p:spPr>
        <p:txBody>
          <a:bodyPr/>
          <a:lstStyle/>
          <a:p>
            <a:r>
              <a:rPr lang="en-GB"/>
              <a:t>Click to edit Master title style</a:t>
            </a:r>
            <a:endParaRPr lang="en-US"/>
          </a:p>
        </p:txBody>
      </p:sp>
      <p:sp>
        <p:nvSpPr>
          <p:cNvPr id="3" name="Subtitle 2"/>
          <p:cNvSpPr>
            <a:spLocks noGrp="1"/>
          </p:cNvSpPr>
          <p:nvPr>
            <p:ph type="subTitle" idx="1"/>
          </p:nvPr>
        </p:nvSpPr>
        <p:spPr>
          <a:xfrm>
            <a:off x="1836658" y="3875405"/>
            <a:ext cx="8571072" cy="1747732"/>
          </a:xfrm>
        </p:spPr>
        <p:txBody>
          <a:bodyPr/>
          <a:lstStyle>
            <a:lvl1pPr marL="0" indent="0" algn="ctr">
              <a:buNone/>
              <a:defRPr>
                <a:solidFill>
                  <a:schemeClr val="tx1">
                    <a:tint val="75000"/>
                  </a:schemeClr>
                </a:solidFill>
              </a:defRPr>
            </a:lvl1pPr>
            <a:lvl2pPr marL="455920" indent="0" algn="ctr">
              <a:buNone/>
              <a:defRPr>
                <a:solidFill>
                  <a:schemeClr val="tx1">
                    <a:tint val="75000"/>
                  </a:schemeClr>
                </a:solidFill>
              </a:defRPr>
            </a:lvl2pPr>
            <a:lvl3pPr marL="911840" indent="0" algn="ctr">
              <a:buNone/>
              <a:defRPr>
                <a:solidFill>
                  <a:schemeClr val="tx1">
                    <a:tint val="75000"/>
                  </a:schemeClr>
                </a:solidFill>
              </a:defRPr>
            </a:lvl3pPr>
            <a:lvl4pPr marL="1367760" indent="0" algn="ctr">
              <a:buNone/>
              <a:defRPr>
                <a:solidFill>
                  <a:schemeClr val="tx1">
                    <a:tint val="75000"/>
                  </a:schemeClr>
                </a:solidFill>
              </a:defRPr>
            </a:lvl4pPr>
            <a:lvl5pPr marL="1823679" indent="0" algn="ctr">
              <a:buNone/>
              <a:defRPr>
                <a:solidFill>
                  <a:schemeClr val="tx1">
                    <a:tint val="75000"/>
                  </a:schemeClr>
                </a:solidFill>
              </a:defRPr>
            </a:lvl5pPr>
            <a:lvl6pPr marL="2279599" indent="0" algn="ctr">
              <a:buNone/>
              <a:defRPr>
                <a:solidFill>
                  <a:schemeClr val="tx1">
                    <a:tint val="75000"/>
                  </a:schemeClr>
                </a:solidFill>
              </a:defRPr>
            </a:lvl6pPr>
            <a:lvl7pPr marL="2735519" indent="0" algn="ctr">
              <a:buNone/>
              <a:defRPr>
                <a:solidFill>
                  <a:schemeClr val="tx1">
                    <a:tint val="75000"/>
                  </a:schemeClr>
                </a:solidFill>
              </a:defRPr>
            </a:lvl7pPr>
            <a:lvl8pPr marL="3191439" indent="0" algn="ctr">
              <a:buNone/>
              <a:defRPr>
                <a:solidFill>
                  <a:schemeClr val="tx1">
                    <a:tint val="75000"/>
                  </a:schemeClr>
                </a:solidFill>
              </a:defRPr>
            </a:lvl8pPr>
            <a:lvl9pPr marL="364735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E424E94-3E4A-B142-A674-1A1A19AA3802}" type="datetimeFigureOut">
              <a:rPr lang="en-US" smtClean="0"/>
              <a:pPr/>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68138-DBFE-C144-909C-35D2CBE25625}" type="slidenum">
              <a:rPr lang="en-US" smtClean="0"/>
              <a:pPr/>
              <a:t>‹#›</a:t>
            </a:fld>
            <a:endParaRPr lang="en-US" dirty="0"/>
          </a:p>
        </p:txBody>
      </p:sp>
    </p:spTree>
    <p:extLst>
      <p:ext uri="{BB962C8B-B14F-4D97-AF65-F5344CB8AC3E}">
        <p14:creationId xmlns:p14="http://schemas.microsoft.com/office/powerpoint/2010/main" val="37426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24E94-3E4A-B142-A674-1A1A19AA3802}" type="datetimeFigureOut">
              <a:rPr lang="en-US" smtClean="0"/>
              <a:pPr/>
              <a:t>8/10/2018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68138-DBFE-C144-909C-35D2CBE25625}" type="slidenum">
              <a:rPr lang="en-US" smtClean="0"/>
              <a:pPr/>
              <a:t>‹#›</a:t>
            </a:fld>
            <a:endParaRPr lang="en-US" dirty="0"/>
          </a:p>
        </p:txBody>
      </p:sp>
    </p:spTree>
    <p:extLst>
      <p:ext uri="{BB962C8B-B14F-4D97-AF65-F5344CB8AC3E}">
        <p14:creationId xmlns:p14="http://schemas.microsoft.com/office/powerpoint/2010/main" val="374027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12219" y="1595755"/>
            <a:ext cx="5407938" cy="4513391"/>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24231" y="1595755"/>
            <a:ext cx="5407938" cy="4513391"/>
          </a:xfrm>
        </p:spPr>
        <p:txBody>
          <a:bodyPr/>
          <a:lstStyle>
            <a:lvl1pPr>
              <a:defRPr sz="2792"/>
            </a:lvl1pPr>
            <a:lvl2pPr>
              <a:defRPr sz="2393"/>
            </a:lvl2pPr>
            <a:lvl3pPr>
              <a:defRPr sz="1994"/>
            </a:lvl3pPr>
            <a:lvl4pPr>
              <a:defRPr sz="1795"/>
            </a:lvl4pPr>
            <a:lvl5pPr>
              <a:defRPr sz="1795"/>
            </a:lvl5pPr>
            <a:lvl6pPr>
              <a:defRPr sz="1795"/>
            </a:lvl6pPr>
            <a:lvl7pPr>
              <a:defRPr sz="1795"/>
            </a:lvl7pPr>
            <a:lvl8pPr>
              <a:defRPr sz="1795"/>
            </a:lvl8pPr>
            <a:lvl9pPr>
              <a:defRPr sz="179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E424E94-3E4A-B142-A674-1A1A19AA3802}" type="datetimeFigureOut">
              <a:rPr lang="en-US" smtClean="0"/>
              <a:pPr/>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68138-DBFE-C144-909C-35D2CBE25625}" type="slidenum">
              <a:rPr lang="en-US" smtClean="0"/>
              <a:pPr/>
              <a:t>‹#›</a:t>
            </a:fld>
            <a:endParaRPr lang="en-US" dirty="0"/>
          </a:p>
        </p:txBody>
      </p:sp>
    </p:spTree>
    <p:extLst>
      <p:ext uri="{BB962C8B-B14F-4D97-AF65-F5344CB8AC3E}">
        <p14:creationId xmlns:p14="http://schemas.microsoft.com/office/powerpoint/2010/main" val="252284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316" y="93759"/>
            <a:ext cx="11493992" cy="143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sv-SE"/>
              <a:t>Klicka här för att ändra format</a:t>
            </a:r>
            <a:endParaRPr lang="en-US" dirty="0"/>
          </a:p>
        </p:txBody>
      </p:sp>
      <p:sp>
        <p:nvSpPr>
          <p:cNvPr id="1027" name="Text Placeholder 2"/>
          <p:cNvSpPr>
            <a:spLocks noGrp="1"/>
          </p:cNvSpPr>
          <p:nvPr>
            <p:ph type="body" idx="1"/>
          </p:nvPr>
        </p:nvSpPr>
        <p:spPr bwMode="auto">
          <a:xfrm>
            <a:off x="389015" y="1940399"/>
            <a:ext cx="11493993" cy="4269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dirty="0"/>
              <a:t>Click to edit text</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694" r:id="rId2"/>
    <p:sldLayoutId id="2147483717" r:id="rId3"/>
    <p:sldLayoutId id="2147483718" r:id="rId4"/>
    <p:sldLayoutId id="2147483719" r:id="rId5"/>
    <p:sldLayoutId id="2147483720" r:id="rId6"/>
    <p:sldLayoutId id="2147483721" r:id="rId7"/>
  </p:sldLayoutIdLst>
  <p:txStyles>
    <p:titleStyle>
      <a:lvl1pPr algn="l" defTabSz="457200" rtl="0" eaLnBrk="1" fontAlgn="base" hangingPunct="1">
        <a:spcBef>
          <a:spcPct val="0"/>
        </a:spcBef>
        <a:spcAft>
          <a:spcPct val="0"/>
        </a:spcAft>
        <a:defRPr sz="4600" kern="1200">
          <a:solidFill>
            <a:srgbClr val="1E1C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kern="1200" baseline="0">
          <a:solidFill>
            <a:srgbClr val="1E1C43"/>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2800" kern="1200">
          <a:solidFill>
            <a:srgbClr val="FFFFFF"/>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defRPr sz="2400" kern="1200">
          <a:solidFill>
            <a:srgbClr val="FFFFFF"/>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600" y="2832611"/>
            <a:ext cx="8780130" cy="1430241"/>
          </a:xfrm>
        </p:spPr>
        <p:txBody>
          <a:bodyPr>
            <a:normAutofit fontScale="90000"/>
          </a:bodyPr>
          <a:lstStyle/>
          <a:p>
            <a:r>
              <a:rPr lang="en-GB" noProof="0" dirty="0"/>
              <a:t>Managing educational change – building learning communities</a:t>
            </a:r>
          </a:p>
        </p:txBody>
      </p:sp>
      <p:pic>
        <p:nvPicPr>
          <p:cNvPr id="4" name="Picture Placeholder 3" descr="Raising the Achievement of All Learners in Inclusive Education project logo" title="Project logo"/>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206" r="-5206"/>
          <a:stretch>
            <a:fillRect/>
          </a:stretch>
        </p:blipFill>
        <p:spPr>
          <a:xfrm>
            <a:off x="381000" y="189675"/>
            <a:ext cx="5422900" cy="1295400"/>
          </a:xfrm>
        </p:spPr>
      </p:pic>
      <p:pic>
        <p:nvPicPr>
          <p:cNvPr id="5" name="Picture 4" descr="Malta EU 2017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276" y="368300"/>
            <a:ext cx="2771648" cy="977900"/>
          </a:xfrm>
          <a:prstGeom prst="rect">
            <a:avLst/>
          </a:prstGeom>
        </p:spPr>
      </p:pic>
    </p:spTree>
    <p:extLst>
      <p:ext uri="{BB962C8B-B14F-4D97-AF65-F5344CB8AC3E}">
        <p14:creationId xmlns:p14="http://schemas.microsoft.com/office/powerpoint/2010/main" val="159041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316" y="93759"/>
            <a:ext cx="11068122" cy="1430241"/>
          </a:xfrm>
        </p:spPr>
        <p:txBody>
          <a:bodyPr>
            <a:noAutofit/>
          </a:bodyPr>
          <a:lstStyle/>
          <a:p>
            <a:r>
              <a:rPr lang="en-GB" sz="2800" b="1" noProof="0" dirty="0"/>
              <a:t>A move from technical implementation to true cultural transformation and institutionalisation – a matter of local analysis</a:t>
            </a:r>
            <a:br>
              <a:rPr lang="en-GB" sz="2800" b="1" noProof="0" dirty="0"/>
            </a:br>
            <a:r>
              <a:rPr lang="en-GB" sz="2000" b="1" noProof="0" dirty="0"/>
              <a:t>(Skoglund &amp; Stäcker, 2016)</a:t>
            </a:r>
            <a:endParaRPr lang="en-GB" sz="2000" noProof="0" dirty="0"/>
          </a:p>
        </p:txBody>
      </p:sp>
      <p:pic>
        <p:nvPicPr>
          <p:cNvPr id="4" name="Platshållare för innehåll 3" descr="The current 'plementation' and outcomes lead to crisis awareness, which triggers alternative ideas, knowledge and strategies, leading to learning and change from old to new ideas and actions, and to sustainable inclusive qualities." title="Cultural change and institutionalisation of an inclusive thought-action style"/>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30702" y="1981370"/>
            <a:ext cx="8779819" cy="1513330"/>
          </a:xfrm>
          <a:prstGeom prst="rect">
            <a:avLst/>
          </a:prstGeom>
        </p:spPr>
      </p:pic>
      <p:cxnSp>
        <p:nvCxnSpPr>
          <p:cNvPr id="6" name="Rak pilkoppling 5" title="Down arrow"/>
          <p:cNvCxnSpPr/>
          <p:nvPr/>
        </p:nvCxnSpPr>
        <p:spPr>
          <a:xfrm flipH="1">
            <a:off x="1649138" y="3494700"/>
            <a:ext cx="504498" cy="565305"/>
          </a:xfrm>
          <a:prstGeom prst="straightConnector1">
            <a:avLst/>
          </a:prstGeom>
          <a:ln>
            <a:solidFill>
              <a:srgbClr val="12194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Rak pilkoppling 7" title="Down arrow"/>
          <p:cNvCxnSpPr/>
          <p:nvPr/>
        </p:nvCxnSpPr>
        <p:spPr>
          <a:xfrm>
            <a:off x="2743282" y="3488733"/>
            <a:ext cx="410634" cy="582294"/>
          </a:xfrm>
          <a:prstGeom prst="straightConnector1">
            <a:avLst/>
          </a:prstGeom>
          <a:ln>
            <a:solidFill>
              <a:srgbClr val="121948"/>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 name="Group 6" descr="The diagram shows steps in moving from technical implementation to cultural transformation through an analysis of the local situation.The steps include taking on alternative ideas, knowledge and strategies and developing a ‘theory of change’ to put new ideas into practice to develop sustainable inclusive qualities.&#10;"/>
          <p:cNvGrpSpPr/>
          <p:nvPr/>
        </p:nvGrpSpPr>
        <p:grpSpPr>
          <a:xfrm>
            <a:off x="664142" y="4071568"/>
            <a:ext cx="10500569" cy="2120589"/>
            <a:chOff x="664142" y="4071568"/>
            <a:chExt cx="10500569" cy="2120589"/>
          </a:xfrm>
        </p:grpSpPr>
        <p:sp>
          <p:nvSpPr>
            <p:cNvPr id="9" name="Rektangel 8"/>
            <p:cNvSpPr/>
            <p:nvPr/>
          </p:nvSpPr>
          <p:spPr>
            <a:xfrm>
              <a:off x="664142" y="4071568"/>
              <a:ext cx="10500569" cy="2120589"/>
            </a:xfrm>
            <a:prstGeom prst="rect">
              <a:avLst/>
            </a:prstGeom>
            <a:solidFill>
              <a:srgbClr val="1E1C43"/>
            </a:solidFill>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endParaRPr lang="en-GB" sz="1600" dirty="0">
                <a:solidFill>
                  <a:srgbClr val="FFFFFF"/>
                </a:solidFill>
              </a:endParaRPr>
            </a:p>
          </p:txBody>
        </p:sp>
        <p:sp>
          <p:nvSpPr>
            <p:cNvPr id="3" name="TextBox 2"/>
            <p:cNvSpPr txBox="1"/>
            <p:nvPr/>
          </p:nvSpPr>
          <p:spPr>
            <a:xfrm>
              <a:off x="831792" y="4198937"/>
              <a:ext cx="2312066" cy="677108"/>
            </a:xfrm>
            <a:prstGeom prst="rect">
              <a:avLst/>
            </a:prstGeom>
            <a:noFill/>
          </p:spPr>
          <p:txBody>
            <a:bodyPr wrap="square" rtlCol="0">
              <a:spAutoFit/>
            </a:bodyPr>
            <a:lstStyle/>
            <a:p>
              <a:r>
                <a:rPr lang="en-US" sz="1900" b="1" dirty="0">
                  <a:solidFill>
                    <a:schemeClr val="bg2"/>
                  </a:solidFill>
                </a:rPr>
                <a:t>Knowledge in practice </a:t>
              </a:r>
              <a:r>
                <a:rPr lang="en-US" sz="1900" b="1" dirty="0">
                  <a:solidFill>
                    <a:schemeClr val="bg2"/>
                  </a:solidFill>
                  <a:latin typeface="Wingdings"/>
                  <a:ea typeface="Wingdings"/>
                  <a:cs typeface="Wingdings"/>
                  <a:sym typeface="Wingdings"/>
                </a:rPr>
                <a:t>  </a:t>
              </a:r>
              <a:endParaRPr lang="en-US" sz="1900" b="1" dirty="0">
                <a:solidFill>
                  <a:schemeClr val="bg2"/>
                </a:solidFill>
              </a:endParaRPr>
            </a:p>
          </p:txBody>
        </p:sp>
        <p:sp>
          <p:nvSpPr>
            <p:cNvPr id="5" name="TextBox 4"/>
            <p:cNvSpPr txBox="1"/>
            <p:nvPr/>
          </p:nvSpPr>
          <p:spPr>
            <a:xfrm>
              <a:off x="831792" y="4893821"/>
              <a:ext cx="1340553" cy="1200329"/>
            </a:xfrm>
            <a:prstGeom prst="rect">
              <a:avLst/>
            </a:prstGeom>
            <a:noFill/>
          </p:spPr>
          <p:txBody>
            <a:bodyPr wrap="square" rtlCol="0">
              <a:spAutoFit/>
            </a:bodyPr>
            <a:lstStyle/>
            <a:p>
              <a:r>
                <a:rPr lang="en-US" dirty="0">
                  <a:solidFill>
                    <a:srgbClr val="EEECE1"/>
                  </a:solidFill>
                </a:rPr>
                <a:t>Analysis 1:</a:t>
              </a:r>
            </a:p>
            <a:p>
              <a:r>
                <a:rPr lang="en-US" dirty="0">
                  <a:solidFill>
                    <a:srgbClr val="EEECE1"/>
                  </a:solidFill>
                </a:rPr>
                <a:t>How it is in local context?</a:t>
              </a:r>
            </a:p>
          </p:txBody>
        </p:sp>
        <p:sp>
          <p:nvSpPr>
            <p:cNvPr id="10" name="TextBox 9"/>
            <p:cNvSpPr txBox="1"/>
            <p:nvPr/>
          </p:nvSpPr>
          <p:spPr>
            <a:xfrm>
              <a:off x="2539498" y="4887506"/>
              <a:ext cx="1340553" cy="1200329"/>
            </a:xfrm>
            <a:prstGeom prst="rect">
              <a:avLst/>
            </a:prstGeom>
            <a:noFill/>
          </p:spPr>
          <p:txBody>
            <a:bodyPr wrap="square" rtlCol="0">
              <a:spAutoFit/>
            </a:bodyPr>
            <a:lstStyle/>
            <a:p>
              <a:r>
                <a:rPr lang="en-US" dirty="0">
                  <a:solidFill>
                    <a:srgbClr val="EEECE1"/>
                  </a:solidFill>
                </a:rPr>
                <a:t>Analysis 2:</a:t>
              </a:r>
            </a:p>
            <a:p>
              <a:r>
                <a:rPr lang="en-US" dirty="0">
                  <a:solidFill>
                    <a:srgbClr val="EEECE1"/>
                  </a:solidFill>
                </a:rPr>
                <a:t>Why it is in local context?</a:t>
              </a:r>
            </a:p>
          </p:txBody>
        </p:sp>
        <p:sp>
          <p:nvSpPr>
            <p:cNvPr id="11" name="TextBox 10"/>
            <p:cNvSpPr txBox="1"/>
            <p:nvPr/>
          </p:nvSpPr>
          <p:spPr>
            <a:xfrm>
              <a:off x="3856747" y="4188075"/>
              <a:ext cx="1928373" cy="677108"/>
            </a:xfrm>
            <a:prstGeom prst="rect">
              <a:avLst/>
            </a:prstGeom>
            <a:noFill/>
          </p:spPr>
          <p:txBody>
            <a:bodyPr wrap="square" rtlCol="0">
              <a:spAutoFit/>
            </a:bodyPr>
            <a:lstStyle/>
            <a:p>
              <a:r>
                <a:rPr lang="en-US" sz="1900" b="1" dirty="0">
                  <a:solidFill>
                    <a:schemeClr val="bg2"/>
                  </a:solidFill>
                </a:rPr>
                <a:t>Knowledge of practice </a:t>
              </a:r>
              <a:r>
                <a:rPr lang="en-US" sz="1900" b="1" dirty="0">
                  <a:solidFill>
                    <a:schemeClr val="bg2"/>
                  </a:solidFill>
                  <a:latin typeface="Wingdings"/>
                  <a:ea typeface="Wingdings"/>
                  <a:cs typeface="Wingdings"/>
                  <a:sym typeface="Wingdings"/>
                </a:rPr>
                <a:t> </a:t>
              </a:r>
              <a:endParaRPr lang="en-US" sz="1900" b="1" dirty="0">
                <a:solidFill>
                  <a:schemeClr val="bg2"/>
                </a:solidFill>
              </a:endParaRPr>
            </a:p>
          </p:txBody>
        </p:sp>
        <p:sp>
          <p:nvSpPr>
            <p:cNvPr id="14" name="TextBox 13"/>
            <p:cNvSpPr txBox="1"/>
            <p:nvPr/>
          </p:nvSpPr>
          <p:spPr>
            <a:xfrm>
              <a:off x="4066476" y="4893914"/>
              <a:ext cx="1340553" cy="923330"/>
            </a:xfrm>
            <a:prstGeom prst="rect">
              <a:avLst/>
            </a:prstGeom>
            <a:noFill/>
          </p:spPr>
          <p:txBody>
            <a:bodyPr wrap="square" rtlCol="0">
              <a:spAutoFit/>
            </a:bodyPr>
            <a:lstStyle/>
            <a:p>
              <a:r>
                <a:rPr lang="en-US" dirty="0">
                  <a:solidFill>
                    <a:srgbClr val="EEECE1"/>
                  </a:solidFill>
                </a:rPr>
                <a:t>Analysis 3:</a:t>
              </a:r>
            </a:p>
            <a:p>
              <a:r>
                <a:rPr lang="en-US" dirty="0">
                  <a:solidFill>
                    <a:srgbClr val="EEECE1"/>
                  </a:solidFill>
                </a:rPr>
                <a:t>Why it is in general?</a:t>
              </a:r>
            </a:p>
          </p:txBody>
        </p:sp>
        <p:sp>
          <p:nvSpPr>
            <p:cNvPr id="12" name="TextBox 11"/>
            <p:cNvSpPr txBox="1"/>
            <p:nvPr/>
          </p:nvSpPr>
          <p:spPr>
            <a:xfrm>
              <a:off x="6403981" y="4206679"/>
              <a:ext cx="1889593" cy="677108"/>
            </a:xfrm>
            <a:prstGeom prst="rect">
              <a:avLst/>
            </a:prstGeom>
            <a:noFill/>
          </p:spPr>
          <p:txBody>
            <a:bodyPr wrap="square" rtlCol="0">
              <a:spAutoFit/>
            </a:bodyPr>
            <a:lstStyle/>
            <a:p>
              <a:r>
                <a:rPr lang="en-US" sz="1900" b="1" dirty="0">
                  <a:solidFill>
                    <a:schemeClr val="bg2"/>
                  </a:solidFill>
                </a:rPr>
                <a:t>Knowledge for practice </a:t>
              </a:r>
              <a:r>
                <a:rPr lang="en-US" sz="1900" b="1" dirty="0">
                  <a:solidFill>
                    <a:schemeClr val="bg2"/>
                  </a:solidFill>
                  <a:latin typeface="Wingdings"/>
                  <a:ea typeface="Wingdings"/>
                  <a:cs typeface="Wingdings"/>
                  <a:sym typeface="Wingdings"/>
                </a:rPr>
                <a:t> </a:t>
              </a:r>
              <a:endParaRPr lang="en-US" sz="1900" b="1" dirty="0">
                <a:solidFill>
                  <a:schemeClr val="bg2"/>
                </a:solidFill>
              </a:endParaRPr>
            </a:p>
          </p:txBody>
        </p:sp>
        <p:sp>
          <p:nvSpPr>
            <p:cNvPr id="15" name="TextBox 14"/>
            <p:cNvSpPr txBox="1"/>
            <p:nvPr/>
          </p:nvSpPr>
          <p:spPr>
            <a:xfrm>
              <a:off x="6403981" y="4887773"/>
              <a:ext cx="1340553" cy="1200329"/>
            </a:xfrm>
            <a:prstGeom prst="rect">
              <a:avLst/>
            </a:prstGeom>
            <a:noFill/>
          </p:spPr>
          <p:txBody>
            <a:bodyPr wrap="square" rtlCol="0">
              <a:spAutoFit/>
            </a:bodyPr>
            <a:lstStyle/>
            <a:p>
              <a:r>
                <a:rPr lang="en-US" dirty="0">
                  <a:solidFill>
                    <a:srgbClr val="EEECE1"/>
                  </a:solidFill>
                </a:rPr>
                <a:t>Analysis/ Synthesis 4:</a:t>
              </a:r>
            </a:p>
            <a:p>
              <a:r>
                <a:rPr lang="en-US" dirty="0">
                  <a:solidFill>
                    <a:srgbClr val="EEECE1"/>
                  </a:solidFill>
                </a:rPr>
                <a:t>‘Theory of change’</a:t>
              </a:r>
            </a:p>
          </p:txBody>
        </p:sp>
        <p:sp>
          <p:nvSpPr>
            <p:cNvPr id="13" name="TextBox 12"/>
            <p:cNvSpPr txBox="1"/>
            <p:nvPr/>
          </p:nvSpPr>
          <p:spPr>
            <a:xfrm>
              <a:off x="8946806" y="4198930"/>
              <a:ext cx="2217905" cy="677108"/>
            </a:xfrm>
            <a:prstGeom prst="rect">
              <a:avLst/>
            </a:prstGeom>
            <a:noFill/>
          </p:spPr>
          <p:txBody>
            <a:bodyPr wrap="square" rtlCol="0">
              <a:spAutoFit/>
            </a:bodyPr>
            <a:lstStyle/>
            <a:p>
              <a:r>
                <a:rPr lang="en-US" sz="1900" b="1" dirty="0">
                  <a:solidFill>
                    <a:schemeClr val="bg2"/>
                  </a:solidFill>
                </a:rPr>
                <a:t>New knowledge in practice</a:t>
              </a:r>
            </a:p>
          </p:txBody>
        </p:sp>
        <p:sp>
          <p:nvSpPr>
            <p:cNvPr id="16" name="TextBox 15"/>
            <p:cNvSpPr txBox="1"/>
            <p:nvPr/>
          </p:nvSpPr>
          <p:spPr>
            <a:xfrm>
              <a:off x="8962168" y="4893016"/>
              <a:ext cx="1340553" cy="646331"/>
            </a:xfrm>
            <a:prstGeom prst="rect">
              <a:avLst/>
            </a:prstGeom>
            <a:noFill/>
          </p:spPr>
          <p:txBody>
            <a:bodyPr wrap="square" rtlCol="0">
              <a:spAutoFit/>
            </a:bodyPr>
            <a:lstStyle/>
            <a:p>
              <a:r>
                <a:rPr lang="en-US" dirty="0">
                  <a:solidFill>
                    <a:srgbClr val="EEECE1"/>
                  </a:solidFill>
                </a:rPr>
                <a:t>Proven practice</a:t>
              </a:r>
            </a:p>
          </p:txBody>
        </p:sp>
      </p:grpSp>
    </p:spTree>
    <p:extLst>
      <p:ext uri="{BB962C8B-B14F-4D97-AF65-F5344CB8AC3E}">
        <p14:creationId xmlns:p14="http://schemas.microsoft.com/office/powerpoint/2010/main" val="54142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Barriers to and enablers of development</a:t>
            </a:r>
          </a:p>
        </p:txBody>
      </p:sp>
      <p:sp>
        <p:nvSpPr>
          <p:cNvPr id="3" name="Content Placeholder 2"/>
          <p:cNvSpPr>
            <a:spLocks noGrp="1"/>
          </p:cNvSpPr>
          <p:nvPr>
            <p:ph sz="half" idx="1"/>
          </p:nvPr>
        </p:nvSpPr>
        <p:spPr>
          <a:xfrm>
            <a:off x="612219" y="1724929"/>
            <a:ext cx="5407938" cy="4384217"/>
          </a:xfrm>
        </p:spPr>
        <p:txBody>
          <a:bodyPr/>
          <a:lstStyle/>
          <a:p>
            <a:pPr fontAlgn="t"/>
            <a:r>
              <a:rPr lang="en-GB" sz="2800" b="1" noProof="0" dirty="0"/>
              <a:t>Barriers</a:t>
            </a:r>
            <a:endParaRPr lang="en-GB" sz="2800" noProof="0" dirty="0"/>
          </a:p>
          <a:p>
            <a:pPr fontAlgn="t">
              <a:lnSpc>
                <a:spcPct val="170000"/>
              </a:lnSpc>
            </a:pPr>
            <a:r>
              <a:rPr lang="en-GB" sz="2800" noProof="0" dirty="0"/>
              <a:t>Conflicting accountability</a:t>
            </a:r>
          </a:p>
          <a:p>
            <a:pPr fontAlgn="t">
              <a:lnSpc>
                <a:spcPct val="250000"/>
              </a:lnSpc>
            </a:pPr>
            <a:r>
              <a:rPr lang="en-GB" sz="2800" noProof="0" dirty="0"/>
              <a:t>Individualistic leadership</a:t>
            </a:r>
          </a:p>
          <a:p>
            <a:pPr fontAlgn="t">
              <a:lnSpc>
                <a:spcPct val="200000"/>
              </a:lnSpc>
            </a:pPr>
            <a:r>
              <a:rPr lang="en-GB" sz="2800" noProof="0" dirty="0"/>
              <a:t>Fragmented strategy</a:t>
            </a:r>
          </a:p>
          <a:p>
            <a:pPr fontAlgn="t"/>
            <a:r>
              <a:rPr lang="en-GB" sz="2800" noProof="0" dirty="0"/>
              <a:t>Solitary institutions – in competition</a:t>
            </a:r>
          </a:p>
        </p:txBody>
      </p:sp>
      <p:sp>
        <p:nvSpPr>
          <p:cNvPr id="4" name="Content Placeholder 3"/>
          <p:cNvSpPr>
            <a:spLocks noGrp="1"/>
          </p:cNvSpPr>
          <p:nvPr>
            <p:ph sz="half" idx="2"/>
          </p:nvPr>
        </p:nvSpPr>
        <p:spPr>
          <a:xfrm>
            <a:off x="6224231" y="1724929"/>
            <a:ext cx="5407938" cy="4384217"/>
          </a:xfrm>
        </p:spPr>
        <p:txBody>
          <a:bodyPr>
            <a:noAutofit/>
          </a:bodyPr>
          <a:lstStyle/>
          <a:p>
            <a:pPr fontAlgn="t"/>
            <a:r>
              <a:rPr lang="en-GB" sz="2800" b="1" noProof="0" dirty="0"/>
              <a:t>Enablers</a:t>
            </a:r>
          </a:p>
          <a:p>
            <a:pPr fontAlgn="t"/>
            <a:r>
              <a:rPr lang="en-GB" sz="2800" noProof="0" dirty="0"/>
              <a:t>Constructive, inclusive accountability</a:t>
            </a:r>
          </a:p>
          <a:p>
            <a:pPr fontAlgn="t"/>
            <a:r>
              <a:rPr lang="en-GB" sz="2800" noProof="0" dirty="0"/>
              <a:t>Collaborative, distributed leadership</a:t>
            </a:r>
          </a:p>
          <a:p>
            <a:pPr fontAlgn="t"/>
            <a:r>
              <a:rPr lang="en-GB" sz="2800" noProof="0" dirty="0"/>
              <a:t>Coherent, systemic strategy</a:t>
            </a:r>
          </a:p>
          <a:p>
            <a:pPr fontAlgn="t"/>
            <a:r>
              <a:rPr lang="en-GB" sz="2800" noProof="0" dirty="0"/>
              <a:t>Networked institutions – critical friends</a:t>
            </a:r>
          </a:p>
        </p:txBody>
      </p:sp>
      <p:sp>
        <p:nvSpPr>
          <p:cNvPr id="5" name="textruta 1"/>
          <p:cNvSpPr txBox="1"/>
          <p:nvPr/>
        </p:nvSpPr>
        <p:spPr>
          <a:xfrm>
            <a:off x="3590845" y="6337862"/>
            <a:ext cx="8279463" cy="369332"/>
          </a:xfrm>
          <a:prstGeom prst="rect">
            <a:avLst/>
          </a:prstGeom>
          <a:noFill/>
        </p:spPr>
        <p:txBody>
          <a:bodyPr wrap="square" rtlCol="0">
            <a:spAutoFit/>
          </a:bodyPr>
          <a:lstStyle/>
          <a:p>
            <a:r>
              <a:rPr lang="en-GB" dirty="0"/>
              <a:t>Fullan, 2010; compare Ainscow, 2008 and Carringston &amp; Robinson, 2006 </a:t>
            </a:r>
          </a:p>
        </p:txBody>
      </p:sp>
    </p:spTree>
    <p:extLst>
      <p:ext uri="{BB962C8B-B14F-4D97-AF65-F5344CB8AC3E}">
        <p14:creationId xmlns:p14="http://schemas.microsoft.com/office/powerpoint/2010/main" val="400828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Barrier and enablers (continued)</a:t>
            </a:r>
          </a:p>
        </p:txBody>
      </p:sp>
      <p:sp>
        <p:nvSpPr>
          <p:cNvPr id="5" name="Content Placeholder 4"/>
          <p:cNvSpPr>
            <a:spLocks noGrp="1"/>
          </p:cNvSpPr>
          <p:nvPr>
            <p:ph sz="half" idx="1"/>
          </p:nvPr>
        </p:nvSpPr>
        <p:spPr>
          <a:xfrm>
            <a:off x="612219" y="1703201"/>
            <a:ext cx="5407938" cy="4405945"/>
          </a:xfrm>
        </p:spPr>
        <p:txBody>
          <a:bodyPr>
            <a:normAutofit/>
          </a:bodyPr>
          <a:lstStyle/>
          <a:p>
            <a:pPr fontAlgn="t"/>
            <a:r>
              <a:rPr lang="en-GB" sz="2800" b="1" noProof="0" dirty="0"/>
              <a:t>Barriers</a:t>
            </a:r>
            <a:endParaRPr lang="en-GB" sz="2800" noProof="0" dirty="0"/>
          </a:p>
          <a:p>
            <a:pPr algn="l" fontAlgn="t"/>
            <a:r>
              <a:rPr lang="en-GB" sz="2800" noProof="0" dirty="0"/>
              <a:t>Uncertainty, fear of change, risk avoidance</a:t>
            </a:r>
          </a:p>
          <a:p>
            <a:pPr algn="l" fontAlgn="t"/>
            <a:r>
              <a:rPr lang="en-GB" sz="2800" noProof="0" dirty="0"/>
              <a:t>Extrinsic motivation – short-term view</a:t>
            </a:r>
          </a:p>
          <a:p>
            <a:pPr algn="l" fontAlgn="t"/>
            <a:r>
              <a:rPr lang="en-GB" sz="2800" noProof="0" dirty="0"/>
              <a:t>Narrow (academic, economic) focus on ‘measurable’ outcomes</a:t>
            </a:r>
          </a:p>
        </p:txBody>
      </p:sp>
      <p:sp>
        <p:nvSpPr>
          <p:cNvPr id="6" name="Content Placeholder 5"/>
          <p:cNvSpPr>
            <a:spLocks noGrp="1"/>
          </p:cNvSpPr>
          <p:nvPr>
            <p:ph sz="half" idx="2"/>
          </p:nvPr>
        </p:nvSpPr>
        <p:spPr>
          <a:xfrm>
            <a:off x="6224231" y="1703201"/>
            <a:ext cx="5407938" cy="4405945"/>
          </a:xfrm>
        </p:spPr>
        <p:txBody>
          <a:bodyPr>
            <a:normAutofit/>
          </a:bodyPr>
          <a:lstStyle/>
          <a:p>
            <a:pPr algn="l" fontAlgn="t"/>
            <a:r>
              <a:rPr lang="en-GB" sz="2800" b="1" noProof="0" dirty="0"/>
              <a:t>Enablers</a:t>
            </a:r>
          </a:p>
          <a:p>
            <a:pPr algn="l" fontAlgn="t"/>
            <a:r>
              <a:rPr lang="en-GB" sz="2800" noProof="0" dirty="0"/>
              <a:t>Consensus, mutual support – building capacity for innovation</a:t>
            </a:r>
          </a:p>
          <a:p>
            <a:pPr algn="l" fontAlgn="t"/>
            <a:r>
              <a:rPr lang="en-GB" sz="2800" noProof="0" dirty="0"/>
              <a:t>Intrinsic motivation – shared commitment to long-term vision</a:t>
            </a:r>
          </a:p>
          <a:p>
            <a:pPr algn="l" fontAlgn="t"/>
            <a:r>
              <a:rPr lang="en-GB" sz="2800" noProof="0" dirty="0"/>
              <a:t>Focus on participation, broader achievement linked to values</a:t>
            </a:r>
          </a:p>
        </p:txBody>
      </p:sp>
    </p:spTree>
    <p:extLst>
      <p:ext uri="{BB962C8B-B14F-4D97-AF65-F5344CB8AC3E}">
        <p14:creationId xmlns:p14="http://schemas.microsoft.com/office/powerpoint/2010/main" val="165481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An underlying transformation</a:t>
            </a:r>
          </a:p>
        </p:txBody>
      </p:sp>
      <p:sp>
        <p:nvSpPr>
          <p:cNvPr id="3" name="Platshållare för innehåll 2"/>
          <p:cNvSpPr>
            <a:spLocks noGrp="1"/>
          </p:cNvSpPr>
          <p:nvPr>
            <p:ph idx="1"/>
          </p:nvPr>
        </p:nvSpPr>
        <p:spPr>
          <a:xfrm>
            <a:off x="399511" y="1950894"/>
            <a:ext cx="11493993" cy="4269901"/>
          </a:xfrm>
        </p:spPr>
        <p:txBody>
          <a:bodyPr/>
          <a:lstStyle/>
          <a:p>
            <a:r>
              <a:rPr lang="en-GB" sz="3000" noProof="0" dirty="0"/>
              <a:t>From ‘Special capacity’ to ‘Inclusive capability’</a:t>
            </a:r>
          </a:p>
        </p:txBody>
      </p:sp>
    </p:spTree>
    <p:extLst>
      <p:ext uri="{BB962C8B-B14F-4D97-AF65-F5344CB8AC3E}">
        <p14:creationId xmlns:p14="http://schemas.microsoft.com/office/powerpoint/2010/main" val="223663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6316" y="463813"/>
            <a:ext cx="11493992" cy="885196"/>
          </a:xfrm>
        </p:spPr>
        <p:txBody>
          <a:bodyPr>
            <a:normAutofit/>
          </a:bodyPr>
          <a:lstStyle/>
          <a:p>
            <a:pPr>
              <a:lnSpc>
                <a:spcPct val="90000"/>
              </a:lnSpc>
            </a:pPr>
            <a:r>
              <a:rPr lang="en-GB" sz="4400" b="1" noProof="0" dirty="0"/>
              <a:t>Special Capacity and Inclusive Capability</a:t>
            </a:r>
            <a:endParaRPr lang="en-GB" sz="2000" noProof="0" dirty="0"/>
          </a:p>
        </p:txBody>
      </p:sp>
      <p:sp>
        <p:nvSpPr>
          <p:cNvPr id="3" name="Platshållare för innehåll 2"/>
          <p:cNvSpPr>
            <a:spLocks noGrp="1"/>
          </p:cNvSpPr>
          <p:nvPr>
            <p:ph sz="half" idx="1"/>
          </p:nvPr>
        </p:nvSpPr>
        <p:spPr>
          <a:xfrm>
            <a:off x="202561" y="1662204"/>
            <a:ext cx="5755016" cy="5017974"/>
          </a:xfrm>
        </p:spPr>
        <p:txBody>
          <a:bodyPr>
            <a:noAutofit/>
          </a:bodyPr>
          <a:lstStyle/>
          <a:p>
            <a:r>
              <a:rPr lang="en-GB" sz="2200" b="1" noProof="0" dirty="0"/>
              <a:t>The Anticipation-Expert Model (Special Capacity)</a:t>
            </a:r>
          </a:p>
          <a:p>
            <a:pPr>
              <a:lnSpc>
                <a:spcPct val="100000"/>
              </a:lnSpc>
              <a:spcBef>
                <a:spcPts val="600"/>
              </a:spcBef>
              <a:spcAft>
                <a:spcPts val="600"/>
              </a:spcAft>
            </a:pPr>
            <a:r>
              <a:rPr lang="en-GB" sz="2150" noProof="0" dirty="0"/>
              <a:t>Resources/Funding: Specified by the individual</a:t>
            </a:r>
          </a:p>
          <a:p>
            <a:pPr>
              <a:lnSpc>
                <a:spcPct val="100000"/>
              </a:lnSpc>
              <a:spcBef>
                <a:spcPts val="600"/>
              </a:spcBef>
              <a:spcAft>
                <a:spcPts val="600"/>
              </a:spcAft>
            </a:pPr>
            <a:r>
              <a:rPr lang="en-GB" sz="2150" noProof="0" dirty="0"/>
              <a:t>Needs classification: Diagnosis of child</a:t>
            </a:r>
          </a:p>
          <a:p>
            <a:pPr>
              <a:lnSpc>
                <a:spcPct val="100000"/>
              </a:lnSpc>
              <a:spcBef>
                <a:spcPts val="600"/>
              </a:spcBef>
              <a:spcAft>
                <a:spcPts val="600"/>
              </a:spcAft>
            </a:pPr>
            <a:r>
              <a:rPr lang="en-GB" sz="2150" noProof="0" dirty="0"/>
              <a:t>Curriculum: Highly specified for special need groups</a:t>
            </a:r>
          </a:p>
          <a:p>
            <a:pPr>
              <a:lnSpc>
                <a:spcPct val="100000"/>
              </a:lnSpc>
              <a:spcBef>
                <a:spcPts val="600"/>
              </a:spcBef>
              <a:spcAft>
                <a:spcPts val="600"/>
              </a:spcAft>
            </a:pPr>
            <a:r>
              <a:rPr lang="en-GB" sz="2150" noProof="0" dirty="0"/>
              <a:t>Organisation &amp; Management:</a:t>
            </a:r>
            <a:br>
              <a:rPr lang="en-GB" sz="2150" noProof="0" dirty="0"/>
            </a:br>
            <a:r>
              <a:rPr lang="en-GB" sz="2150" noProof="0" dirty="0"/>
              <a:t>Special schools/classes for specified needs</a:t>
            </a:r>
          </a:p>
          <a:p>
            <a:pPr>
              <a:lnSpc>
                <a:spcPct val="100000"/>
              </a:lnSpc>
              <a:spcBef>
                <a:spcPts val="600"/>
              </a:spcBef>
              <a:spcAft>
                <a:spcPts val="600"/>
              </a:spcAft>
            </a:pPr>
            <a:r>
              <a:rPr lang="en-GB" sz="2150" noProof="0" dirty="0"/>
              <a:t>Pedagogy: Specific group designed</a:t>
            </a:r>
          </a:p>
          <a:p>
            <a:pPr>
              <a:lnSpc>
                <a:spcPct val="100000"/>
              </a:lnSpc>
              <a:spcBef>
                <a:spcPts val="600"/>
              </a:spcBef>
              <a:spcAft>
                <a:spcPts val="600"/>
              </a:spcAft>
            </a:pPr>
            <a:r>
              <a:rPr lang="en-GB" sz="2150" noProof="0" dirty="0"/>
              <a:t>Assessment: High expectations on ‘special expertise’, rather than on teachers and pupils</a:t>
            </a:r>
          </a:p>
        </p:txBody>
      </p:sp>
      <p:sp>
        <p:nvSpPr>
          <p:cNvPr id="4" name="Platshållare för innehåll 3"/>
          <p:cNvSpPr>
            <a:spLocks noGrp="1"/>
          </p:cNvSpPr>
          <p:nvPr>
            <p:ph sz="half" idx="2"/>
          </p:nvPr>
        </p:nvSpPr>
        <p:spPr>
          <a:xfrm>
            <a:off x="6295662" y="1662204"/>
            <a:ext cx="5729236" cy="5017974"/>
          </a:xfrm>
        </p:spPr>
        <p:txBody>
          <a:bodyPr>
            <a:normAutofit fontScale="92500" lnSpcReduction="10000"/>
          </a:bodyPr>
          <a:lstStyle/>
          <a:p>
            <a:r>
              <a:rPr lang="en-GB" sz="2400" b="1" noProof="0" dirty="0"/>
              <a:t>The Resilience-Collaborative Model (Inclusive Capability)</a:t>
            </a:r>
          </a:p>
          <a:p>
            <a:pPr>
              <a:lnSpc>
                <a:spcPct val="110000"/>
              </a:lnSpc>
              <a:spcBef>
                <a:spcPts val="600"/>
              </a:spcBef>
              <a:spcAft>
                <a:spcPts val="600"/>
              </a:spcAft>
            </a:pPr>
            <a:r>
              <a:rPr lang="en-GB" sz="2300" noProof="0" dirty="0"/>
              <a:t>Resources/Funding: General and plus (by need)</a:t>
            </a:r>
          </a:p>
          <a:p>
            <a:pPr>
              <a:lnSpc>
                <a:spcPct val="110000"/>
              </a:lnSpc>
              <a:spcBef>
                <a:spcPts val="600"/>
              </a:spcBef>
              <a:spcAft>
                <a:spcPts val="600"/>
              </a:spcAft>
            </a:pPr>
            <a:r>
              <a:rPr lang="en-GB" sz="2300" noProof="0" dirty="0"/>
              <a:t>Needs classification: Diagnosis of professional system – child-relation</a:t>
            </a:r>
          </a:p>
          <a:p>
            <a:pPr>
              <a:lnSpc>
                <a:spcPct val="110000"/>
              </a:lnSpc>
              <a:spcBef>
                <a:spcPts val="600"/>
              </a:spcBef>
              <a:spcAft>
                <a:spcPts val="600"/>
              </a:spcAft>
            </a:pPr>
            <a:r>
              <a:rPr lang="en-GB" sz="2300" noProof="0" dirty="0"/>
              <a:t>Curriculum: General agility (for all/each)</a:t>
            </a:r>
          </a:p>
          <a:p>
            <a:pPr>
              <a:lnSpc>
                <a:spcPct val="110000"/>
              </a:lnSpc>
              <a:spcBef>
                <a:spcPts val="600"/>
              </a:spcBef>
              <a:spcAft>
                <a:spcPts val="600"/>
              </a:spcAft>
            </a:pPr>
            <a:r>
              <a:rPr lang="en-GB" sz="2300" noProof="0" dirty="0"/>
              <a:t>Organisation &amp; Management:</a:t>
            </a:r>
            <a:br>
              <a:rPr lang="en-GB" sz="2300" noProof="0" dirty="0"/>
            </a:br>
            <a:r>
              <a:rPr lang="en-GB" sz="2300" noProof="0" dirty="0"/>
              <a:t>Schools for all with continuum of ‘plus support’</a:t>
            </a:r>
          </a:p>
          <a:p>
            <a:pPr>
              <a:lnSpc>
                <a:spcPct val="110000"/>
              </a:lnSpc>
              <a:spcBef>
                <a:spcPts val="600"/>
              </a:spcBef>
              <a:spcAft>
                <a:spcPts val="600"/>
              </a:spcAft>
            </a:pPr>
            <a:r>
              <a:rPr lang="en-GB" sz="2300" noProof="0" dirty="0"/>
              <a:t>Pedagogy: Generally designed, but focus on individual support needs</a:t>
            </a:r>
          </a:p>
          <a:p>
            <a:pPr>
              <a:lnSpc>
                <a:spcPct val="110000"/>
              </a:lnSpc>
              <a:spcBef>
                <a:spcPts val="600"/>
              </a:spcBef>
              <a:spcAft>
                <a:spcPts val="600"/>
              </a:spcAft>
            </a:pPr>
            <a:r>
              <a:rPr lang="en-GB" sz="2300" noProof="0" dirty="0"/>
              <a:t>Assessment: High expectations on capability of school collaboration &amp; pupils’ capability </a:t>
            </a:r>
          </a:p>
        </p:txBody>
      </p:sp>
    </p:spTree>
    <p:extLst>
      <p:ext uri="{BB962C8B-B14F-4D97-AF65-F5344CB8AC3E}">
        <p14:creationId xmlns:p14="http://schemas.microsoft.com/office/powerpoint/2010/main" val="87352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noProof="0" dirty="0"/>
              <a:t>The role of learning communities in improving education systems</a:t>
            </a:r>
          </a:p>
        </p:txBody>
      </p:sp>
      <p:sp>
        <p:nvSpPr>
          <p:cNvPr id="3" name="Platshållare för innehåll 2"/>
          <p:cNvSpPr>
            <a:spLocks noGrp="1"/>
          </p:cNvSpPr>
          <p:nvPr>
            <p:ph sz="half" idx="1"/>
          </p:nvPr>
        </p:nvSpPr>
        <p:spPr>
          <a:xfrm>
            <a:off x="612219" y="1848051"/>
            <a:ext cx="5407938" cy="4261095"/>
          </a:xfrm>
        </p:spPr>
        <p:txBody>
          <a:bodyPr/>
          <a:lstStyle/>
          <a:p>
            <a:r>
              <a:rPr lang="en-GB" sz="2800" noProof="0" dirty="0"/>
              <a:t>The traditional individualistic conception of learning has been challenged by more community-centred approaches to learning.</a:t>
            </a:r>
          </a:p>
          <a:p>
            <a:r>
              <a:rPr lang="en-GB" sz="2800" noProof="0" dirty="0"/>
              <a:t>(Haakarainen, 2010; Nilholm &amp; Göransson, 2013)</a:t>
            </a:r>
          </a:p>
        </p:txBody>
      </p:sp>
      <p:sp>
        <p:nvSpPr>
          <p:cNvPr id="4" name="Platshållare för innehåll 3"/>
          <p:cNvSpPr>
            <a:spLocks noGrp="1"/>
          </p:cNvSpPr>
          <p:nvPr>
            <p:ph sz="half" idx="2"/>
          </p:nvPr>
        </p:nvSpPr>
        <p:spPr>
          <a:xfrm>
            <a:off x="6224231" y="1848051"/>
            <a:ext cx="5407938" cy="4629751"/>
          </a:xfrm>
        </p:spPr>
        <p:txBody>
          <a:bodyPr>
            <a:noAutofit/>
          </a:bodyPr>
          <a:lstStyle/>
          <a:p>
            <a:pPr>
              <a:lnSpc>
                <a:spcPct val="100000"/>
              </a:lnSpc>
              <a:spcAft>
                <a:spcPts val="600"/>
              </a:spcAft>
            </a:pPr>
            <a:r>
              <a:rPr lang="en-GB" sz="2800" noProof="0" dirty="0"/>
              <a:t>Haakarainen (2010) states that there has been a major theoretical-methodological shift:</a:t>
            </a:r>
          </a:p>
          <a:p>
            <a:pPr marL="457200" indent="-457200">
              <a:lnSpc>
                <a:spcPct val="100000"/>
              </a:lnSpc>
              <a:spcAft>
                <a:spcPts val="600"/>
              </a:spcAft>
              <a:buFont typeface="Arial" panose="020B0604020202020204" pitchFamily="34" charset="0"/>
              <a:buChar char="•"/>
            </a:pPr>
            <a:r>
              <a:rPr lang="en-GB" sz="2800" noProof="0" dirty="0"/>
              <a:t>From teacher-centred toward learner-centred approaches</a:t>
            </a:r>
          </a:p>
          <a:p>
            <a:pPr marL="457200" indent="-457200">
              <a:lnSpc>
                <a:spcPct val="100000"/>
              </a:lnSpc>
              <a:spcAft>
                <a:spcPts val="600"/>
              </a:spcAft>
              <a:buFont typeface="Arial" panose="020B0604020202020204" pitchFamily="34" charset="0"/>
              <a:buChar char="•"/>
            </a:pPr>
            <a:r>
              <a:rPr lang="en-GB" sz="2800" noProof="0" dirty="0"/>
              <a:t>From individually-oriented toward social-oriented processes</a:t>
            </a:r>
          </a:p>
          <a:p>
            <a:pPr marL="457200" indent="-457200">
              <a:lnSpc>
                <a:spcPct val="100000"/>
              </a:lnSpc>
              <a:spcAft>
                <a:spcPts val="600"/>
              </a:spcAft>
              <a:buFont typeface="Arial" panose="020B0604020202020204" pitchFamily="34" charset="0"/>
              <a:buChar char="•"/>
            </a:pPr>
            <a:r>
              <a:rPr lang="en-GB" sz="2800" noProof="0" dirty="0"/>
              <a:t>From laboratory studies towards studies in real life</a:t>
            </a:r>
          </a:p>
        </p:txBody>
      </p:sp>
    </p:spTree>
    <p:extLst>
      <p:ext uri="{BB962C8B-B14F-4D97-AF65-F5344CB8AC3E}">
        <p14:creationId xmlns:p14="http://schemas.microsoft.com/office/powerpoint/2010/main" val="334136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The value and the conception of the LC</a:t>
            </a:r>
          </a:p>
        </p:txBody>
      </p:sp>
      <p:sp>
        <p:nvSpPr>
          <p:cNvPr id="3" name="Platshållare för innehåll 2"/>
          <p:cNvSpPr>
            <a:spLocks noGrp="1"/>
          </p:cNvSpPr>
          <p:nvPr>
            <p:ph sz="half" idx="1"/>
          </p:nvPr>
        </p:nvSpPr>
        <p:spPr>
          <a:xfrm>
            <a:off x="612219" y="1709247"/>
            <a:ext cx="5407938" cy="4531858"/>
          </a:xfrm>
        </p:spPr>
        <p:txBody>
          <a:bodyPr>
            <a:normAutofit fontScale="85000" lnSpcReduction="10000"/>
          </a:bodyPr>
          <a:lstStyle/>
          <a:p>
            <a:pPr marL="342900" indent="-342900">
              <a:lnSpc>
                <a:spcPct val="100000"/>
              </a:lnSpc>
              <a:spcBef>
                <a:spcPts val="600"/>
              </a:spcBef>
              <a:spcAft>
                <a:spcPts val="600"/>
              </a:spcAft>
              <a:buFont typeface="Arial"/>
              <a:buChar char="•"/>
            </a:pPr>
            <a:r>
              <a:rPr lang="en-GB" sz="2800" noProof="0" dirty="0"/>
              <a:t>‘Organisations are more likely to be effective learners where they form communities of practice in networks or other collaborative arrangements’</a:t>
            </a:r>
          </a:p>
          <a:p>
            <a:pPr>
              <a:lnSpc>
                <a:spcPct val="100000"/>
              </a:lnSpc>
              <a:spcBef>
                <a:spcPts val="600"/>
              </a:spcBef>
              <a:spcAft>
                <a:spcPts val="600"/>
              </a:spcAft>
            </a:pPr>
            <a:r>
              <a:rPr lang="en-GB" sz="2800" noProof="0" dirty="0"/>
              <a:t>(Muijs et al., 2010, p. 9).</a:t>
            </a:r>
          </a:p>
          <a:p>
            <a:pPr marL="342900" indent="-342900">
              <a:lnSpc>
                <a:spcPct val="100000"/>
              </a:lnSpc>
              <a:spcBef>
                <a:spcPts val="600"/>
              </a:spcBef>
              <a:spcAft>
                <a:spcPts val="600"/>
              </a:spcAft>
              <a:buFont typeface="Arial"/>
              <a:buChar char="•"/>
            </a:pPr>
            <a:r>
              <a:rPr lang="en-GB" sz="2800" noProof="0" dirty="0"/>
              <a:t>Professional learning communities ‘involve developing communities of learners in which teachers and school leaders work together to improve the learning conditions and results for students in given schools’</a:t>
            </a:r>
          </a:p>
          <a:p>
            <a:pPr>
              <a:lnSpc>
                <a:spcPct val="100000"/>
              </a:lnSpc>
              <a:spcBef>
                <a:spcPts val="600"/>
              </a:spcBef>
              <a:spcAft>
                <a:spcPts val="600"/>
              </a:spcAft>
            </a:pPr>
            <a:r>
              <a:rPr lang="en-GB" sz="2800" noProof="0" dirty="0"/>
              <a:t>(Fullan, 2007, p. 30).</a:t>
            </a:r>
          </a:p>
        </p:txBody>
      </p:sp>
      <p:sp>
        <p:nvSpPr>
          <p:cNvPr id="4" name="Platshållare för innehåll 3"/>
          <p:cNvSpPr>
            <a:spLocks noGrp="1"/>
          </p:cNvSpPr>
          <p:nvPr>
            <p:ph sz="half" idx="2"/>
          </p:nvPr>
        </p:nvSpPr>
        <p:spPr>
          <a:xfrm>
            <a:off x="6224231" y="1709247"/>
            <a:ext cx="5407938" cy="4531858"/>
          </a:xfrm>
        </p:spPr>
        <p:txBody>
          <a:bodyPr/>
          <a:lstStyle/>
          <a:p>
            <a:r>
              <a:rPr lang="en-GB" sz="2800" noProof="0" dirty="0"/>
              <a:t>The Raising Achievement project:</a:t>
            </a:r>
          </a:p>
          <a:p>
            <a:pPr>
              <a:lnSpc>
                <a:spcPct val="90000"/>
              </a:lnSpc>
            </a:pPr>
            <a:r>
              <a:rPr lang="en-GB" sz="2800" noProof="0" dirty="0"/>
              <a:t>‘collaboration of education stakeholders around clusters of schools involving school and community personnel, together with researchers, local area leaders and policy-makers’ (EA, 2016)</a:t>
            </a:r>
          </a:p>
          <a:p>
            <a:r>
              <a:rPr lang="en-GB" sz="2800" noProof="0" dirty="0"/>
              <a:t>– and in collaboration with ‘critical friends’ from 29 countries.</a:t>
            </a:r>
          </a:p>
        </p:txBody>
      </p:sp>
    </p:spTree>
    <p:extLst>
      <p:ext uri="{BB962C8B-B14F-4D97-AF65-F5344CB8AC3E}">
        <p14:creationId xmlns:p14="http://schemas.microsoft.com/office/powerpoint/2010/main" val="145358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The current evidence…</a:t>
            </a:r>
          </a:p>
        </p:txBody>
      </p:sp>
      <p:sp>
        <p:nvSpPr>
          <p:cNvPr id="3" name="Platshållare för innehåll 2"/>
          <p:cNvSpPr>
            <a:spLocks noGrp="1"/>
          </p:cNvSpPr>
          <p:nvPr>
            <p:ph sz="half" idx="1"/>
          </p:nvPr>
        </p:nvSpPr>
        <p:spPr>
          <a:xfrm>
            <a:off x="612218" y="1820007"/>
            <a:ext cx="9613235" cy="4289139"/>
          </a:xfrm>
        </p:spPr>
        <p:txBody>
          <a:bodyPr/>
          <a:lstStyle/>
          <a:p>
            <a:r>
              <a:rPr lang="en-GB" sz="2800" noProof="0" dirty="0"/>
              <a:t>‘Where improvements in pupil performance have been seen, this is often where more effective schools have paired with less effective schools to help them to improve, where leadership has been strong and supportive of networking and where the number of schools involved has been limited’</a:t>
            </a:r>
          </a:p>
          <a:p>
            <a:r>
              <a:rPr lang="en-GB" sz="2800" noProof="0" dirty="0"/>
              <a:t>(Muijs et al., 2010, p. 24).</a:t>
            </a:r>
          </a:p>
        </p:txBody>
      </p:sp>
    </p:spTree>
    <p:extLst>
      <p:ext uri="{BB962C8B-B14F-4D97-AF65-F5344CB8AC3E}">
        <p14:creationId xmlns:p14="http://schemas.microsoft.com/office/powerpoint/2010/main" val="63630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628963"/>
            <a:ext cx="9217465" cy="1032125"/>
          </a:xfrm>
        </p:spPr>
        <p:txBody>
          <a:bodyPr/>
          <a:lstStyle/>
          <a:p>
            <a:r>
              <a:rPr lang="en-GB" noProof="0" dirty="0"/>
              <a:t>Reflections on LC development</a:t>
            </a:r>
          </a:p>
        </p:txBody>
      </p:sp>
      <p:sp>
        <p:nvSpPr>
          <p:cNvPr id="3" name="Content Placeholder 2"/>
          <p:cNvSpPr>
            <a:spLocks noGrp="1"/>
          </p:cNvSpPr>
          <p:nvPr>
            <p:ph idx="1"/>
          </p:nvPr>
        </p:nvSpPr>
        <p:spPr>
          <a:xfrm>
            <a:off x="469900" y="1661088"/>
            <a:ext cx="11442700" cy="4768191"/>
          </a:xfrm>
        </p:spPr>
        <p:txBody>
          <a:bodyPr>
            <a:normAutofit lnSpcReduction="10000"/>
          </a:bodyPr>
          <a:lstStyle/>
          <a:p>
            <a:pPr marL="455920" indent="-455920">
              <a:buFont typeface="Arial" charset="0"/>
              <a:buChar char="•"/>
            </a:pPr>
            <a:r>
              <a:rPr lang="en-GB" sz="3590" noProof="0" dirty="0"/>
              <a:t>Reflection on the meaning of inclusion (beyond placement) – </a:t>
            </a:r>
            <a:r>
              <a:rPr lang="en-GB" sz="3590" b="1" noProof="0" dirty="0"/>
              <a:t>importance of shared understanding (how can such an understanding be developed?)</a:t>
            </a:r>
          </a:p>
          <a:p>
            <a:pPr marL="455920" indent="-455920">
              <a:buFont typeface="Arial" charset="0"/>
              <a:buChar char="•"/>
            </a:pPr>
            <a:r>
              <a:rPr lang="en-GB" sz="3590" noProof="0" dirty="0"/>
              <a:t>Recognition of how inclusive practice contributes to all learners’ achievement (learning from peers, focus on cognitive as well as social learning for learners with more complex disabilities)</a:t>
            </a:r>
          </a:p>
        </p:txBody>
      </p:sp>
    </p:spTree>
    <p:extLst>
      <p:ext uri="{BB962C8B-B14F-4D97-AF65-F5344CB8AC3E}">
        <p14:creationId xmlns:p14="http://schemas.microsoft.com/office/powerpoint/2010/main" val="246213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628963"/>
            <a:ext cx="10999037" cy="1032125"/>
          </a:xfrm>
        </p:spPr>
        <p:txBody>
          <a:bodyPr>
            <a:normAutofit/>
          </a:bodyPr>
          <a:lstStyle/>
          <a:p>
            <a:r>
              <a:rPr lang="en-GB" noProof="0" dirty="0"/>
              <a:t>Reflections on LC development (continued)</a:t>
            </a:r>
          </a:p>
        </p:txBody>
      </p:sp>
      <p:sp>
        <p:nvSpPr>
          <p:cNvPr id="3" name="Content Placeholder 2"/>
          <p:cNvSpPr>
            <a:spLocks noGrp="1"/>
          </p:cNvSpPr>
          <p:nvPr>
            <p:ph idx="1"/>
          </p:nvPr>
        </p:nvSpPr>
        <p:spPr>
          <a:xfrm>
            <a:off x="469900" y="1661088"/>
            <a:ext cx="11442700" cy="4768191"/>
          </a:xfrm>
        </p:spPr>
        <p:txBody>
          <a:bodyPr>
            <a:normAutofit/>
          </a:bodyPr>
          <a:lstStyle/>
          <a:p>
            <a:pPr marL="455920" indent="-455920">
              <a:lnSpc>
                <a:spcPct val="150000"/>
              </a:lnSpc>
              <a:spcBef>
                <a:spcPts val="600"/>
              </a:spcBef>
              <a:spcAft>
                <a:spcPts val="600"/>
              </a:spcAft>
              <a:buFont typeface="Arial" charset="0"/>
              <a:buChar char="•"/>
            </a:pPr>
            <a:r>
              <a:rPr lang="en-GB" sz="3600" noProof="0" dirty="0"/>
              <a:t>Building learning communities and partnerships for new knowledge and support – making the real ideal… </a:t>
            </a:r>
          </a:p>
          <a:p>
            <a:pPr marL="455920" indent="-455920">
              <a:lnSpc>
                <a:spcPct val="150000"/>
              </a:lnSpc>
              <a:spcBef>
                <a:spcPts val="600"/>
              </a:spcBef>
              <a:spcAft>
                <a:spcPts val="600"/>
              </a:spcAft>
              <a:buFont typeface="Arial" charset="0"/>
              <a:buChar char="•"/>
            </a:pPr>
            <a:r>
              <a:rPr lang="en-GB" sz="3600" noProof="0" dirty="0"/>
              <a:t>Relationships – democracy as a value AND a method </a:t>
            </a:r>
          </a:p>
          <a:p>
            <a:pPr marL="455920" indent="-455920">
              <a:lnSpc>
                <a:spcPct val="150000"/>
              </a:lnSpc>
              <a:spcBef>
                <a:spcPts val="600"/>
              </a:spcBef>
              <a:spcAft>
                <a:spcPts val="600"/>
              </a:spcAft>
              <a:buFont typeface="Arial" charset="0"/>
              <a:buChar char="•"/>
            </a:pPr>
            <a:r>
              <a:rPr lang="en-GB" sz="3600" noProof="0" dirty="0"/>
              <a:t>Difference, uncertainty, things that ‘disturb’ usual practice as sources of creativity</a:t>
            </a:r>
          </a:p>
        </p:txBody>
      </p:sp>
    </p:spTree>
    <p:extLst>
      <p:ext uri="{BB962C8B-B14F-4D97-AF65-F5344CB8AC3E}">
        <p14:creationId xmlns:p14="http://schemas.microsoft.com/office/powerpoint/2010/main" val="98107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700" y="143307"/>
            <a:ext cx="10407730" cy="1465942"/>
          </a:xfrm>
        </p:spPr>
        <p:txBody>
          <a:bodyPr/>
          <a:lstStyle/>
          <a:p>
            <a:r>
              <a:rPr lang="en-GB" noProof="0" dirty="0"/>
              <a:t>Two inter-connected themes…</a:t>
            </a:r>
          </a:p>
        </p:txBody>
      </p:sp>
      <p:sp>
        <p:nvSpPr>
          <p:cNvPr id="3" name="Subtitle 2"/>
          <p:cNvSpPr>
            <a:spLocks noGrp="1"/>
          </p:cNvSpPr>
          <p:nvPr>
            <p:ph type="subTitle" idx="1"/>
          </p:nvPr>
        </p:nvSpPr>
        <p:spPr>
          <a:xfrm>
            <a:off x="620486" y="1872343"/>
            <a:ext cx="9787244" cy="3750794"/>
          </a:xfrm>
        </p:spPr>
        <p:txBody>
          <a:bodyPr/>
          <a:lstStyle/>
          <a:p>
            <a:pPr marL="514350" indent="-514350" algn="l">
              <a:spcBef>
                <a:spcPts val="600"/>
              </a:spcBef>
              <a:spcAft>
                <a:spcPts val="600"/>
              </a:spcAft>
              <a:buFont typeface="+mj-lt"/>
              <a:buAutoNum type="arabicPeriod"/>
            </a:pPr>
            <a:r>
              <a:rPr lang="en-GB" sz="2800" noProof="0" dirty="0">
                <a:solidFill>
                  <a:schemeClr val="tx2"/>
                </a:solidFill>
              </a:rPr>
              <a:t>Challenges in and reflections on the RA project:</a:t>
            </a:r>
          </a:p>
          <a:p>
            <a:pPr marL="913120" lvl="1" indent="-457200" algn="l">
              <a:spcBef>
                <a:spcPts val="600"/>
              </a:spcBef>
              <a:spcAft>
                <a:spcPts val="600"/>
              </a:spcAft>
              <a:buFont typeface="Arial" charset="0"/>
              <a:buChar char="•"/>
            </a:pPr>
            <a:r>
              <a:rPr lang="en-GB" noProof="0" dirty="0">
                <a:solidFill>
                  <a:schemeClr val="tx2"/>
                </a:solidFill>
              </a:rPr>
              <a:t>The role of learning communities (LCs) in educational improvement</a:t>
            </a:r>
          </a:p>
          <a:p>
            <a:pPr marL="913120" lvl="1" indent="-457200" algn="l">
              <a:spcBef>
                <a:spcPts val="600"/>
              </a:spcBef>
              <a:spcAft>
                <a:spcPts val="600"/>
              </a:spcAft>
              <a:buFont typeface="Arial" charset="0"/>
              <a:buChar char="•"/>
            </a:pPr>
            <a:r>
              <a:rPr lang="en-GB" noProof="0" dirty="0">
                <a:solidFill>
                  <a:schemeClr val="tx2"/>
                </a:solidFill>
              </a:rPr>
              <a:t>How to develop LCs</a:t>
            </a:r>
          </a:p>
          <a:p>
            <a:pPr marL="514350" indent="-514350" algn="l">
              <a:spcBef>
                <a:spcPts val="600"/>
              </a:spcBef>
              <a:spcAft>
                <a:spcPts val="600"/>
              </a:spcAft>
              <a:buFont typeface="+mj-lt"/>
              <a:buAutoNum type="arabicPeriod"/>
            </a:pPr>
            <a:r>
              <a:rPr lang="en-GB" sz="2800" noProof="0" dirty="0">
                <a:solidFill>
                  <a:schemeClr val="tx2"/>
                </a:solidFill>
              </a:rPr>
              <a:t>The development of the Nordic network as an example of a learning community</a:t>
            </a:r>
          </a:p>
        </p:txBody>
      </p:sp>
    </p:spTree>
    <p:extLst>
      <p:ext uri="{BB962C8B-B14F-4D97-AF65-F5344CB8AC3E}">
        <p14:creationId xmlns:p14="http://schemas.microsoft.com/office/powerpoint/2010/main" val="183455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a:t>Phases of development of learning communities</a:t>
            </a:r>
          </a:p>
        </p:txBody>
      </p:sp>
      <p:sp>
        <p:nvSpPr>
          <p:cNvPr id="3" name="Content Placeholder 2"/>
          <p:cNvSpPr>
            <a:spLocks noGrp="1"/>
          </p:cNvSpPr>
          <p:nvPr>
            <p:ph idx="1"/>
          </p:nvPr>
        </p:nvSpPr>
        <p:spPr/>
        <p:txBody>
          <a:bodyPr/>
          <a:lstStyle/>
          <a:p>
            <a:pPr marL="457200" indent="-457200">
              <a:lnSpc>
                <a:spcPct val="140000"/>
              </a:lnSpc>
              <a:spcAft>
                <a:spcPts val="600"/>
              </a:spcAft>
              <a:buFont typeface="Arial" charset="0"/>
              <a:buChar char="•"/>
            </a:pPr>
            <a:r>
              <a:rPr lang="en-GB" noProof="0" dirty="0"/>
              <a:t>Identification of barriers ? National/local/school system?</a:t>
            </a:r>
          </a:p>
          <a:p>
            <a:pPr marL="457200" indent="-457200">
              <a:lnSpc>
                <a:spcPct val="140000"/>
              </a:lnSpc>
              <a:spcAft>
                <a:spcPts val="600"/>
              </a:spcAft>
              <a:buFont typeface="Arial" charset="0"/>
              <a:buChar char="•"/>
            </a:pPr>
            <a:r>
              <a:rPr lang="en-GB" noProof="0" dirty="0"/>
              <a:t>Recognition – local/national</a:t>
            </a:r>
          </a:p>
          <a:p>
            <a:pPr marL="457200" indent="-457200">
              <a:lnSpc>
                <a:spcPct val="140000"/>
              </a:lnSpc>
              <a:spcAft>
                <a:spcPts val="600"/>
              </a:spcAft>
              <a:buFont typeface="Arial" charset="0"/>
              <a:buChar char="•"/>
            </a:pPr>
            <a:r>
              <a:rPr lang="en-GB" noProof="0" dirty="0"/>
              <a:t>Sharing with others – transfer of ideas requires analysis/support – cross-pollination – not cloning (Hargreaves and Shirley 2009)</a:t>
            </a:r>
          </a:p>
          <a:p>
            <a:pPr marL="457200" indent="-457200">
              <a:lnSpc>
                <a:spcPct val="140000"/>
              </a:lnSpc>
              <a:spcAft>
                <a:spcPts val="600"/>
              </a:spcAft>
              <a:buFont typeface="Arial" charset="0"/>
              <a:buChar char="•"/>
            </a:pPr>
            <a:r>
              <a:rPr lang="en-GB" noProof="0" dirty="0"/>
              <a:t>Realistic pace of change – how is it/why is it/how could it be…</a:t>
            </a:r>
          </a:p>
        </p:txBody>
      </p:sp>
    </p:spTree>
    <p:extLst>
      <p:ext uri="{BB962C8B-B14F-4D97-AF65-F5344CB8AC3E}">
        <p14:creationId xmlns:p14="http://schemas.microsoft.com/office/powerpoint/2010/main" val="24255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Transformation direction in the project</a:t>
            </a:r>
          </a:p>
        </p:txBody>
      </p:sp>
      <p:sp>
        <p:nvSpPr>
          <p:cNvPr id="3" name="Content Placeholder 2"/>
          <p:cNvSpPr>
            <a:spLocks noGrp="1"/>
          </p:cNvSpPr>
          <p:nvPr>
            <p:ph sz="half" idx="1"/>
          </p:nvPr>
        </p:nvSpPr>
        <p:spPr>
          <a:xfrm>
            <a:off x="612219" y="1732547"/>
            <a:ext cx="5407938" cy="4639377"/>
          </a:xfrm>
        </p:spPr>
        <p:txBody>
          <a:bodyPr>
            <a:normAutofit fontScale="77500" lnSpcReduction="20000"/>
          </a:bodyPr>
          <a:lstStyle/>
          <a:p>
            <a:r>
              <a:rPr lang="en-GB" b="1" noProof="0" dirty="0"/>
              <a:t>‘Find-Deficit Loop’</a:t>
            </a:r>
          </a:p>
          <a:p>
            <a:pPr marL="457200" indent="-457200">
              <a:buFont typeface="Arial"/>
              <a:buChar char="•"/>
            </a:pPr>
            <a:r>
              <a:rPr lang="en-GB" noProof="0" dirty="0"/>
              <a:t>Reactive leadership</a:t>
            </a:r>
          </a:p>
          <a:p>
            <a:pPr marL="457200" indent="-457200">
              <a:buFont typeface="Arial"/>
              <a:buChar char="•"/>
            </a:pPr>
            <a:r>
              <a:rPr lang="en-GB" noProof="0" dirty="0"/>
              <a:t>Reactive (by side) support</a:t>
            </a:r>
          </a:p>
          <a:p>
            <a:pPr marL="457200" indent="-457200">
              <a:buFont typeface="Arial"/>
              <a:buChar char="•"/>
            </a:pPr>
            <a:r>
              <a:rPr lang="en-GB" noProof="0" dirty="0"/>
              <a:t>Negative (deficit)</a:t>
            </a:r>
          </a:p>
          <a:p>
            <a:pPr marL="457200" indent="-457200">
              <a:buFont typeface="Arial"/>
              <a:buChar char="•"/>
            </a:pPr>
            <a:r>
              <a:rPr lang="en-GB" noProof="0" dirty="0"/>
              <a:t>Distrusting</a:t>
            </a:r>
          </a:p>
          <a:p>
            <a:pPr marL="457200" indent="-457200">
              <a:buFont typeface="Arial"/>
              <a:buChar char="•"/>
            </a:pPr>
            <a:r>
              <a:rPr lang="en-GB" noProof="0" dirty="0"/>
              <a:t>Teacher fear</a:t>
            </a:r>
          </a:p>
          <a:p>
            <a:pPr marL="457200" indent="-457200">
              <a:buFont typeface="Arial"/>
              <a:buChar char="•"/>
            </a:pPr>
            <a:r>
              <a:rPr lang="en-GB" noProof="0" dirty="0"/>
              <a:t>Pupil passivism</a:t>
            </a:r>
          </a:p>
          <a:p>
            <a:pPr marL="457200" indent="-457200">
              <a:buFont typeface="Arial"/>
              <a:buChar char="•"/>
            </a:pPr>
            <a:r>
              <a:rPr lang="en-GB" noProof="0" dirty="0"/>
              <a:t>Summative recognition</a:t>
            </a:r>
          </a:p>
          <a:p>
            <a:pPr marL="457200" indent="-457200">
              <a:buFont typeface="Arial"/>
              <a:buChar char="•"/>
            </a:pPr>
            <a:r>
              <a:rPr lang="en-GB" noProof="0" dirty="0"/>
              <a:t>Curriculum rigidity</a:t>
            </a:r>
          </a:p>
          <a:p>
            <a:pPr marL="457200" indent="-457200">
              <a:buFont typeface="Arial"/>
              <a:buChar char="•"/>
            </a:pPr>
            <a:r>
              <a:rPr lang="en-GB" noProof="0" dirty="0"/>
              <a:t>Standardised pedagogy and support</a:t>
            </a:r>
          </a:p>
          <a:p>
            <a:pPr marL="457200" indent="-457200">
              <a:buFont typeface="Arial"/>
              <a:buChar char="•"/>
            </a:pPr>
            <a:r>
              <a:rPr lang="en-GB" noProof="0" dirty="0"/>
              <a:t>Formal achievement</a:t>
            </a:r>
            <a:endParaRPr lang="en-GB" b="1" noProof="0" dirty="0"/>
          </a:p>
        </p:txBody>
      </p:sp>
      <p:sp>
        <p:nvSpPr>
          <p:cNvPr id="4" name="Content Placeholder 3"/>
          <p:cNvSpPr>
            <a:spLocks noGrp="1"/>
          </p:cNvSpPr>
          <p:nvPr>
            <p:ph sz="half" idx="2"/>
          </p:nvPr>
        </p:nvSpPr>
        <p:spPr>
          <a:xfrm>
            <a:off x="6224231" y="1732547"/>
            <a:ext cx="5407938" cy="4533499"/>
          </a:xfrm>
        </p:spPr>
        <p:txBody>
          <a:bodyPr>
            <a:normAutofit fontScale="77500" lnSpcReduction="20000"/>
          </a:bodyPr>
          <a:lstStyle/>
          <a:p>
            <a:r>
              <a:rPr lang="en-GB" b="1" noProof="0" dirty="0"/>
              <a:t>‘Build-School Loop’</a:t>
            </a:r>
          </a:p>
          <a:p>
            <a:pPr marL="457200" indent="-457200">
              <a:buFont typeface="Arial"/>
              <a:buChar char="•"/>
            </a:pPr>
            <a:r>
              <a:rPr lang="en-GB" noProof="0" dirty="0"/>
              <a:t>Constructive leadership</a:t>
            </a:r>
          </a:p>
          <a:p>
            <a:pPr marL="457200" indent="-457200">
              <a:buFont typeface="Arial"/>
              <a:buChar char="•"/>
            </a:pPr>
            <a:r>
              <a:rPr lang="en-GB" noProof="0" dirty="0"/>
              <a:t>Proactive (in side) system support</a:t>
            </a:r>
          </a:p>
          <a:p>
            <a:pPr marL="457200" indent="-457200">
              <a:buFont typeface="Arial"/>
              <a:buChar char="•"/>
            </a:pPr>
            <a:r>
              <a:rPr lang="en-GB" noProof="0" dirty="0"/>
              <a:t>Positive (talent) attitude</a:t>
            </a:r>
          </a:p>
          <a:p>
            <a:pPr marL="457200" indent="-457200">
              <a:buFont typeface="Arial"/>
              <a:buChar char="•"/>
            </a:pPr>
            <a:r>
              <a:rPr lang="en-GB" noProof="0" dirty="0"/>
              <a:t>Trusting collaboration and learning</a:t>
            </a:r>
          </a:p>
          <a:p>
            <a:pPr marL="457200" indent="-457200">
              <a:buFont typeface="Arial"/>
              <a:buChar char="•"/>
            </a:pPr>
            <a:r>
              <a:rPr lang="en-GB" noProof="0" dirty="0"/>
              <a:t>Teacher confidence</a:t>
            </a:r>
          </a:p>
          <a:p>
            <a:pPr marL="457200" indent="-457200">
              <a:buFont typeface="Arial"/>
              <a:buChar char="•"/>
            </a:pPr>
            <a:r>
              <a:rPr lang="en-GB" noProof="0" dirty="0"/>
              <a:t>Pupil participation</a:t>
            </a:r>
          </a:p>
          <a:p>
            <a:pPr marL="457200" indent="-457200">
              <a:buFont typeface="Arial"/>
              <a:buChar char="•"/>
            </a:pPr>
            <a:r>
              <a:rPr lang="en-GB" noProof="0" dirty="0"/>
              <a:t>Formative recognition</a:t>
            </a:r>
          </a:p>
          <a:p>
            <a:pPr marL="457200" indent="-457200">
              <a:buFont typeface="Arial"/>
              <a:buChar char="•"/>
            </a:pPr>
            <a:r>
              <a:rPr lang="en-GB" noProof="0" dirty="0"/>
              <a:t>Curriculum adaptation</a:t>
            </a:r>
          </a:p>
          <a:p>
            <a:pPr marL="457200" indent="-457200">
              <a:buFont typeface="Arial"/>
              <a:buChar char="•"/>
            </a:pPr>
            <a:r>
              <a:rPr lang="en-GB" noProof="0" dirty="0"/>
              <a:t>Adaptive pedagogy and support</a:t>
            </a:r>
          </a:p>
          <a:p>
            <a:pPr marL="457200" indent="-457200">
              <a:buFont typeface="Arial"/>
              <a:buChar char="•"/>
            </a:pPr>
            <a:r>
              <a:rPr lang="en-GB" noProof="0" dirty="0"/>
              <a:t>Real-life competencies</a:t>
            </a:r>
          </a:p>
        </p:txBody>
      </p:sp>
    </p:spTree>
    <p:extLst>
      <p:ext uri="{BB962C8B-B14F-4D97-AF65-F5344CB8AC3E}">
        <p14:creationId xmlns:p14="http://schemas.microsoft.com/office/powerpoint/2010/main" val="79799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A summative model from the project</a:t>
            </a:r>
          </a:p>
        </p:txBody>
      </p:sp>
      <p:sp>
        <p:nvSpPr>
          <p:cNvPr id="17" name="Rectangle 16"/>
          <p:cNvSpPr/>
          <p:nvPr/>
        </p:nvSpPr>
        <p:spPr>
          <a:xfrm>
            <a:off x="4762653" y="1650782"/>
            <a:ext cx="2379941" cy="369332"/>
          </a:xfrm>
          <a:prstGeom prst="rect">
            <a:avLst/>
          </a:prstGeom>
        </p:spPr>
        <p:txBody>
          <a:bodyPr wrap="none">
            <a:spAutoFit/>
          </a:bodyPr>
          <a:lstStyle/>
          <a:p>
            <a:r>
              <a:rPr lang="en-GB" b="1" dirty="0">
                <a:solidFill>
                  <a:srgbClr val="121948"/>
                </a:solidFill>
                <a:sym typeface="Wingdings" panose="05000000000000000000" pitchFamily="2" charset="2"/>
              </a:rPr>
              <a:t>School-Based Activities</a:t>
            </a:r>
            <a:endParaRPr lang="en-GB" dirty="0">
              <a:solidFill>
                <a:srgbClr val="121948"/>
              </a:solidFill>
            </a:endParaRPr>
          </a:p>
        </p:txBody>
      </p:sp>
      <p:grpSp>
        <p:nvGrpSpPr>
          <p:cNvPr id="3" name="Group 2" descr="The model provides an overview of the RA project.&#10;School-based activities develop: Constructive leadership; Positive attitude; Trustful collaboration’; Teacher confidence; Pupil participation; Proactive support.&#10;These support formative recognition of pupils; curriculum adoption; adaptive pedagogical strategies and support, leading to attainment and achievement – including pupil confidence, learning ability, competencies, higher studies and employment. All activities depend on networking with parents, local community, other institutions such as Universities and national/international critical friends."/>
          <p:cNvGrpSpPr/>
          <p:nvPr/>
        </p:nvGrpSpPr>
        <p:grpSpPr>
          <a:xfrm>
            <a:off x="3064706" y="2141026"/>
            <a:ext cx="8338938" cy="4207514"/>
            <a:chOff x="3064706" y="2141026"/>
            <a:chExt cx="8338938" cy="4207514"/>
          </a:xfrm>
        </p:grpSpPr>
        <p:sp>
          <p:nvSpPr>
            <p:cNvPr id="54" name="Rounded Rectangle 53"/>
            <p:cNvSpPr/>
            <p:nvPr/>
          </p:nvSpPr>
          <p:spPr>
            <a:xfrm>
              <a:off x="8716781" y="3970119"/>
              <a:ext cx="2686863" cy="2378421"/>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 name="Straight Connector 49"/>
            <p:cNvCxnSpPr/>
            <p:nvPr/>
          </p:nvCxnSpPr>
          <p:spPr>
            <a:xfrm>
              <a:off x="7153090" y="3186552"/>
              <a:ext cx="0" cy="2047074"/>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3064706" y="2141026"/>
              <a:ext cx="2686863" cy="2378421"/>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3190658" y="2203031"/>
              <a:ext cx="2508440" cy="2220608"/>
            </a:xfrm>
            <a:prstGeom prst="rect">
              <a:avLst/>
            </a:prstGeom>
            <a:noFill/>
          </p:spPr>
          <p:txBody>
            <a:bodyPr wrap="square" rtlCol="0">
              <a:spAutoFit/>
            </a:bodyPr>
            <a:lstStyle/>
            <a:p>
              <a:pPr>
                <a:lnSpc>
                  <a:spcPct val="110000"/>
                </a:lnSpc>
              </a:pPr>
              <a:r>
                <a:rPr lang="en-US" dirty="0">
                  <a:solidFill>
                    <a:srgbClr val="FFFFFF"/>
                  </a:solidFill>
                </a:rPr>
                <a:t>‘Constructive leadership’? </a:t>
              </a:r>
            </a:p>
            <a:p>
              <a:pPr>
                <a:lnSpc>
                  <a:spcPct val="110000"/>
                </a:lnSpc>
              </a:pPr>
              <a:r>
                <a:rPr lang="en-US" dirty="0">
                  <a:solidFill>
                    <a:srgbClr val="FFFFFF"/>
                  </a:solidFill>
                </a:rPr>
                <a:t>‘Positive attitude’?</a:t>
              </a:r>
            </a:p>
            <a:p>
              <a:pPr>
                <a:lnSpc>
                  <a:spcPct val="110000"/>
                </a:lnSpc>
              </a:pPr>
              <a:r>
                <a:rPr lang="en-US" dirty="0">
                  <a:solidFill>
                    <a:srgbClr val="FFFFFF"/>
                  </a:solidFill>
                </a:rPr>
                <a:t>‘Trustful collaboration’?</a:t>
              </a:r>
            </a:p>
            <a:p>
              <a:pPr>
                <a:lnSpc>
                  <a:spcPct val="110000"/>
                </a:lnSpc>
              </a:pPr>
              <a:r>
                <a:rPr lang="en-US" dirty="0">
                  <a:solidFill>
                    <a:srgbClr val="FFFFFF"/>
                  </a:solidFill>
                </a:rPr>
                <a:t>‘Teacher confidence’?</a:t>
              </a:r>
            </a:p>
            <a:p>
              <a:pPr>
                <a:lnSpc>
                  <a:spcPct val="110000"/>
                </a:lnSpc>
              </a:pPr>
              <a:r>
                <a:rPr lang="en-US" dirty="0">
                  <a:solidFill>
                    <a:srgbClr val="FFFFFF"/>
                  </a:solidFill>
                </a:rPr>
                <a:t>‘Pupil participation’?</a:t>
              </a:r>
            </a:p>
            <a:p>
              <a:pPr>
                <a:lnSpc>
                  <a:spcPct val="110000"/>
                </a:lnSpc>
              </a:pPr>
              <a:r>
                <a:rPr lang="en-US" dirty="0">
                  <a:solidFill>
                    <a:srgbClr val="FFFFFF"/>
                  </a:solidFill>
                </a:rPr>
                <a:t>‘Proactive support’? </a:t>
              </a:r>
            </a:p>
          </p:txBody>
        </p:sp>
        <p:sp>
          <p:nvSpPr>
            <p:cNvPr id="38" name="Rounded Rectangle 37"/>
            <p:cNvSpPr/>
            <p:nvPr/>
          </p:nvSpPr>
          <p:spPr>
            <a:xfrm>
              <a:off x="5998441" y="2418401"/>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6131226" y="2483500"/>
              <a:ext cx="2228717" cy="923330"/>
            </a:xfrm>
            <a:prstGeom prst="rect">
              <a:avLst/>
            </a:prstGeom>
            <a:noFill/>
          </p:spPr>
          <p:txBody>
            <a:bodyPr wrap="square" rtlCol="0">
              <a:spAutoFit/>
            </a:bodyPr>
            <a:lstStyle/>
            <a:p>
              <a:r>
                <a:rPr lang="en-US" dirty="0">
                  <a:solidFill>
                    <a:srgbClr val="FFFFFF"/>
                  </a:solidFill>
                </a:rPr>
                <a:t>‘Formative recognition of pupils’?</a:t>
              </a:r>
            </a:p>
          </p:txBody>
        </p:sp>
        <p:sp>
          <p:nvSpPr>
            <p:cNvPr id="42" name="Rounded Rectangle 41"/>
            <p:cNvSpPr/>
            <p:nvPr/>
          </p:nvSpPr>
          <p:spPr>
            <a:xfrm>
              <a:off x="5998441" y="3646341"/>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6131227" y="3845753"/>
              <a:ext cx="2076304" cy="646331"/>
            </a:xfrm>
            <a:prstGeom prst="rect">
              <a:avLst/>
            </a:prstGeom>
            <a:noFill/>
          </p:spPr>
          <p:txBody>
            <a:bodyPr wrap="square" rtlCol="0">
              <a:spAutoFit/>
            </a:bodyPr>
            <a:lstStyle/>
            <a:p>
              <a:r>
                <a:rPr lang="en-US" dirty="0">
                  <a:solidFill>
                    <a:srgbClr val="FFFFFF"/>
                  </a:solidFill>
                </a:rPr>
                <a:t>‘Curriculum adoption’?</a:t>
              </a:r>
            </a:p>
          </p:txBody>
        </p:sp>
        <p:sp>
          <p:nvSpPr>
            <p:cNvPr id="44" name="Rounded Rectangle 43"/>
            <p:cNvSpPr/>
            <p:nvPr/>
          </p:nvSpPr>
          <p:spPr>
            <a:xfrm>
              <a:off x="5998441" y="4916262"/>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6029023" y="5138848"/>
              <a:ext cx="2300337" cy="646331"/>
            </a:xfrm>
            <a:prstGeom prst="rect">
              <a:avLst/>
            </a:prstGeom>
            <a:noFill/>
          </p:spPr>
          <p:txBody>
            <a:bodyPr wrap="square" rtlCol="0">
              <a:spAutoFit/>
            </a:bodyPr>
            <a:lstStyle/>
            <a:p>
              <a:r>
                <a:rPr lang="en-US" dirty="0">
                  <a:solidFill>
                    <a:srgbClr val="FFFFFF"/>
                  </a:solidFill>
                </a:rPr>
                <a:t>Adaptive pedagogical strategies and support</a:t>
              </a:r>
            </a:p>
          </p:txBody>
        </p:sp>
        <p:sp>
          <p:nvSpPr>
            <p:cNvPr id="47" name="TextBox 46"/>
            <p:cNvSpPr txBox="1"/>
            <p:nvPr/>
          </p:nvSpPr>
          <p:spPr>
            <a:xfrm>
              <a:off x="8868753" y="3969665"/>
              <a:ext cx="2424475" cy="2136226"/>
            </a:xfrm>
            <a:prstGeom prst="rect">
              <a:avLst/>
            </a:prstGeom>
            <a:noFill/>
          </p:spPr>
          <p:txBody>
            <a:bodyPr wrap="square" rtlCol="0">
              <a:spAutoFit/>
            </a:bodyPr>
            <a:lstStyle/>
            <a:p>
              <a:pPr>
                <a:lnSpc>
                  <a:spcPct val="110000"/>
                </a:lnSpc>
              </a:pPr>
              <a:r>
                <a:rPr lang="en-US" dirty="0">
                  <a:solidFill>
                    <a:srgbClr val="FFFFFF"/>
                  </a:solidFill>
                </a:rPr>
                <a:t>Attainment &amp; Achievement? </a:t>
              </a:r>
            </a:p>
            <a:p>
              <a:pPr marL="285750" indent="-285750">
                <a:lnSpc>
                  <a:spcPct val="110000"/>
                </a:lnSpc>
                <a:buFont typeface="Arial"/>
                <a:buChar char="•"/>
              </a:pPr>
              <a:r>
                <a:rPr lang="en-US" sz="1700" dirty="0">
                  <a:solidFill>
                    <a:srgbClr val="FFFFFF"/>
                  </a:solidFill>
                </a:rPr>
                <a:t>pupil confidence?</a:t>
              </a:r>
            </a:p>
            <a:p>
              <a:pPr marL="285750" indent="-285750">
                <a:lnSpc>
                  <a:spcPct val="110000"/>
                </a:lnSpc>
                <a:buFont typeface="Arial"/>
                <a:buChar char="•"/>
              </a:pPr>
              <a:r>
                <a:rPr lang="en-US" sz="1700" dirty="0">
                  <a:solidFill>
                    <a:srgbClr val="FFFFFF"/>
                  </a:solidFill>
                </a:rPr>
                <a:t>pupil learning ability?</a:t>
              </a:r>
            </a:p>
            <a:p>
              <a:pPr marL="285750" indent="-285750">
                <a:lnSpc>
                  <a:spcPct val="110000"/>
                </a:lnSpc>
                <a:buFont typeface="Arial"/>
                <a:buChar char="•"/>
              </a:pPr>
              <a:r>
                <a:rPr lang="en-US" sz="1700" dirty="0">
                  <a:solidFill>
                    <a:srgbClr val="FFFFFF"/>
                  </a:solidFill>
                </a:rPr>
                <a:t>pupil competencies?</a:t>
              </a:r>
            </a:p>
            <a:p>
              <a:pPr marL="285750" indent="-285750">
                <a:lnSpc>
                  <a:spcPct val="110000"/>
                </a:lnSpc>
                <a:buFont typeface="Arial"/>
                <a:buChar char="•"/>
              </a:pPr>
              <a:r>
                <a:rPr lang="en-US" sz="1700" dirty="0">
                  <a:solidFill>
                    <a:srgbClr val="FFFFFF"/>
                  </a:solidFill>
                </a:rPr>
                <a:t>higher studies?</a:t>
              </a:r>
            </a:p>
            <a:p>
              <a:pPr marL="285750" indent="-285750">
                <a:lnSpc>
                  <a:spcPct val="110000"/>
                </a:lnSpc>
                <a:buFont typeface="Arial"/>
                <a:buChar char="•"/>
              </a:pPr>
              <a:r>
                <a:rPr lang="en-US" sz="1700" dirty="0">
                  <a:solidFill>
                    <a:srgbClr val="FFFFFF"/>
                  </a:solidFill>
                </a:rPr>
                <a:t>employment?</a:t>
              </a:r>
            </a:p>
          </p:txBody>
        </p:sp>
        <p:cxnSp>
          <p:nvCxnSpPr>
            <p:cNvPr id="12" name="Straight Connector 11"/>
            <p:cNvCxnSpPr/>
            <p:nvPr/>
          </p:nvCxnSpPr>
          <p:spPr>
            <a:xfrm>
              <a:off x="5622418" y="3008135"/>
              <a:ext cx="508809" cy="0"/>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286471" y="5406513"/>
              <a:ext cx="508809" cy="0"/>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grpSp>
      <p:sp>
        <p:nvSpPr>
          <p:cNvPr id="31" name="Platshållare för innehåll 2"/>
          <p:cNvSpPr>
            <a:spLocks noGrp="1"/>
          </p:cNvSpPr>
          <p:nvPr>
            <p:ph idx="1"/>
          </p:nvPr>
        </p:nvSpPr>
        <p:spPr>
          <a:xfrm>
            <a:off x="389016" y="1940399"/>
            <a:ext cx="1741584" cy="4269901"/>
          </a:xfrm>
        </p:spPr>
        <p:txBody>
          <a:bodyPr>
            <a:normAutofit fontScale="92500"/>
          </a:bodyPr>
          <a:lstStyle/>
          <a:p>
            <a:pPr marL="342900" indent="-342900">
              <a:buFont typeface="Arial"/>
              <a:buChar char="•"/>
              <a:tabLst/>
            </a:pPr>
            <a:r>
              <a:rPr lang="en-GB" sz="2000" noProof="0" dirty="0"/>
              <a:t>Parents as resource</a:t>
            </a:r>
          </a:p>
          <a:p>
            <a:pPr marL="342900" indent="-342900">
              <a:buFont typeface="Arial"/>
              <a:buChar char="•"/>
              <a:tabLst/>
            </a:pPr>
            <a:r>
              <a:rPr lang="en-GB" sz="2000" noProof="0" dirty="0"/>
              <a:t>Local actors as resource: firms, clubs</a:t>
            </a:r>
          </a:p>
          <a:p>
            <a:pPr marL="342900" indent="-342900">
              <a:buFont typeface="Arial"/>
              <a:buChar char="•"/>
              <a:tabLst/>
            </a:pPr>
            <a:r>
              <a:rPr lang="en-GB" sz="2000" noProof="0" dirty="0"/>
              <a:t>University as resource</a:t>
            </a:r>
          </a:p>
          <a:p>
            <a:pPr marL="342900" indent="-342900">
              <a:buFont typeface="Arial"/>
              <a:buChar char="•"/>
              <a:tabLst/>
            </a:pPr>
            <a:r>
              <a:rPr lang="en-GB" sz="2000" noProof="0" dirty="0"/>
              <a:t>Inter-national critical friends</a:t>
            </a:r>
          </a:p>
        </p:txBody>
      </p:sp>
      <p:sp>
        <p:nvSpPr>
          <p:cNvPr id="7" name="TextBox 6"/>
          <p:cNvSpPr txBox="1"/>
          <p:nvPr/>
        </p:nvSpPr>
        <p:spPr>
          <a:xfrm rot="16200000">
            <a:off x="52484" y="3928318"/>
            <a:ext cx="4471111" cy="369332"/>
          </a:xfrm>
          <a:prstGeom prst="rect">
            <a:avLst/>
          </a:prstGeom>
          <a:noFill/>
        </p:spPr>
        <p:txBody>
          <a:bodyPr wrap="square" rtlCol="0">
            <a:spAutoFit/>
          </a:bodyPr>
          <a:lstStyle/>
          <a:p>
            <a:pPr algn="ctr"/>
            <a:r>
              <a:rPr lang="en-US" dirty="0"/>
              <a:t>PARTNER NETWORKING</a:t>
            </a:r>
          </a:p>
        </p:txBody>
      </p:sp>
      <p:sp>
        <p:nvSpPr>
          <p:cNvPr id="33" name="Vänster klammerparentes 4" title="grouping bracket"/>
          <p:cNvSpPr/>
          <p:nvPr/>
        </p:nvSpPr>
        <p:spPr>
          <a:xfrm>
            <a:off x="2539938" y="2014114"/>
            <a:ext cx="350771" cy="4217175"/>
          </a:xfrm>
          <a:prstGeom prst="leftBrace">
            <a:avLst/>
          </a:prstGeom>
          <a:ln>
            <a:solidFill>
              <a:srgbClr val="1E1C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dirty="0"/>
          </a:p>
        </p:txBody>
      </p:sp>
    </p:spTree>
    <p:extLst>
      <p:ext uri="{BB962C8B-B14F-4D97-AF65-F5344CB8AC3E}">
        <p14:creationId xmlns:p14="http://schemas.microsoft.com/office/powerpoint/2010/main" val="234329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The Essence </a:t>
            </a:r>
          </a:p>
        </p:txBody>
      </p:sp>
      <p:sp>
        <p:nvSpPr>
          <p:cNvPr id="3" name="Platshållare för innehåll 2"/>
          <p:cNvSpPr>
            <a:spLocks noGrp="1"/>
          </p:cNvSpPr>
          <p:nvPr>
            <p:ph idx="1"/>
          </p:nvPr>
        </p:nvSpPr>
        <p:spPr>
          <a:xfrm>
            <a:off x="376316" y="1662204"/>
            <a:ext cx="11493992" cy="4226248"/>
          </a:xfrm>
        </p:spPr>
        <p:txBody>
          <a:bodyPr>
            <a:normAutofit/>
          </a:bodyPr>
          <a:lstStyle/>
          <a:p>
            <a:pPr marL="457200" lvl="0" indent="-457200" algn="l">
              <a:buFont typeface="Arial"/>
              <a:buChar char="•"/>
            </a:pPr>
            <a:r>
              <a:rPr lang="en-GB" noProof="0" dirty="0"/>
              <a:t>Focus on developing the </a:t>
            </a:r>
            <a:r>
              <a:rPr lang="en-GB" b="1" noProof="0" dirty="0"/>
              <a:t>‘inclusive capability’ </a:t>
            </a:r>
            <a:r>
              <a:rPr lang="en-GB" noProof="0" dirty="0"/>
              <a:t>of the educational system as a whole and encourage strong links, collaboration and support between and within all actor levels</a:t>
            </a:r>
          </a:p>
          <a:p>
            <a:pPr marL="457200" lvl="0" indent="-457200" algn="l">
              <a:buFont typeface="Arial"/>
              <a:buChar char="•"/>
            </a:pPr>
            <a:r>
              <a:rPr lang="en-GB" noProof="0" dirty="0"/>
              <a:t>Inclusion is about continuous work to increase professionals (teachers, support actors and leaders) </a:t>
            </a:r>
            <a:r>
              <a:rPr lang="en-GB" b="1" noProof="0" dirty="0"/>
              <a:t>capability to see, understand and adapt</a:t>
            </a:r>
            <a:r>
              <a:rPr lang="en-GB" noProof="0" dirty="0"/>
              <a:t> school and teaching to the needs of all pupils</a:t>
            </a:r>
          </a:p>
          <a:p>
            <a:pPr lvl="0" algn="l"/>
            <a:r>
              <a:rPr lang="en-GB" noProof="0" dirty="0"/>
              <a:t>Autos O cosmos </a:t>
            </a:r>
            <a:r>
              <a:rPr lang="en-GB" b="1" noProof="0" dirty="0"/>
              <a:t>O micros</a:t>
            </a:r>
            <a:r>
              <a:rPr lang="en-GB" noProof="0" dirty="0"/>
              <a:t> O megas (Elytis, 1979)</a:t>
            </a:r>
            <a:endParaRPr lang="en-GB" sz="2393" noProof="0" dirty="0"/>
          </a:p>
        </p:txBody>
      </p:sp>
    </p:spTree>
    <p:extLst>
      <p:ext uri="{BB962C8B-B14F-4D97-AF65-F5344CB8AC3E}">
        <p14:creationId xmlns:p14="http://schemas.microsoft.com/office/powerpoint/2010/main" val="180950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a:xfrm>
            <a:off x="254977" y="103964"/>
            <a:ext cx="11825654" cy="1652053"/>
          </a:xfrm>
        </p:spPr>
        <p:txBody>
          <a:bodyPr/>
          <a:lstStyle/>
          <a:p>
            <a:r>
              <a:rPr lang="en-GB" altLang="sv-SE" sz="2800" noProof="0" dirty="0"/>
              <a:t>Inclusion = those </a:t>
            </a:r>
            <a:r>
              <a:rPr lang="en-GB" altLang="sv-SE" sz="2800" b="1" noProof="0" dirty="0"/>
              <a:t>responsible for and in</a:t>
            </a:r>
            <a:r>
              <a:rPr lang="en-GB" altLang="sv-SE" sz="2800" noProof="0" dirty="0"/>
              <a:t> schools striving to increase capability to:</a:t>
            </a:r>
          </a:p>
        </p:txBody>
      </p:sp>
      <p:sp>
        <p:nvSpPr>
          <p:cNvPr id="10" name="Rectangle 9"/>
          <p:cNvSpPr/>
          <p:nvPr/>
        </p:nvSpPr>
        <p:spPr>
          <a:xfrm>
            <a:off x="4231225" y="1673437"/>
            <a:ext cx="2948111" cy="400110"/>
          </a:xfrm>
          <a:prstGeom prst="rect">
            <a:avLst/>
          </a:prstGeom>
        </p:spPr>
        <p:txBody>
          <a:bodyPr wrap="square">
            <a:spAutoFit/>
          </a:bodyPr>
          <a:lstStyle/>
          <a:p>
            <a:r>
              <a:rPr lang="en-GB" altLang="sv-SE" sz="2000" b="1" dirty="0"/>
              <a:t>Constructive Leadership</a:t>
            </a:r>
            <a:endParaRPr lang="en-GB" altLang="sv-SE" sz="2000" i="1" dirty="0"/>
          </a:p>
        </p:txBody>
      </p:sp>
      <p:sp>
        <p:nvSpPr>
          <p:cNvPr id="14" name="Rectangle 13"/>
          <p:cNvSpPr/>
          <p:nvPr/>
        </p:nvSpPr>
        <p:spPr>
          <a:xfrm>
            <a:off x="9272905" y="1663181"/>
            <a:ext cx="1747443" cy="1015663"/>
          </a:xfrm>
          <a:prstGeom prst="rect">
            <a:avLst/>
          </a:prstGeom>
        </p:spPr>
        <p:txBody>
          <a:bodyPr wrap="square">
            <a:spAutoFit/>
          </a:bodyPr>
          <a:lstStyle/>
          <a:p>
            <a:pPr algn="ctr"/>
            <a:r>
              <a:rPr lang="en-GB" sz="2000" dirty="0"/>
              <a:t>‘Reactive’</a:t>
            </a:r>
          </a:p>
          <a:p>
            <a:pPr algn="ctr"/>
            <a:r>
              <a:rPr lang="en-GB" sz="2000" dirty="0"/>
              <a:t>special support</a:t>
            </a:r>
          </a:p>
          <a:p>
            <a:pPr algn="ctr"/>
            <a:endParaRPr lang="en-US" sz="2000" dirty="0"/>
          </a:p>
        </p:txBody>
      </p:sp>
      <p:grpSp>
        <p:nvGrpSpPr>
          <p:cNvPr id="3" name="Group 2" descr="The diagram shows the progression taken by schools increasing their capability to include all learners and improve pupil participation. Through constructive leadership proactive support should meet learners, see/hear and understand them and adapt teaching – also reacting to special requirements .&#10;"/>
          <p:cNvGrpSpPr/>
          <p:nvPr/>
        </p:nvGrpSpPr>
        <p:grpSpPr>
          <a:xfrm>
            <a:off x="393813" y="1893325"/>
            <a:ext cx="11214280" cy="4438867"/>
            <a:chOff x="393813" y="1893325"/>
            <a:chExt cx="11214280" cy="4438867"/>
          </a:xfrm>
        </p:grpSpPr>
        <p:sp>
          <p:nvSpPr>
            <p:cNvPr id="4" name="Rectangle 3"/>
            <p:cNvSpPr/>
            <p:nvPr/>
          </p:nvSpPr>
          <p:spPr>
            <a:xfrm>
              <a:off x="9141642" y="2424397"/>
              <a:ext cx="2466451" cy="3494909"/>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7388892" y="3631347"/>
              <a:ext cx="1595327" cy="2287959"/>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5652091" y="4145612"/>
              <a:ext cx="1595327" cy="1773693"/>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p:nvSpPr>
          <p:spPr>
            <a:xfrm>
              <a:off x="3899332" y="4565422"/>
              <a:ext cx="1595327" cy="1353883"/>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2136076" y="4995726"/>
              <a:ext cx="1595327" cy="923580"/>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p:nvSpPr>
          <p:spPr>
            <a:xfrm>
              <a:off x="393813" y="5426030"/>
              <a:ext cx="1595327" cy="493275"/>
            </a:xfrm>
            <a:prstGeom prst="rect">
              <a:avLst/>
            </a:prstGeom>
            <a:solidFill>
              <a:srgbClr val="121948"/>
            </a:solidFill>
            <a:ln>
              <a:solidFill>
                <a:srgbClr val="1219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231225" y="2424397"/>
              <a:ext cx="3044899" cy="400110"/>
            </a:xfrm>
            <a:prstGeom prst="rect">
              <a:avLst/>
            </a:prstGeom>
          </p:spPr>
          <p:txBody>
            <a:bodyPr wrap="none">
              <a:spAutoFit/>
            </a:bodyPr>
            <a:lstStyle/>
            <a:p>
              <a:r>
                <a:rPr lang="en-GB" altLang="sv-SE" sz="2000" b="1" i="1" dirty="0"/>
                <a:t>‘Proactive special support’</a:t>
              </a:r>
              <a:r>
                <a:rPr lang="en-GB" altLang="sv-SE" sz="2000" i="1" dirty="0"/>
                <a:t> </a:t>
              </a:r>
              <a:endParaRPr lang="en-GB" sz="2000" dirty="0"/>
            </a:p>
          </p:txBody>
        </p:sp>
        <p:sp>
          <p:nvSpPr>
            <p:cNvPr id="56" name="Rectangle 55"/>
            <p:cNvSpPr/>
            <p:nvPr/>
          </p:nvSpPr>
          <p:spPr>
            <a:xfrm>
              <a:off x="443905" y="5028997"/>
              <a:ext cx="1487283" cy="677108"/>
            </a:xfrm>
            <a:prstGeom prst="rect">
              <a:avLst/>
            </a:prstGeom>
          </p:spPr>
          <p:txBody>
            <a:bodyPr wrap="square">
              <a:spAutoFit/>
            </a:bodyPr>
            <a:lstStyle/>
            <a:p>
              <a:pPr algn="ctr"/>
              <a:r>
                <a:rPr lang="en-GB" sz="2000" dirty="0"/>
                <a:t>Offer</a:t>
              </a:r>
            </a:p>
            <a:p>
              <a:pPr algn="ctr"/>
              <a:endParaRPr lang="en-US" dirty="0"/>
            </a:p>
          </p:txBody>
        </p:sp>
        <p:sp>
          <p:nvSpPr>
            <p:cNvPr id="57" name="Rectangle 56"/>
            <p:cNvSpPr/>
            <p:nvPr/>
          </p:nvSpPr>
          <p:spPr>
            <a:xfrm>
              <a:off x="2178060" y="4535066"/>
              <a:ext cx="1487283" cy="677108"/>
            </a:xfrm>
            <a:prstGeom prst="rect">
              <a:avLst/>
            </a:prstGeom>
          </p:spPr>
          <p:txBody>
            <a:bodyPr wrap="square">
              <a:spAutoFit/>
            </a:bodyPr>
            <a:lstStyle/>
            <a:p>
              <a:pPr algn="ctr"/>
              <a:r>
                <a:rPr lang="en-GB" sz="2000" dirty="0"/>
                <a:t>Meet</a:t>
              </a:r>
            </a:p>
            <a:p>
              <a:pPr algn="ctr"/>
              <a:endParaRPr lang="en-US" dirty="0"/>
            </a:p>
          </p:txBody>
        </p:sp>
        <p:sp>
          <p:nvSpPr>
            <p:cNvPr id="58" name="Rectangle 57"/>
            <p:cNvSpPr/>
            <p:nvPr/>
          </p:nvSpPr>
          <p:spPr>
            <a:xfrm>
              <a:off x="3954896" y="4121378"/>
              <a:ext cx="1487283" cy="677108"/>
            </a:xfrm>
            <a:prstGeom prst="rect">
              <a:avLst/>
            </a:prstGeom>
          </p:spPr>
          <p:txBody>
            <a:bodyPr wrap="square">
              <a:spAutoFit/>
            </a:bodyPr>
            <a:lstStyle/>
            <a:p>
              <a:pPr algn="ctr"/>
              <a:r>
                <a:rPr lang="en-GB" sz="2000" dirty="0"/>
                <a:t>See/Hear</a:t>
              </a:r>
            </a:p>
            <a:p>
              <a:pPr algn="ctr"/>
              <a:endParaRPr lang="en-US" dirty="0"/>
            </a:p>
          </p:txBody>
        </p:sp>
        <p:sp>
          <p:nvSpPr>
            <p:cNvPr id="59" name="Rectangle 58"/>
            <p:cNvSpPr/>
            <p:nvPr/>
          </p:nvSpPr>
          <p:spPr>
            <a:xfrm>
              <a:off x="5704571" y="3669427"/>
              <a:ext cx="1487283" cy="677108"/>
            </a:xfrm>
            <a:prstGeom prst="rect">
              <a:avLst/>
            </a:prstGeom>
          </p:spPr>
          <p:txBody>
            <a:bodyPr wrap="square">
              <a:spAutoFit/>
            </a:bodyPr>
            <a:lstStyle/>
            <a:p>
              <a:pPr algn="ctr"/>
              <a:r>
                <a:rPr lang="en-GB" sz="2000" dirty="0"/>
                <a:t>Understand</a:t>
              </a:r>
            </a:p>
            <a:p>
              <a:pPr algn="ctr"/>
              <a:endParaRPr lang="en-US" dirty="0"/>
            </a:p>
          </p:txBody>
        </p:sp>
        <p:sp>
          <p:nvSpPr>
            <p:cNvPr id="60" name="Rectangle 59"/>
            <p:cNvSpPr/>
            <p:nvPr/>
          </p:nvSpPr>
          <p:spPr>
            <a:xfrm>
              <a:off x="7451868" y="2909956"/>
              <a:ext cx="1487283" cy="984885"/>
            </a:xfrm>
            <a:prstGeom prst="rect">
              <a:avLst/>
            </a:prstGeom>
          </p:spPr>
          <p:txBody>
            <a:bodyPr wrap="square">
              <a:spAutoFit/>
            </a:bodyPr>
            <a:lstStyle/>
            <a:p>
              <a:pPr algn="ctr"/>
              <a:r>
                <a:rPr lang="en-GB" sz="2000" dirty="0"/>
                <a:t>Adaptive teaching</a:t>
              </a:r>
            </a:p>
            <a:p>
              <a:pPr algn="ctr"/>
              <a:endParaRPr lang="en-US" dirty="0"/>
            </a:p>
          </p:txBody>
        </p:sp>
        <p:sp>
          <p:nvSpPr>
            <p:cNvPr id="61" name="Rounded Rectangle 60"/>
            <p:cNvSpPr/>
            <p:nvPr/>
          </p:nvSpPr>
          <p:spPr>
            <a:xfrm>
              <a:off x="3980530" y="5117444"/>
              <a:ext cx="3198417" cy="498304"/>
            </a:xfrm>
            <a:prstGeom prst="roundRect">
              <a:avLst/>
            </a:prstGeom>
            <a:solidFill>
              <a:srgbClr val="EC9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C9939"/>
                </a:solidFill>
              </a:endParaRPr>
            </a:p>
          </p:txBody>
        </p:sp>
        <p:sp>
          <p:nvSpPr>
            <p:cNvPr id="62" name="TextBox 61"/>
            <p:cNvSpPr txBox="1"/>
            <p:nvPr/>
          </p:nvSpPr>
          <p:spPr>
            <a:xfrm>
              <a:off x="3767893" y="5160407"/>
              <a:ext cx="3620969" cy="400110"/>
            </a:xfrm>
            <a:prstGeom prst="rect">
              <a:avLst/>
            </a:prstGeom>
            <a:noFill/>
          </p:spPr>
          <p:txBody>
            <a:bodyPr wrap="square" rtlCol="0">
              <a:spAutoFit/>
            </a:bodyPr>
            <a:lstStyle/>
            <a:p>
              <a:pPr algn="ctr"/>
              <a:r>
                <a:rPr lang="en-GB" sz="2000" dirty="0"/>
                <a:t>Individual development plan</a:t>
              </a:r>
            </a:p>
          </p:txBody>
        </p:sp>
        <p:sp>
          <p:nvSpPr>
            <p:cNvPr id="17" name="Rectangle 16"/>
            <p:cNvSpPr/>
            <p:nvPr/>
          </p:nvSpPr>
          <p:spPr>
            <a:xfrm>
              <a:off x="1442362" y="5932082"/>
              <a:ext cx="2222982" cy="400110"/>
            </a:xfrm>
            <a:prstGeom prst="rect">
              <a:avLst/>
            </a:prstGeom>
          </p:spPr>
          <p:txBody>
            <a:bodyPr wrap="square">
              <a:spAutoFit/>
            </a:bodyPr>
            <a:lstStyle/>
            <a:p>
              <a:r>
                <a:rPr lang="en-US" sz="2000" b="1" dirty="0"/>
                <a:t>Pupil Participation</a:t>
              </a:r>
            </a:p>
          </p:txBody>
        </p:sp>
        <p:cxnSp>
          <p:nvCxnSpPr>
            <p:cNvPr id="21" name="Straight Arrow Connector 20"/>
            <p:cNvCxnSpPr/>
            <p:nvPr/>
          </p:nvCxnSpPr>
          <p:spPr>
            <a:xfrm>
              <a:off x="6918210" y="1893325"/>
              <a:ext cx="2354695" cy="0"/>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Down Arrow 22"/>
            <p:cNvSpPr/>
            <p:nvPr/>
          </p:nvSpPr>
          <p:spPr>
            <a:xfrm>
              <a:off x="5463171" y="2059253"/>
              <a:ext cx="419827" cy="457417"/>
            </a:xfrm>
            <a:prstGeom prst="downArrow">
              <a:avLst/>
            </a:prstGeom>
            <a:solidFill>
              <a:srgbClr val="121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Down Arrow 66"/>
            <p:cNvSpPr/>
            <p:nvPr/>
          </p:nvSpPr>
          <p:spPr>
            <a:xfrm>
              <a:off x="5363697" y="5529740"/>
              <a:ext cx="419827" cy="578484"/>
            </a:xfrm>
            <a:prstGeom prst="downArrow">
              <a:avLst/>
            </a:prstGeom>
            <a:solidFill>
              <a:srgbClr val="EC9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8" name="Straight Arrow Connector 67"/>
            <p:cNvCxnSpPr/>
            <p:nvPr/>
          </p:nvCxnSpPr>
          <p:spPr>
            <a:xfrm>
              <a:off x="3702287" y="6281610"/>
              <a:ext cx="7061124" cy="10496"/>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endCxn id="57" idx="0"/>
            </p:cNvCxnSpPr>
            <p:nvPr/>
          </p:nvCxnSpPr>
          <p:spPr>
            <a:xfrm flipH="1">
              <a:off x="2921702" y="2929008"/>
              <a:ext cx="1764792" cy="1606058"/>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56" idx="0"/>
            </p:cNvCxnSpPr>
            <p:nvPr/>
          </p:nvCxnSpPr>
          <p:spPr>
            <a:xfrm flipH="1">
              <a:off x="1187547" y="2929008"/>
              <a:ext cx="3259854" cy="2099989"/>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endCxn id="58" idx="0"/>
            </p:cNvCxnSpPr>
            <p:nvPr/>
          </p:nvCxnSpPr>
          <p:spPr>
            <a:xfrm flipH="1">
              <a:off x="4698538" y="2929008"/>
              <a:ext cx="286856" cy="1192370"/>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890591" y="2929008"/>
              <a:ext cx="792162" cy="388010"/>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59" idx="0"/>
            </p:cNvCxnSpPr>
            <p:nvPr/>
          </p:nvCxnSpPr>
          <p:spPr>
            <a:xfrm>
              <a:off x="6076932" y="2929008"/>
              <a:ext cx="371281" cy="740419"/>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6448213" y="4019671"/>
              <a:ext cx="0" cy="976055"/>
            </a:xfrm>
            <a:prstGeom prst="straightConnector1">
              <a:avLst/>
            </a:prstGeom>
            <a:ln>
              <a:solidFill>
                <a:srgbClr val="EC993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918210" y="3631347"/>
              <a:ext cx="1268331" cy="1364379"/>
            </a:xfrm>
            <a:prstGeom prst="straightConnector1">
              <a:avLst/>
            </a:prstGeom>
            <a:ln>
              <a:solidFill>
                <a:srgbClr val="EC993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4686494" y="4565422"/>
              <a:ext cx="183448" cy="430304"/>
            </a:xfrm>
            <a:prstGeom prst="straightConnector1">
              <a:avLst/>
            </a:prstGeom>
            <a:ln>
              <a:solidFill>
                <a:srgbClr val="EC9939"/>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9141642" y="2909174"/>
              <a:ext cx="2466451" cy="2836674"/>
            </a:xfrm>
            <a:prstGeom prst="rect">
              <a:avLst/>
            </a:prstGeom>
            <a:noFill/>
          </p:spPr>
          <p:txBody>
            <a:bodyPr wrap="square" rtlCol="0">
              <a:spAutoFit/>
            </a:bodyPr>
            <a:lstStyle/>
            <a:p>
              <a:pPr marL="285750" indent="-285750">
                <a:lnSpc>
                  <a:spcPct val="150000"/>
                </a:lnSpc>
                <a:buFont typeface="Arial"/>
                <a:buChar char="•"/>
              </a:pPr>
              <a:r>
                <a:rPr lang="en-GB" sz="2000" dirty="0">
                  <a:solidFill>
                    <a:srgbClr val="FFFFFF"/>
                  </a:solidFill>
                </a:rPr>
                <a:t>recognition</a:t>
              </a:r>
            </a:p>
            <a:p>
              <a:pPr marL="285750" indent="-285750">
                <a:lnSpc>
                  <a:spcPct val="150000"/>
                </a:lnSpc>
                <a:buFont typeface="Arial"/>
                <a:buChar char="•"/>
              </a:pPr>
              <a:r>
                <a:rPr lang="en-GB" sz="2000" dirty="0">
                  <a:solidFill>
                    <a:srgbClr val="FFFFFF"/>
                  </a:solidFill>
                </a:rPr>
                <a:t>deep investigation</a:t>
              </a:r>
            </a:p>
            <a:p>
              <a:pPr marL="285750" indent="-285750">
                <a:lnSpc>
                  <a:spcPct val="150000"/>
                </a:lnSpc>
                <a:buFont typeface="Arial"/>
                <a:buChar char="•"/>
              </a:pPr>
              <a:r>
                <a:rPr lang="en-GB" sz="2000" dirty="0">
                  <a:solidFill>
                    <a:srgbClr val="FFFFFF"/>
                  </a:solidFill>
                </a:rPr>
                <a:t>create action plan</a:t>
              </a:r>
            </a:p>
            <a:p>
              <a:pPr marL="285750" indent="-285750">
                <a:lnSpc>
                  <a:spcPct val="150000"/>
                </a:lnSpc>
                <a:buFont typeface="Arial"/>
                <a:buChar char="•"/>
              </a:pPr>
              <a:r>
                <a:rPr lang="en-GB" sz="2000" dirty="0">
                  <a:solidFill>
                    <a:srgbClr val="FFFFFF"/>
                  </a:solidFill>
                </a:rPr>
                <a:t>work out action plan</a:t>
              </a:r>
            </a:p>
            <a:p>
              <a:pPr marL="285750" indent="-285750">
                <a:lnSpc>
                  <a:spcPct val="150000"/>
                </a:lnSpc>
                <a:buFont typeface="Arial"/>
                <a:buChar char="•"/>
              </a:pPr>
              <a:r>
                <a:rPr lang="en-GB" sz="2000" dirty="0">
                  <a:solidFill>
                    <a:srgbClr val="FFFFFF"/>
                  </a:solidFill>
                </a:rPr>
                <a:t>evaluate outcomes</a:t>
              </a:r>
            </a:p>
          </p:txBody>
        </p:sp>
      </p:grpSp>
      <p:sp>
        <p:nvSpPr>
          <p:cNvPr id="2" name="TextBox 1"/>
          <p:cNvSpPr txBox="1"/>
          <p:nvPr/>
        </p:nvSpPr>
        <p:spPr>
          <a:xfrm>
            <a:off x="10268981" y="6332778"/>
            <a:ext cx="1811650" cy="369332"/>
          </a:xfrm>
          <a:prstGeom prst="rect">
            <a:avLst/>
          </a:prstGeom>
          <a:noFill/>
        </p:spPr>
        <p:txBody>
          <a:bodyPr wrap="square" rtlCol="0">
            <a:spAutoFit/>
          </a:bodyPr>
          <a:lstStyle/>
          <a:p>
            <a:r>
              <a:rPr lang="en-US" dirty="0"/>
              <a:t>Skoglund, 2014a</a:t>
            </a:r>
          </a:p>
        </p:txBody>
      </p:sp>
    </p:spTree>
    <p:extLst>
      <p:ext uri="{BB962C8B-B14F-4D97-AF65-F5344CB8AC3E}">
        <p14:creationId xmlns:p14="http://schemas.microsoft.com/office/powerpoint/2010/main" val="15251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Nordic Network – an example of a growing learning community</a:t>
            </a:r>
          </a:p>
        </p:txBody>
      </p:sp>
      <p:sp>
        <p:nvSpPr>
          <p:cNvPr id="3" name="Content Placeholder 2"/>
          <p:cNvSpPr>
            <a:spLocks noGrp="1"/>
          </p:cNvSpPr>
          <p:nvPr>
            <p:ph sz="half" idx="1"/>
          </p:nvPr>
        </p:nvSpPr>
        <p:spPr>
          <a:xfrm>
            <a:off x="612219" y="1886551"/>
            <a:ext cx="4700593" cy="4289223"/>
          </a:xfrm>
        </p:spPr>
        <p:txBody>
          <a:bodyPr>
            <a:normAutofit fontScale="70000" lnSpcReduction="20000"/>
          </a:bodyPr>
          <a:lstStyle/>
          <a:p>
            <a:pPr>
              <a:lnSpc>
                <a:spcPct val="100000"/>
              </a:lnSpc>
              <a:spcBef>
                <a:spcPts val="600"/>
              </a:spcBef>
            </a:pPr>
            <a:r>
              <a:rPr lang="en-GB" sz="2800" i="1" noProof="0" dirty="0"/>
              <a:t>In the photo:</a:t>
            </a:r>
          </a:p>
          <a:p>
            <a:pPr>
              <a:lnSpc>
                <a:spcPct val="100000"/>
              </a:lnSpc>
              <a:spcBef>
                <a:spcPts val="600"/>
              </a:spcBef>
            </a:pPr>
            <a:r>
              <a:rPr lang="en-GB" sz="2800" noProof="0" dirty="0"/>
              <a:t>Anne Lium Berger (Norway)</a:t>
            </a:r>
          </a:p>
          <a:p>
            <a:pPr>
              <a:lnSpc>
                <a:spcPct val="100000"/>
              </a:lnSpc>
              <a:spcBef>
                <a:spcPts val="600"/>
              </a:spcBef>
            </a:pPr>
            <a:r>
              <a:rPr lang="en-GB" sz="2800" noProof="0" dirty="0"/>
              <a:t>Grethe Andersen (Denmark)</a:t>
            </a:r>
          </a:p>
          <a:p>
            <a:pPr>
              <a:lnSpc>
                <a:spcPct val="100000"/>
              </a:lnSpc>
              <a:spcBef>
                <a:spcPts val="600"/>
              </a:spcBef>
            </a:pPr>
            <a:r>
              <a:rPr lang="en-GB" sz="2800" noProof="0" dirty="0"/>
              <a:t>Merja Koivisto (Finland)</a:t>
            </a:r>
          </a:p>
          <a:p>
            <a:pPr>
              <a:lnSpc>
                <a:spcPct val="100000"/>
              </a:lnSpc>
              <a:spcBef>
                <a:spcPts val="600"/>
              </a:spcBef>
            </a:pPr>
            <a:r>
              <a:rPr lang="en-GB" sz="2800" noProof="0" dirty="0"/>
              <a:t>Svein Erik Nergaard (Norway)</a:t>
            </a:r>
          </a:p>
          <a:p>
            <a:pPr>
              <a:lnSpc>
                <a:spcPct val="100000"/>
              </a:lnSpc>
              <a:spcBef>
                <a:spcPts val="600"/>
              </a:spcBef>
            </a:pPr>
            <a:r>
              <a:rPr lang="en-GB" sz="2800" noProof="0" dirty="0"/>
              <a:t>Per Skoglund (Sweden)</a:t>
            </a:r>
          </a:p>
          <a:p>
            <a:pPr>
              <a:lnSpc>
                <a:spcPct val="100000"/>
              </a:lnSpc>
              <a:spcBef>
                <a:spcPts val="600"/>
              </a:spcBef>
            </a:pPr>
            <a:r>
              <a:rPr lang="en-GB" sz="2800" noProof="0" dirty="0"/>
              <a:t>Jenný Gunnbjörnsdóttir (Iceland)</a:t>
            </a:r>
          </a:p>
          <a:p>
            <a:pPr>
              <a:lnSpc>
                <a:spcPct val="100000"/>
              </a:lnSpc>
              <a:spcBef>
                <a:spcPts val="600"/>
              </a:spcBef>
            </a:pPr>
            <a:r>
              <a:rPr lang="en-GB" sz="2800" noProof="0" dirty="0"/>
              <a:t>Pirjo Koivula (Finland)</a:t>
            </a:r>
          </a:p>
          <a:p>
            <a:pPr>
              <a:lnSpc>
                <a:spcPct val="100000"/>
              </a:lnSpc>
              <a:spcBef>
                <a:spcPts val="600"/>
              </a:spcBef>
            </a:pPr>
            <a:r>
              <a:rPr lang="en-GB" sz="2800" noProof="0" dirty="0"/>
              <a:t>Kristín Jóhannesdóttir (Iceland)</a:t>
            </a:r>
          </a:p>
          <a:p>
            <a:pPr>
              <a:lnSpc>
                <a:spcPct val="100000"/>
              </a:lnSpc>
              <a:spcBef>
                <a:spcPts val="600"/>
              </a:spcBef>
            </a:pPr>
            <a:r>
              <a:rPr lang="en-GB" sz="2800" i="1" noProof="0" dirty="0"/>
              <a:t>Absent:</a:t>
            </a:r>
          </a:p>
          <a:p>
            <a:pPr>
              <a:lnSpc>
                <a:spcPct val="100000"/>
              </a:lnSpc>
              <a:spcBef>
                <a:spcPts val="600"/>
              </a:spcBef>
            </a:pPr>
            <a:r>
              <a:rPr lang="en-GB" sz="2800" noProof="0" dirty="0"/>
              <a:t>Mari-Paulina Vainakainen (Finland)</a:t>
            </a:r>
          </a:p>
          <a:p>
            <a:pPr>
              <a:lnSpc>
                <a:spcPct val="100000"/>
              </a:lnSpc>
              <a:spcBef>
                <a:spcPts val="600"/>
              </a:spcBef>
            </a:pPr>
            <a:r>
              <a:rPr lang="en-GB" sz="2800" noProof="0" dirty="0"/>
              <a:t>Charlotta Pettersson (Sweden)</a:t>
            </a:r>
          </a:p>
          <a:p>
            <a:pPr>
              <a:lnSpc>
                <a:spcPct val="100000"/>
              </a:lnSpc>
              <a:spcBef>
                <a:spcPts val="600"/>
              </a:spcBef>
            </a:pPr>
            <a:r>
              <a:rPr lang="en-GB" sz="2800" noProof="0" dirty="0"/>
              <a:t>Bengt Weidow (Sweden)</a:t>
            </a:r>
          </a:p>
        </p:txBody>
      </p:sp>
      <p:pic>
        <p:nvPicPr>
          <p:cNvPr id="5" name="Pladsholder til indhold 3" descr="Group photo of eight members of the Nordic Network" title="Nordic Network photo"/>
          <p:cNvPicPr>
            <a:picLocks noGrp="1" noChangeAspect="1"/>
          </p:cNvPicPr>
          <p:nvPr>
            <p:ph sz="half" idx="2"/>
          </p:nvPr>
        </p:nvPicPr>
        <p:blipFill>
          <a:blip r:embed="rId3">
            <a:extLst>
              <a:ext uri="{28A0092B-C50C-407E-A947-70E740481C1C}">
                <a14:useLocalDpi xmlns:a14="http://schemas.microsoft.com/office/drawing/2010/main" val="0"/>
              </a:ext>
            </a:extLst>
          </a:blip>
          <a:srcRect l="5074" r="5074"/>
          <a:stretch>
            <a:fillRect/>
          </a:stretch>
        </p:blipFill>
        <p:spPr>
          <a:xfrm>
            <a:off x="5312812" y="1718140"/>
            <a:ext cx="5490000" cy="4457635"/>
          </a:xfrm>
        </p:spPr>
      </p:pic>
    </p:spTree>
    <p:extLst>
      <p:ext uri="{BB962C8B-B14F-4D97-AF65-F5344CB8AC3E}">
        <p14:creationId xmlns:p14="http://schemas.microsoft.com/office/powerpoint/2010/main" val="2363484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Nordic Network</a:t>
            </a:r>
          </a:p>
        </p:txBody>
      </p:sp>
      <p:sp>
        <p:nvSpPr>
          <p:cNvPr id="3" name="Content Placeholder 2"/>
          <p:cNvSpPr>
            <a:spLocks noGrp="1"/>
          </p:cNvSpPr>
          <p:nvPr>
            <p:ph sz="half" idx="1"/>
          </p:nvPr>
        </p:nvSpPr>
        <p:spPr/>
        <p:txBody>
          <a:bodyPr>
            <a:noAutofit/>
          </a:bodyPr>
          <a:lstStyle/>
          <a:p>
            <a:r>
              <a:rPr lang="en-GB" sz="2800" b="1" noProof="0" dirty="0"/>
              <a:t>Internal aims:</a:t>
            </a:r>
          </a:p>
          <a:p>
            <a:pPr marL="457200" indent="-457200">
              <a:spcBef>
                <a:spcPts val="600"/>
              </a:spcBef>
              <a:spcAft>
                <a:spcPts val="600"/>
              </a:spcAft>
              <a:buFont typeface="Arial"/>
              <a:buChar char="•"/>
            </a:pPr>
            <a:r>
              <a:rPr lang="en-GB" sz="1900" noProof="0" dirty="0"/>
              <a:t>To collaborate and learn together among the Nordic countries concerning how to support the school systems to raise inclusive capabilities</a:t>
            </a:r>
          </a:p>
          <a:p>
            <a:pPr marL="457200" indent="-457200">
              <a:spcBef>
                <a:spcPts val="600"/>
              </a:spcBef>
              <a:spcAft>
                <a:spcPts val="600"/>
              </a:spcAft>
              <a:buFont typeface="Arial"/>
              <a:buChar char="•"/>
            </a:pPr>
            <a:r>
              <a:rPr lang="en-GB" sz="1900" noProof="0" dirty="0"/>
              <a:t>To highlight national tendencies and contextual cases showing what is possible in each context, and compare experiences</a:t>
            </a:r>
          </a:p>
          <a:p>
            <a:pPr marL="457200" indent="-457200">
              <a:spcBef>
                <a:spcPts val="600"/>
              </a:spcBef>
              <a:spcAft>
                <a:spcPts val="600"/>
              </a:spcAft>
              <a:buFont typeface="Arial"/>
              <a:buChar char="•"/>
            </a:pPr>
            <a:r>
              <a:rPr lang="en-GB" sz="1900" noProof="0" dirty="0"/>
              <a:t>To construct a platform for collaboration in the Nordic Network in large, aiming for a seminar in 2018 with representatives from ministries/agencies, national co-ordinators and active experts</a:t>
            </a:r>
          </a:p>
        </p:txBody>
      </p:sp>
      <p:sp>
        <p:nvSpPr>
          <p:cNvPr id="4" name="Content Placeholder 3"/>
          <p:cNvSpPr>
            <a:spLocks noGrp="1"/>
          </p:cNvSpPr>
          <p:nvPr>
            <p:ph sz="half" idx="2"/>
          </p:nvPr>
        </p:nvSpPr>
        <p:spPr/>
        <p:txBody>
          <a:bodyPr>
            <a:noAutofit/>
          </a:bodyPr>
          <a:lstStyle/>
          <a:p>
            <a:r>
              <a:rPr lang="en-GB" sz="2800" b="1" noProof="0" dirty="0"/>
              <a:t>External aims:</a:t>
            </a:r>
          </a:p>
          <a:p>
            <a:pPr marL="457200" indent="-457200">
              <a:spcBef>
                <a:spcPts val="600"/>
              </a:spcBef>
              <a:spcAft>
                <a:spcPts val="600"/>
              </a:spcAft>
              <a:buFont typeface="Arial"/>
              <a:buChar char="•"/>
            </a:pPr>
            <a:r>
              <a:rPr lang="en-GB" sz="1900" noProof="0" dirty="0"/>
              <a:t>To institutionalise a platform for Nordic co-operation in EA projects (here RAAL), and by that give more co-ordinated support from Nordic participants and thereby help visit sites’ development and help the development in the Nordic context by sharing project results </a:t>
            </a:r>
          </a:p>
          <a:p>
            <a:pPr marL="457200" indent="-457200">
              <a:spcBef>
                <a:spcPts val="600"/>
              </a:spcBef>
              <a:spcAft>
                <a:spcPts val="600"/>
              </a:spcAft>
              <a:buFont typeface="Arial"/>
              <a:buChar char="•"/>
            </a:pPr>
            <a:r>
              <a:rPr lang="en-GB" sz="1900" noProof="0" dirty="0"/>
              <a:t>To use this platform for school developments not associated with the EA</a:t>
            </a:r>
          </a:p>
          <a:p>
            <a:pPr marL="457200" indent="-457200">
              <a:spcBef>
                <a:spcPts val="600"/>
              </a:spcBef>
              <a:spcAft>
                <a:spcPts val="600"/>
              </a:spcAft>
              <a:buFont typeface="Arial"/>
              <a:buChar char="•"/>
            </a:pPr>
            <a:r>
              <a:rPr lang="en-GB" sz="1900" noProof="0" dirty="0"/>
              <a:t>To find financial resources for the Network.</a:t>
            </a:r>
          </a:p>
        </p:txBody>
      </p:sp>
    </p:spTree>
    <p:extLst>
      <p:ext uri="{BB962C8B-B14F-4D97-AF65-F5344CB8AC3E}">
        <p14:creationId xmlns:p14="http://schemas.microsoft.com/office/powerpoint/2010/main" val="2290144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600" b="1" noProof="0" dirty="0"/>
              <a:t>How is raised achievement for all possible?</a:t>
            </a:r>
            <a:br>
              <a:rPr lang="en-GB" sz="3600" noProof="0" dirty="0"/>
            </a:br>
            <a:r>
              <a:rPr lang="en-GB" sz="2400" b="1" noProof="0" dirty="0"/>
              <a:t>Nordic countries: tendencies, cases and preliminary evidence</a:t>
            </a:r>
            <a:endParaRPr lang="en-GB" sz="2400" noProof="0" dirty="0"/>
          </a:p>
        </p:txBody>
      </p:sp>
      <p:sp>
        <p:nvSpPr>
          <p:cNvPr id="3" name="Pladsholder til indhold 2"/>
          <p:cNvSpPr>
            <a:spLocks noGrp="1"/>
          </p:cNvSpPr>
          <p:nvPr>
            <p:ph sz="half" idx="1"/>
          </p:nvPr>
        </p:nvSpPr>
        <p:spPr>
          <a:xfrm>
            <a:off x="612219" y="1819016"/>
            <a:ext cx="4614572" cy="3983017"/>
          </a:xfrm>
        </p:spPr>
        <p:txBody>
          <a:bodyPr>
            <a:noAutofit/>
          </a:bodyPr>
          <a:lstStyle/>
          <a:p>
            <a:pPr marL="360363" indent="-360363" algn="l">
              <a:lnSpc>
                <a:spcPct val="100000"/>
              </a:lnSpc>
              <a:spcBef>
                <a:spcPts val="600"/>
              </a:spcBef>
              <a:spcAft>
                <a:spcPts val="600"/>
              </a:spcAft>
              <a:buFont typeface="+mj-lt"/>
              <a:buAutoNum type="alphaLcPeriod"/>
            </a:pPr>
            <a:r>
              <a:rPr lang="en-GB" sz="2400" b="1" noProof="0" dirty="0"/>
              <a:t> Successful school development in focus</a:t>
            </a:r>
            <a:endParaRPr lang="en-GB" sz="2400" noProof="0" dirty="0"/>
          </a:p>
          <a:p>
            <a:pPr marL="360363" indent="-360363" algn="l">
              <a:lnSpc>
                <a:spcPct val="100000"/>
              </a:lnSpc>
              <a:spcBef>
                <a:spcPts val="600"/>
              </a:spcBef>
              <a:spcAft>
                <a:spcPts val="600"/>
              </a:spcAft>
              <a:buFont typeface="+mj-lt"/>
              <a:buAutoNum type="alphaLcPeriod"/>
            </a:pPr>
            <a:r>
              <a:rPr lang="en-GB" sz="2400" b="1" noProof="0" dirty="0"/>
              <a:t>Inclusion as a matter of increasing inclusive capability</a:t>
            </a:r>
          </a:p>
          <a:p>
            <a:pPr marL="360363" indent="-360363">
              <a:lnSpc>
                <a:spcPct val="100000"/>
              </a:lnSpc>
              <a:spcBef>
                <a:spcPts val="600"/>
              </a:spcBef>
              <a:spcAft>
                <a:spcPts val="600"/>
              </a:spcAft>
              <a:buFont typeface="+mj-lt"/>
              <a:buAutoNum type="alphaLcPeriod"/>
            </a:pPr>
            <a:r>
              <a:rPr lang="en-GB" sz="2400" b="1" noProof="0" dirty="0"/>
              <a:t>Fundamental challenges/nation</a:t>
            </a:r>
          </a:p>
          <a:p>
            <a:pPr marL="360363" indent="-360363">
              <a:lnSpc>
                <a:spcPct val="100000"/>
              </a:lnSpc>
              <a:spcBef>
                <a:spcPts val="2400"/>
              </a:spcBef>
              <a:spcAft>
                <a:spcPts val="600"/>
              </a:spcAft>
              <a:buFont typeface="+mj-lt"/>
              <a:buAutoNum type="alphaLcPeriod"/>
            </a:pPr>
            <a:r>
              <a:rPr lang="en-GB" sz="2400" b="1" noProof="0" dirty="0"/>
              <a:t>5–7 illuminating cases</a:t>
            </a:r>
          </a:p>
          <a:p>
            <a:pPr marL="360363" indent="-360363" algn="l">
              <a:lnSpc>
                <a:spcPct val="100000"/>
              </a:lnSpc>
              <a:spcBef>
                <a:spcPts val="2400"/>
              </a:spcBef>
              <a:spcAft>
                <a:spcPts val="600"/>
              </a:spcAft>
              <a:buFont typeface="+mj-lt"/>
              <a:buAutoNum type="alphaLcPeriod"/>
            </a:pPr>
            <a:r>
              <a:rPr lang="en-GB" sz="2400" b="1" noProof="0" dirty="0"/>
              <a:t>Tentative evidence</a:t>
            </a:r>
            <a:endParaRPr lang="en-GB" noProof="0" dirty="0"/>
          </a:p>
        </p:txBody>
      </p:sp>
      <p:grpSp>
        <p:nvGrpSpPr>
          <p:cNvPr id="4" name="Group 3" descr="Points a–e all feed into a forthcoming report/article: Nordic Light on Inclusion, 2017."/>
          <p:cNvGrpSpPr/>
          <p:nvPr/>
        </p:nvGrpSpPr>
        <p:grpSpPr>
          <a:xfrm>
            <a:off x="3080663" y="2272434"/>
            <a:ext cx="8438355" cy="3274508"/>
            <a:chOff x="3080663" y="2272434"/>
            <a:chExt cx="8438355" cy="3274508"/>
          </a:xfrm>
        </p:grpSpPr>
        <p:sp>
          <p:nvSpPr>
            <p:cNvPr id="5" name="TextBox 4"/>
            <p:cNvSpPr txBox="1"/>
            <p:nvPr/>
          </p:nvSpPr>
          <p:spPr>
            <a:xfrm>
              <a:off x="7856066" y="3736292"/>
              <a:ext cx="3662952" cy="984885"/>
            </a:xfrm>
            <a:prstGeom prst="rect">
              <a:avLst/>
            </a:prstGeom>
            <a:noFill/>
          </p:spPr>
          <p:txBody>
            <a:bodyPr wrap="square" rtlCol="0">
              <a:spAutoFit/>
            </a:bodyPr>
            <a:lstStyle/>
            <a:p>
              <a:r>
                <a:rPr lang="en-GB" sz="2000" b="1" dirty="0"/>
                <a:t>Forthcoming report/article: </a:t>
              </a:r>
            </a:p>
            <a:p>
              <a:r>
                <a:rPr lang="en-GB" sz="2000" b="1" i="1" dirty="0"/>
                <a:t>Nordic Light on Inclusion</a:t>
              </a:r>
              <a:r>
                <a:rPr lang="en-GB" sz="2000" b="1" dirty="0"/>
                <a:t>, 2017</a:t>
              </a:r>
            </a:p>
            <a:p>
              <a:endParaRPr lang="en-US" dirty="0"/>
            </a:p>
          </p:txBody>
        </p:sp>
        <p:cxnSp>
          <p:nvCxnSpPr>
            <p:cNvPr id="13" name="Straight Arrow Connector 12"/>
            <p:cNvCxnSpPr/>
            <p:nvPr/>
          </p:nvCxnSpPr>
          <p:spPr>
            <a:xfrm>
              <a:off x="4409771" y="4097321"/>
              <a:ext cx="3346451" cy="0"/>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8417871" y="4459370"/>
              <a:ext cx="0" cy="368431"/>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9325952" y="4458708"/>
              <a:ext cx="0" cy="1088234"/>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3411058" y="4827801"/>
              <a:ext cx="5006813" cy="0"/>
            </a:xfrm>
            <a:prstGeom prst="line">
              <a:avLst/>
            </a:prstGeom>
            <a:ln>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3080663" y="5546942"/>
              <a:ext cx="6245289" cy="0"/>
            </a:xfrm>
            <a:prstGeom prst="line">
              <a:avLst/>
            </a:prstGeom>
            <a:ln>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8417871" y="2991575"/>
              <a:ext cx="0" cy="744717"/>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9325952" y="2272434"/>
              <a:ext cx="857" cy="1463858"/>
            </a:xfrm>
            <a:prstGeom prst="straightConnector1">
              <a:avLst/>
            </a:prstGeom>
            <a:ln>
              <a:solidFill>
                <a:srgbClr val="12194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26791" y="2272434"/>
              <a:ext cx="4100019" cy="0"/>
            </a:xfrm>
            <a:prstGeom prst="line">
              <a:avLst/>
            </a:prstGeom>
            <a:ln>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649535" y="2991575"/>
              <a:ext cx="3768336" cy="0"/>
            </a:xfrm>
            <a:prstGeom prst="line">
              <a:avLst/>
            </a:prstGeom>
            <a:ln>
              <a:solidFill>
                <a:srgbClr val="121948"/>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6982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The future</a:t>
            </a:r>
          </a:p>
        </p:txBody>
      </p:sp>
      <p:sp>
        <p:nvSpPr>
          <p:cNvPr id="3" name="Platshållare för innehåll 2"/>
          <p:cNvSpPr>
            <a:spLocks noGrp="1"/>
          </p:cNvSpPr>
          <p:nvPr>
            <p:ph sz="half" idx="1"/>
          </p:nvPr>
        </p:nvSpPr>
        <p:spPr/>
        <p:txBody>
          <a:bodyPr/>
          <a:lstStyle/>
          <a:p>
            <a:r>
              <a:rPr lang="en-GB" sz="3200" noProof="0" dirty="0"/>
              <a:t>Application 2017–2020 at</a:t>
            </a:r>
            <a:r>
              <a:rPr lang="en-GB" sz="3200" baseline="0" noProof="0" dirty="0"/>
              <a:t> </a:t>
            </a:r>
            <a:r>
              <a:rPr lang="en-GB" sz="3600" noProof="0" dirty="0"/>
              <a:t>Nordplus Horizontal</a:t>
            </a:r>
          </a:p>
        </p:txBody>
      </p:sp>
      <p:sp>
        <p:nvSpPr>
          <p:cNvPr id="4" name="Platshållare för innehåll 3"/>
          <p:cNvSpPr>
            <a:spLocks noGrp="1"/>
          </p:cNvSpPr>
          <p:nvPr>
            <p:ph sz="half" idx="2"/>
          </p:nvPr>
        </p:nvSpPr>
        <p:spPr/>
        <p:txBody>
          <a:bodyPr>
            <a:noAutofit/>
          </a:bodyPr>
          <a:lstStyle/>
          <a:p>
            <a:pPr marL="457200" indent="-457200">
              <a:lnSpc>
                <a:spcPct val="100000"/>
              </a:lnSpc>
              <a:buFont typeface="+mj-lt"/>
              <a:buAutoNum type="arabicPeriod"/>
            </a:pPr>
            <a:r>
              <a:rPr lang="en-GB" sz="2600" noProof="0" dirty="0"/>
              <a:t>Visits, revisits and seminars in each country:</a:t>
            </a:r>
          </a:p>
          <a:p>
            <a:pPr marL="719138" indent="-342900">
              <a:lnSpc>
                <a:spcPct val="100000"/>
              </a:lnSpc>
              <a:buFont typeface="Arial"/>
              <a:buChar char="•"/>
            </a:pPr>
            <a:r>
              <a:rPr lang="en-GB" sz="2600" noProof="0" dirty="0"/>
              <a:t>Iceland</a:t>
            </a:r>
          </a:p>
          <a:p>
            <a:pPr marL="719138" indent="-342900">
              <a:lnSpc>
                <a:spcPct val="100000"/>
              </a:lnSpc>
              <a:buFont typeface="Arial"/>
              <a:buChar char="•"/>
            </a:pPr>
            <a:r>
              <a:rPr lang="en-GB" sz="2600" noProof="0" dirty="0"/>
              <a:t>Finland</a:t>
            </a:r>
          </a:p>
          <a:p>
            <a:pPr marL="719138" indent="-342900">
              <a:lnSpc>
                <a:spcPct val="100000"/>
              </a:lnSpc>
              <a:buFont typeface="Arial"/>
              <a:buChar char="•"/>
            </a:pPr>
            <a:r>
              <a:rPr lang="en-GB" sz="2600" noProof="0" dirty="0"/>
              <a:t>Norway</a:t>
            </a:r>
          </a:p>
          <a:p>
            <a:pPr marL="719138" indent="-342900">
              <a:lnSpc>
                <a:spcPct val="100000"/>
              </a:lnSpc>
              <a:buFont typeface="Arial"/>
              <a:buChar char="•"/>
            </a:pPr>
            <a:r>
              <a:rPr lang="en-GB" sz="2600" noProof="0" dirty="0"/>
              <a:t>Denmark</a:t>
            </a:r>
          </a:p>
          <a:p>
            <a:pPr marL="719138" indent="-342900">
              <a:lnSpc>
                <a:spcPct val="100000"/>
              </a:lnSpc>
              <a:buFont typeface="Arial"/>
              <a:buChar char="•"/>
            </a:pPr>
            <a:r>
              <a:rPr lang="en-GB" sz="2600" noProof="0" dirty="0"/>
              <a:t>Sweden</a:t>
            </a:r>
          </a:p>
          <a:p>
            <a:pPr marL="457200" indent="-457200">
              <a:lnSpc>
                <a:spcPct val="100000"/>
              </a:lnSpc>
              <a:buFont typeface="+mj-lt"/>
              <a:buAutoNum type="arabicPeriod" startAt="2"/>
            </a:pPr>
            <a:r>
              <a:rPr lang="en-GB" sz="2600" noProof="0" dirty="0"/>
              <a:t>Widening of the network</a:t>
            </a:r>
          </a:p>
          <a:p>
            <a:pPr marL="457200" indent="-457200">
              <a:lnSpc>
                <a:spcPct val="100000"/>
              </a:lnSpc>
              <a:buFont typeface="+mj-lt"/>
              <a:buAutoNum type="arabicPeriod" startAt="2"/>
            </a:pPr>
            <a:r>
              <a:rPr lang="en-GB" sz="2600" noProof="0" dirty="0"/>
              <a:t>Publications </a:t>
            </a:r>
          </a:p>
          <a:p>
            <a:pPr marL="457200" indent="-457200">
              <a:lnSpc>
                <a:spcPct val="100000"/>
              </a:lnSpc>
              <a:buFont typeface="+mj-lt"/>
              <a:buAutoNum type="arabicPeriod" startAt="2"/>
            </a:pPr>
            <a:r>
              <a:rPr lang="en-GB" sz="2600" noProof="0" dirty="0"/>
              <a:t>‘Support’ in future EA projects</a:t>
            </a:r>
          </a:p>
        </p:txBody>
      </p:sp>
    </p:spTree>
    <p:extLst>
      <p:ext uri="{BB962C8B-B14F-4D97-AF65-F5344CB8AC3E}">
        <p14:creationId xmlns:p14="http://schemas.microsoft.com/office/powerpoint/2010/main" val="2200630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Contacts</a:t>
            </a:r>
          </a:p>
        </p:txBody>
      </p:sp>
      <p:sp>
        <p:nvSpPr>
          <p:cNvPr id="3" name="Content Placeholder 2"/>
          <p:cNvSpPr>
            <a:spLocks noGrp="1"/>
          </p:cNvSpPr>
          <p:nvPr>
            <p:ph idx="1"/>
          </p:nvPr>
        </p:nvSpPr>
        <p:spPr>
          <a:xfrm>
            <a:off x="376315" y="1755073"/>
            <a:ext cx="11493993" cy="4366696"/>
          </a:xfrm>
        </p:spPr>
        <p:txBody>
          <a:bodyPr>
            <a:normAutofit fontScale="92500" lnSpcReduction="10000"/>
          </a:bodyPr>
          <a:lstStyle/>
          <a:p>
            <a:pPr>
              <a:lnSpc>
                <a:spcPct val="90000"/>
              </a:lnSpc>
            </a:pPr>
            <a:r>
              <a:rPr lang="en-GB" sz="2200" b="1" noProof="0" dirty="0"/>
              <a:t>Future co-ordinating part: Iceland </a:t>
            </a:r>
            <a:endParaRPr lang="en-GB" sz="2200" noProof="0" dirty="0"/>
          </a:p>
          <a:p>
            <a:pPr>
              <a:lnSpc>
                <a:spcPct val="90000"/>
              </a:lnSpc>
            </a:pPr>
            <a:r>
              <a:rPr lang="en-GB" sz="2200" noProof="0" dirty="0"/>
              <a:t>Kristín Jóhannesdóttir</a:t>
            </a:r>
          </a:p>
          <a:p>
            <a:pPr>
              <a:lnSpc>
                <a:spcPct val="90000"/>
              </a:lnSpc>
            </a:pPr>
            <a:r>
              <a:rPr lang="en-GB" sz="2200" noProof="0" dirty="0"/>
              <a:t>Jenný Gunnbjörnsdóttir</a:t>
            </a:r>
          </a:p>
          <a:p>
            <a:pPr>
              <a:lnSpc>
                <a:spcPct val="90000"/>
              </a:lnSpc>
            </a:pPr>
            <a:r>
              <a:rPr lang="en-GB" sz="2200" b="1" noProof="0" dirty="0"/>
              <a:t>Sweden:</a:t>
            </a:r>
          </a:p>
          <a:p>
            <a:pPr>
              <a:lnSpc>
                <a:spcPct val="90000"/>
              </a:lnSpc>
            </a:pPr>
            <a:r>
              <a:rPr lang="en-GB" sz="2200" noProof="0" dirty="0"/>
              <a:t>Per Skoglund	</a:t>
            </a:r>
          </a:p>
          <a:p>
            <a:pPr>
              <a:lnSpc>
                <a:spcPct val="90000"/>
              </a:lnSpc>
            </a:pPr>
            <a:r>
              <a:rPr lang="en-GB" sz="2200" noProof="0" dirty="0"/>
              <a:t>Charlotta Pettersson</a:t>
            </a:r>
          </a:p>
          <a:p>
            <a:pPr>
              <a:lnSpc>
                <a:spcPct val="90000"/>
              </a:lnSpc>
            </a:pPr>
            <a:r>
              <a:rPr lang="en-GB" sz="2200" b="1" noProof="0" dirty="0"/>
              <a:t>Norway:</a:t>
            </a:r>
          </a:p>
          <a:p>
            <a:pPr>
              <a:lnSpc>
                <a:spcPct val="90000"/>
              </a:lnSpc>
            </a:pPr>
            <a:r>
              <a:rPr lang="en-GB" sz="2200" noProof="0" dirty="0"/>
              <a:t>Anne Lium Berger</a:t>
            </a:r>
          </a:p>
          <a:p>
            <a:pPr>
              <a:lnSpc>
                <a:spcPct val="90000"/>
              </a:lnSpc>
            </a:pPr>
            <a:r>
              <a:rPr lang="en-GB" sz="2200" noProof="0" dirty="0"/>
              <a:t>Svein Erik Nergaard</a:t>
            </a:r>
          </a:p>
          <a:p>
            <a:pPr>
              <a:lnSpc>
                <a:spcPct val="90000"/>
              </a:lnSpc>
            </a:pPr>
            <a:r>
              <a:rPr lang="en-GB" sz="2200" b="1" noProof="0" dirty="0"/>
              <a:t>Denmark:</a:t>
            </a:r>
          </a:p>
          <a:p>
            <a:pPr>
              <a:lnSpc>
                <a:spcPct val="90000"/>
              </a:lnSpc>
            </a:pPr>
            <a:r>
              <a:rPr lang="en-GB" sz="2200" noProof="0" dirty="0"/>
              <a:t>Grethe Andersen</a:t>
            </a:r>
          </a:p>
          <a:p>
            <a:pPr>
              <a:lnSpc>
                <a:spcPct val="90000"/>
              </a:lnSpc>
            </a:pPr>
            <a:r>
              <a:rPr lang="en-GB" sz="2200" b="1" noProof="0" dirty="0"/>
              <a:t>Finland:</a:t>
            </a:r>
          </a:p>
          <a:p>
            <a:pPr>
              <a:lnSpc>
                <a:spcPct val="90000"/>
              </a:lnSpc>
            </a:pPr>
            <a:r>
              <a:rPr lang="en-GB" sz="2200" noProof="0" dirty="0"/>
              <a:t>Merja Koivisto</a:t>
            </a:r>
          </a:p>
          <a:p>
            <a:pPr>
              <a:lnSpc>
                <a:spcPct val="90000"/>
              </a:lnSpc>
            </a:pPr>
            <a:r>
              <a:rPr lang="en-GB" sz="2200" noProof="0" dirty="0"/>
              <a:t>Mari-Paulina Vainakainen</a:t>
            </a:r>
            <a:endParaRPr lang="en-GB" sz="2000" noProof="0" dirty="0"/>
          </a:p>
        </p:txBody>
      </p:sp>
      <p:pic>
        <p:nvPicPr>
          <p:cNvPr id="6" name="Picture 5" descr="European Union flag logo and text: Co-funded by the Erasmus+ Programme of the European Union" title="EU/Erasmu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800" y="6121769"/>
            <a:ext cx="2084832" cy="557638"/>
          </a:xfrm>
          <a:prstGeom prst="rect">
            <a:avLst/>
          </a:prstGeom>
        </p:spPr>
      </p:pic>
    </p:spTree>
    <p:extLst>
      <p:ext uri="{BB962C8B-B14F-4D97-AF65-F5344CB8AC3E}">
        <p14:creationId xmlns:p14="http://schemas.microsoft.com/office/powerpoint/2010/main" val="93923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rtl="0" fontAlgn="base"/>
            <a:r>
              <a:rPr lang="en-GB" b="1" noProof="0" dirty="0"/>
              <a:t>Fu</a:t>
            </a:r>
            <a:r>
              <a:rPr lang="en-GB" sz="4600" b="1" kern="1200" noProof="0" dirty="0">
                <a:solidFill>
                  <a:srgbClr val="1E1C43"/>
                </a:solidFill>
                <a:effectLst/>
              </a:rPr>
              <a:t>ndamental challenges in many European systems – indicated by the RA project and in the ‘north’</a:t>
            </a:r>
            <a:endParaRPr lang="en-GB" noProof="0" dirty="0"/>
          </a:p>
        </p:txBody>
      </p:sp>
      <p:sp>
        <p:nvSpPr>
          <p:cNvPr id="3" name="Platshållare för innehåll 2"/>
          <p:cNvSpPr>
            <a:spLocks noGrp="1"/>
          </p:cNvSpPr>
          <p:nvPr>
            <p:ph idx="1"/>
          </p:nvPr>
        </p:nvSpPr>
        <p:spPr>
          <a:xfrm>
            <a:off x="376316" y="1782508"/>
            <a:ext cx="11808177" cy="4365575"/>
          </a:xfrm>
        </p:spPr>
        <p:txBody>
          <a:bodyPr/>
          <a:lstStyle/>
          <a:p>
            <a:pPr marL="514350" indent="-514350">
              <a:buFont typeface="+mj-lt"/>
              <a:buAutoNum type="arabicPeriod"/>
            </a:pPr>
            <a:r>
              <a:rPr lang="en-GB" noProof="0" dirty="0"/>
              <a:t>A loss or </a:t>
            </a:r>
            <a:r>
              <a:rPr lang="en-GB" b="1" noProof="0" dirty="0"/>
              <a:t>lack of confidence and collective efficacy </a:t>
            </a:r>
            <a:r>
              <a:rPr lang="en-GB" noProof="0" dirty="0"/>
              <a:t>at several levels – leaders, teachers and pupils</a:t>
            </a:r>
          </a:p>
          <a:p>
            <a:pPr marL="514350" indent="-514350">
              <a:buFont typeface="+mj-lt"/>
              <a:buAutoNum type="arabicPeriod"/>
            </a:pPr>
            <a:r>
              <a:rPr lang="en-GB" noProof="0" dirty="0"/>
              <a:t>The term </a:t>
            </a:r>
            <a:r>
              <a:rPr lang="en-GB" b="1" noProof="0" dirty="0"/>
              <a:t>‘inclusion’ is not often used </a:t>
            </a:r>
            <a:r>
              <a:rPr lang="en-GB" noProof="0" dirty="0"/>
              <a:t>at the policy level; a positive-negative debate from a ‘placement view’</a:t>
            </a:r>
          </a:p>
          <a:p>
            <a:pPr marL="514350" indent="-514350">
              <a:buFont typeface="+mj-lt"/>
              <a:buAutoNum type="arabicPeriod"/>
            </a:pPr>
            <a:r>
              <a:rPr lang="en-GB" noProof="0" dirty="0"/>
              <a:t>Schools as </a:t>
            </a:r>
            <a:r>
              <a:rPr lang="en-GB" b="1" noProof="0" dirty="0"/>
              <a:t>rather hectic, stressed and day-by-day driven </a:t>
            </a:r>
            <a:r>
              <a:rPr lang="en-GB" noProof="0" dirty="0"/>
              <a:t>activities and cultures, with a lack of a systemic view on the ‘actions’</a:t>
            </a:r>
          </a:p>
          <a:p>
            <a:pPr marL="514350" indent="-514350">
              <a:buFont typeface="+mj-lt"/>
              <a:buAutoNum type="arabicPeriod"/>
            </a:pPr>
            <a:r>
              <a:rPr lang="en-GB" noProof="0" dirty="0"/>
              <a:t> Research is mostly </a:t>
            </a:r>
            <a:r>
              <a:rPr lang="en-GB" b="1" noProof="0" dirty="0"/>
              <a:t>one-level studies</a:t>
            </a:r>
            <a:r>
              <a:rPr lang="en-GB" noProof="0" dirty="0"/>
              <a:t> – need for multi-level studies</a:t>
            </a:r>
          </a:p>
        </p:txBody>
      </p:sp>
    </p:spTree>
    <p:extLst>
      <p:ext uri="{BB962C8B-B14F-4D97-AF65-F5344CB8AC3E}">
        <p14:creationId xmlns:p14="http://schemas.microsoft.com/office/powerpoint/2010/main" val="404585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rtl="0" fontAlgn="base"/>
            <a:r>
              <a:rPr lang="en-GB" b="1" noProof="0" dirty="0"/>
              <a:t>Fu</a:t>
            </a:r>
            <a:r>
              <a:rPr lang="en-GB" sz="4600" b="1" kern="1200" noProof="0" dirty="0">
                <a:solidFill>
                  <a:srgbClr val="1E1C43"/>
                </a:solidFill>
                <a:effectLst/>
              </a:rPr>
              <a:t>ndamental challenges… (continued)</a:t>
            </a:r>
            <a:endParaRPr lang="en-GB" noProof="0" dirty="0"/>
          </a:p>
        </p:txBody>
      </p:sp>
      <p:sp>
        <p:nvSpPr>
          <p:cNvPr id="3" name="Platshållare för innehåll 2"/>
          <p:cNvSpPr>
            <a:spLocks noGrp="1"/>
          </p:cNvSpPr>
          <p:nvPr>
            <p:ph idx="1"/>
          </p:nvPr>
        </p:nvSpPr>
        <p:spPr>
          <a:xfrm>
            <a:off x="376316" y="1782508"/>
            <a:ext cx="11808177" cy="4365575"/>
          </a:xfrm>
        </p:spPr>
        <p:txBody>
          <a:bodyPr>
            <a:normAutofit lnSpcReduction="10000"/>
          </a:bodyPr>
          <a:lstStyle/>
          <a:p>
            <a:pPr marL="514350" indent="-514350">
              <a:buFont typeface="+mj-lt"/>
              <a:buAutoNum type="arabicPeriod" startAt="5"/>
            </a:pPr>
            <a:r>
              <a:rPr lang="en-GB" b="1" noProof="0" dirty="0"/>
              <a:t>Quick fixes isolated within the schools instead </a:t>
            </a:r>
            <a:r>
              <a:rPr lang="en-GB" noProof="0" dirty="0"/>
              <a:t>of more development-oriented models</a:t>
            </a:r>
          </a:p>
          <a:p>
            <a:pPr marL="514350" indent="-514350">
              <a:buFont typeface="+mj-lt"/>
              <a:buAutoNum type="arabicPeriod" startAt="5"/>
            </a:pPr>
            <a:r>
              <a:rPr lang="en-GB" noProof="0" dirty="0"/>
              <a:t>Pupils who in general do </a:t>
            </a:r>
            <a:r>
              <a:rPr lang="en-GB" b="1" noProof="0" dirty="0"/>
              <a:t>not make enough progress</a:t>
            </a:r>
            <a:r>
              <a:rPr lang="en-GB" noProof="0" dirty="0"/>
              <a:t>, since the system </a:t>
            </a:r>
            <a:r>
              <a:rPr lang="en-GB" b="1" noProof="0" dirty="0"/>
              <a:t>has not </a:t>
            </a:r>
            <a:r>
              <a:rPr lang="en-GB" noProof="0" dirty="0"/>
              <a:t>yet developed the </a:t>
            </a:r>
            <a:r>
              <a:rPr lang="en-GB" b="1" noProof="0" dirty="0"/>
              <a:t>capability to ‘catch’ progression</a:t>
            </a:r>
            <a:endParaRPr lang="en-GB" noProof="0" dirty="0"/>
          </a:p>
          <a:p>
            <a:pPr marL="514350" indent="-514350">
              <a:buFont typeface="+mj-lt"/>
              <a:buAutoNum type="arabicPeriod" startAt="5"/>
            </a:pPr>
            <a:r>
              <a:rPr lang="en-GB" noProof="0" dirty="0"/>
              <a:t>A risk of </a:t>
            </a:r>
            <a:r>
              <a:rPr lang="en-GB" b="1" noProof="0" dirty="0"/>
              <a:t>too many reforms </a:t>
            </a:r>
            <a:r>
              <a:rPr lang="en-GB" noProof="0" dirty="0"/>
              <a:t>at the same time can reduce the confidence of foremost the teachers, but also principals </a:t>
            </a:r>
          </a:p>
          <a:p>
            <a:pPr marL="514350" indent="-514350">
              <a:buFont typeface="+mj-lt"/>
              <a:buAutoNum type="arabicPeriod" startAt="5"/>
            </a:pPr>
            <a:r>
              <a:rPr lang="en-GB" noProof="0" dirty="0"/>
              <a:t>A need for </a:t>
            </a:r>
            <a:r>
              <a:rPr lang="en-GB" b="1" noProof="0" dirty="0"/>
              <a:t>a fundamentally new thinking </a:t>
            </a:r>
            <a:r>
              <a:rPr lang="en-GB" noProof="0" dirty="0"/>
              <a:t>concerning how to learn to be a functioning teacher, principal and head of education</a:t>
            </a:r>
          </a:p>
        </p:txBody>
      </p:sp>
    </p:spTree>
    <p:extLst>
      <p:ext uri="{BB962C8B-B14F-4D97-AF65-F5344CB8AC3E}">
        <p14:creationId xmlns:p14="http://schemas.microsoft.com/office/powerpoint/2010/main" val="35038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fontScale="90000"/>
          </a:bodyPr>
          <a:lstStyle/>
          <a:p>
            <a:r>
              <a:rPr lang="en-GB" noProof="0" dirty="0"/>
              <a:t>Underneath is a fundamental challenge of inclusion</a:t>
            </a:r>
          </a:p>
        </p:txBody>
      </p:sp>
      <p:sp>
        <p:nvSpPr>
          <p:cNvPr id="9" name="Rectangle 8"/>
          <p:cNvSpPr/>
          <p:nvPr/>
        </p:nvSpPr>
        <p:spPr>
          <a:xfrm>
            <a:off x="8822416" y="1154668"/>
            <a:ext cx="2621819" cy="369332"/>
          </a:xfrm>
          <a:prstGeom prst="rect">
            <a:avLst/>
          </a:prstGeom>
        </p:spPr>
        <p:txBody>
          <a:bodyPr wrap="none">
            <a:spAutoFit/>
          </a:bodyPr>
          <a:lstStyle/>
          <a:p>
            <a:r>
              <a:rPr lang="sv-SE" b="1" dirty="0"/>
              <a:t>Skoglund &amp; Stäcker, 2016</a:t>
            </a:r>
            <a:endParaRPr lang="en-US" dirty="0"/>
          </a:p>
        </p:txBody>
      </p:sp>
      <p:pic>
        <p:nvPicPr>
          <p:cNvPr id="2" name="Bildobjekt 33" descr="Bottom left corner: Reactive (difficulties in pupils and deficits). &#10;Bottom right corner: Proactive (prevent risk of difficulties).&#10;Top corner: Constructive (theory and learning about functioning qualities).&#10;Actors (from bottom upwards): Teachers in classrooms, Principals, Heads of education, Local politicians, and National actors.&#10;Left side going upwards: 'Find-deficit loop'.&#10;Right side going both ways: 'Build-school loop'. What works." title="Triangle illustrating the move away from a deficit view and reactive patterns"/>
          <p:cNvPicPr/>
          <p:nvPr/>
        </p:nvPicPr>
        <p:blipFill rotWithShape="1">
          <a:blip r:embed="rId3">
            <a:extLst>
              <a:ext uri="{28A0092B-C50C-407E-A947-70E740481C1C}">
                <a14:useLocalDpi xmlns:a14="http://schemas.microsoft.com/office/drawing/2010/main" val="0"/>
              </a:ext>
            </a:extLst>
          </a:blip>
          <a:srcRect r="-561" b="17440"/>
          <a:stretch/>
        </p:blipFill>
        <p:spPr bwMode="auto">
          <a:xfrm>
            <a:off x="2723322" y="1866827"/>
            <a:ext cx="6420677" cy="4320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5128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noProof="0" dirty="0"/>
              <a:t>This finding means….</a:t>
            </a:r>
          </a:p>
        </p:txBody>
      </p:sp>
      <p:sp>
        <p:nvSpPr>
          <p:cNvPr id="3" name="Platshållare för innehåll 2"/>
          <p:cNvSpPr>
            <a:spLocks noGrp="1"/>
          </p:cNvSpPr>
          <p:nvPr>
            <p:ph idx="1"/>
          </p:nvPr>
        </p:nvSpPr>
        <p:spPr/>
        <p:txBody>
          <a:bodyPr/>
          <a:lstStyle/>
          <a:p>
            <a:r>
              <a:rPr lang="en-GB" sz="3200" noProof="0" dirty="0"/>
              <a:t>You cannot, or at least it is hard to:</a:t>
            </a:r>
          </a:p>
          <a:p>
            <a:pPr marL="514350" indent="-514350">
              <a:buAutoNum type="arabicPeriod"/>
            </a:pPr>
            <a:r>
              <a:rPr lang="en-GB" sz="3200" noProof="0" dirty="0"/>
              <a:t>instrumentally ‘copy cat’ what others have done</a:t>
            </a:r>
          </a:p>
          <a:p>
            <a:pPr marL="514350" indent="-514350">
              <a:buAutoNum type="arabicPeriod"/>
            </a:pPr>
            <a:r>
              <a:rPr lang="en-GB" sz="3200" noProof="0" dirty="0"/>
              <a:t>run away from yourself, the context and situation where you are ‘placed’.</a:t>
            </a:r>
          </a:p>
          <a:p>
            <a:r>
              <a:rPr lang="en-GB" sz="3200" b="1" noProof="0" dirty="0"/>
              <a:t>Therefore,</a:t>
            </a:r>
          </a:p>
          <a:p>
            <a:r>
              <a:rPr lang="en-GB" sz="3200" noProof="0" dirty="0"/>
              <a:t>You have to start with yourself and build your learning community!</a:t>
            </a:r>
          </a:p>
        </p:txBody>
      </p:sp>
    </p:spTree>
    <p:extLst>
      <p:ext uri="{BB962C8B-B14F-4D97-AF65-F5344CB8AC3E}">
        <p14:creationId xmlns:p14="http://schemas.microsoft.com/office/powerpoint/2010/main" val="57978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8329" y="2124506"/>
            <a:ext cx="10407730" cy="2271647"/>
          </a:xfrm>
        </p:spPr>
        <p:txBody>
          <a:bodyPr/>
          <a:lstStyle/>
          <a:p>
            <a:r>
              <a:rPr lang="en-GB" noProof="0" dirty="0"/>
              <a:t>Development of learning communities as means for authentic school development</a:t>
            </a:r>
          </a:p>
        </p:txBody>
      </p:sp>
    </p:spTree>
    <p:extLst>
      <p:ext uri="{BB962C8B-B14F-4D97-AF65-F5344CB8AC3E}">
        <p14:creationId xmlns:p14="http://schemas.microsoft.com/office/powerpoint/2010/main" val="1878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fontScale="90000"/>
          </a:bodyPr>
          <a:lstStyle/>
          <a:p>
            <a:r>
              <a:rPr lang="en-GB" noProof="0" dirty="0"/>
              <a:t>What we learned about LCs from earlier projects</a:t>
            </a:r>
          </a:p>
        </p:txBody>
      </p:sp>
      <p:sp>
        <p:nvSpPr>
          <p:cNvPr id="2" name="textruta 1"/>
          <p:cNvSpPr txBox="1"/>
          <p:nvPr/>
        </p:nvSpPr>
        <p:spPr>
          <a:xfrm>
            <a:off x="226934" y="1684961"/>
            <a:ext cx="11782286" cy="400110"/>
          </a:xfrm>
          <a:prstGeom prst="rect">
            <a:avLst/>
          </a:prstGeom>
          <a:noFill/>
        </p:spPr>
        <p:txBody>
          <a:bodyPr wrap="square" rtlCol="0">
            <a:spAutoFit/>
          </a:bodyPr>
          <a:lstStyle/>
          <a:p>
            <a:r>
              <a:rPr lang="en-GB" sz="2000" dirty="0"/>
              <a:t>Flensburg &amp; Essunga change processes: (European Agency, 2014; Skoglund, 2014a)</a:t>
            </a:r>
          </a:p>
        </p:txBody>
      </p:sp>
      <p:grpSp>
        <p:nvGrpSpPr>
          <p:cNvPr id="9" name="Group 8" descr="Learn and change by accepting...&#10;1. Reality, 2. Oneself as causal factor, 3. To move from resource allocation to resource use, 4. The need for an explicit idea of school and pupils built on research, 5. The need for change in thinking and acting – visibility, support, variation, 6. The need to build a stronger community of practice – support each other, 7. The professional ability to learn as fundamental to pupil learning and school innovation" title="Learn and change by accepting..."/>
          <p:cNvGrpSpPr/>
          <p:nvPr/>
        </p:nvGrpSpPr>
        <p:grpSpPr>
          <a:xfrm>
            <a:off x="1353928" y="2162015"/>
            <a:ext cx="10112261" cy="4094368"/>
            <a:chOff x="1353928" y="2162015"/>
            <a:chExt cx="10112261" cy="4094368"/>
          </a:xfrm>
        </p:grpSpPr>
        <p:cxnSp>
          <p:nvCxnSpPr>
            <p:cNvPr id="32" name="Straight Connector 31"/>
            <p:cNvCxnSpPr/>
            <p:nvPr/>
          </p:nvCxnSpPr>
          <p:spPr>
            <a:xfrm flipH="1">
              <a:off x="3620971" y="4192052"/>
              <a:ext cx="827338" cy="1066055"/>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520291" y="4192052"/>
              <a:ext cx="729223" cy="408083"/>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715430" y="3998680"/>
              <a:ext cx="829150" cy="0"/>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3620970" y="3253519"/>
              <a:ext cx="787167" cy="640209"/>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5945951" y="3253519"/>
              <a:ext cx="1" cy="535257"/>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499299" y="3253519"/>
              <a:ext cx="792199" cy="640210"/>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4368882" y="3778280"/>
              <a:ext cx="3198417" cy="498304"/>
            </a:xfrm>
            <a:prstGeom prst="roundRect">
              <a:avLst/>
            </a:prstGeom>
            <a:solidFill>
              <a:srgbClr val="EC9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C9939"/>
                </a:solidFill>
              </a:endParaRPr>
            </a:p>
          </p:txBody>
        </p:sp>
        <p:sp>
          <p:nvSpPr>
            <p:cNvPr id="5" name="Rounded Rectangle 4" descr="1. Reality" title="1. Reality"/>
            <p:cNvSpPr/>
            <p:nvPr/>
          </p:nvSpPr>
          <p:spPr>
            <a:xfrm>
              <a:off x="1353928" y="2266968"/>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387145" y="2162015"/>
              <a:ext cx="3201147"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p:nvSpPr>
          <p:spPr>
            <a:xfrm>
              <a:off x="8228522" y="2782214"/>
              <a:ext cx="3237667"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flipV="1">
              <a:off x="5945950" y="4271118"/>
              <a:ext cx="1" cy="947197"/>
            </a:xfrm>
            <a:prstGeom prst="line">
              <a:avLst/>
            </a:prstGeom>
            <a:ln w="50800">
              <a:solidFill>
                <a:srgbClr val="121948"/>
              </a:solidFill>
            </a:ln>
            <a:effectLst/>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4187733" y="5164879"/>
              <a:ext cx="3620969"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p:cNvSpPr/>
            <p:nvPr/>
          </p:nvSpPr>
          <p:spPr>
            <a:xfrm>
              <a:off x="8228522" y="4064878"/>
              <a:ext cx="3237667"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9"/>
            <p:cNvSpPr/>
            <p:nvPr/>
          </p:nvSpPr>
          <p:spPr>
            <a:xfrm>
              <a:off x="1355738" y="5153154"/>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ed Rectangle 24"/>
            <p:cNvSpPr/>
            <p:nvPr/>
          </p:nvSpPr>
          <p:spPr>
            <a:xfrm>
              <a:off x="1355738" y="3730832"/>
              <a:ext cx="2361502" cy="1091504"/>
            </a:xfrm>
            <a:prstGeom prst="roundRect">
              <a:avLst/>
            </a:prstGeom>
            <a:solidFill>
              <a:srgbClr val="12194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4156245" y="3821243"/>
            <a:ext cx="3620969" cy="369332"/>
          </a:xfrm>
          <a:prstGeom prst="rect">
            <a:avLst/>
          </a:prstGeom>
          <a:noFill/>
        </p:spPr>
        <p:txBody>
          <a:bodyPr wrap="square" rtlCol="0">
            <a:spAutoFit/>
          </a:bodyPr>
          <a:lstStyle/>
          <a:p>
            <a:pPr lvl="0" algn="ctr"/>
            <a:r>
              <a:rPr lang="en-US" dirty="0">
                <a:solidFill>
                  <a:srgbClr val="1E1C43"/>
                </a:solidFill>
              </a:rPr>
              <a:t>Learn and change by accepting</a:t>
            </a:r>
          </a:p>
        </p:txBody>
      </p:sp>
      <p:sp>
        <p:nvSpPr>
          <p:cNvPr id="6" name="TextBox 5"/>
          <p:cNvSpPr txBox="1"/>
          <p:nvPr/>
        </p:nvSpPr>
        <p:spPr>
          <a:xfrm>
            <a:off x="1486714" y="2518855"/>
            <a:ext cx="1784246" cy="369332"/>
          </a:xfrm>
          <a:prstGeom prst="rect">
            <a:avLst/>
          </a:prstGeom>
          <a:noFill/>
        </p:spPr>
        <p:txBody>
          <a:bodyPr wrap="square" rtlCol="0">
            <a:spAutoFit/>
          </a:bodyPr>
          <a:lstStyle/>
          <a:p>
            <a:r>
              <a:rPr lang="en-US" dirty="0">
                <a:solidFill>
                  <a:srgbClr val="FFFFFF"/>
                </a:solidFill>
              </a:rPr>
              <a:t>1. Reality</a:t>
            </a:r>
          </a:p>
        </p:txBody>
      </p:sp>
      <p:sp>
        <p:nvSpPr>
          <p:cNvPr id="26" name="TextBox 25"/>
          <p:cNvSpPr txBox="1"/>
          <p:nvPr/>
        </p:nvSpPr>
        <p:spPr>
          <a:xfrm>
            <a:off x="1488524" y="3953418"/>
            <a:ext cx="2016994" cy="646331"/>
          </a:xfrm>
          <a:prstGeom prst="rect">
            <a:avLst/>
          </a:prstGeom>
          <a:noFill/>
        </p:spPr>
        <p:txBody>
          <a:bodyPr wrap="square" rtlCol="0">
            <a:spAutoFit/>
          </a:bodyPr>
          <a:lstStyle/>
          <a:p>
            <a:pPr lvl="0"/>
            <a:r>
              <a:rPr lang="en-US" dirty="0">
                <a:solidFill>
                  <a:srgbClr val="FFFFFF"/>
                </a:solidFill>
              </a:rPr>
              <a:t>2. Oneself as causal factor</a:t>
            </a:r>
          </a:p>
        </p:txBody>
      </p:sp>
      <p:sp>
        <p:nvSpPr>
          <p:cNvPr id="31" name="TextBox 30"/>
          <p:cNvSpPr txBox="1"/>
          <p:nvPr/>
        </p:nvSpPr>
        <p:spPr>
          <a:xfrm>
            <a:off x="1479874" y="5218315"/>
            <a:ext cx="2120104" cy="923330"/>
          </a:xfrm>
          <a:prstGeom prst="rect">
            <a:avLst/>
          </a:prstGeom>
          <a:noFill/>
        </p:spPr>
        <p:txBody>
          <a:bodyPr wrap="square" rtlCol="0">
            <a:spAutoFit/>
          </a:bodyPr>
          <a:lstStyle/>
          <a:p>
            <a:pPr lvl="0"/>
            <a:r>
              <a:rPr lang="en-US" dirty="0">
                <a:solidFill>
                  <a:srgbClr val="FFFFFF"/>
                </a:solidFill>
              </a:rPr>
              <a:t>3. To move from resource allocation to resource use</a:t>
            </a:r>
          </a:p>
        </p:txBody>
      </p:sp>
      <p:sp>
        <p:nvSpPr>
          <p:cNvPr id="20" name="TextBox 19"/>
          <p:cNvSpPr txBox="1"/>
          <p:nvPr/>
        </p:nvSpPr>
        <p:spPr>
          <a:xfrm>
            <a:off x="4544579" y="2266968"/>
            <a:ext cx="2891744" cy="844847"/>
          </a:xfrm>
          <a:prstGeom prst="rect">
            <a:avLst/>
          </a:prstGeom>
          <a:noFill/>
        </p:spPr>
        <p:txBody>
          <a:bodyPr wrap="square" rtlCol="0">
            <a:spAutoFit/>
          </a:bodyPr>
          <a:lstStyle/>
          <a:p>
            <a:pPr lvl="0">
              <a:lnSpc>
                <a:spcPct val="90000"/>
              </a:lnSpc>
            </a:pPr>
            <a:r>
              <a:rPr lang="en-US" dirty="0">
                <a:solidFill>
                  <a:srgbClr val="FFFFFF"/>
                </a:solidFill>
              </a:rPr>
              <a:t>4. The need for an explicit idea of school and pupils built on research</a:t>
            </a:r>
          </a:p>
        </p:txBody>
      </p:sp>
      <p:sp>
        <p:nvSpPr>
          <p:cNvPr id="22" name="TextBox 21"/>
          <p:cNvSpPr txBox="1"/>
          <p:nvPr/>
        </p:nvSpPr>
        <p:spPr>
          <a:xfrm>
            <a:off x="8359503" y="2846417"/>
            <a:ext cx="2980740" cy="923330"/>
          </a:xfrm>
          <a:prstGeom prst="rect">
            <a:avLst/>
          </a:prstGeom>
          <a:noFill/>
        </p:spPr>
        <p:txBody>
          <a:bodyPr wrap="square" rtlCol="0">
            <a:spAutoFit/>
          </a:bodyPr>
          <a:lstStyle/>
          <a:p>
            <a:pPr lvl="0"/>
            <a:r>
              <a:rPr lang="en-US" dirty="0">
                <a:solidFill>
                  <a:srgbClr val="FFFFFF"/>
                </a:solidFill>
              </a:rPr>
              <a:t>5. The need for change in thinking and acting – visibility, support, variation</a:t>
            </a:r>
          </a:p>
        </p:txBody>
      </p:sp>
      <p:sp>
        <p:nvSpPr>
          <p:cNvPr id="41" name="TextBox 40"/>
          <p:cNvSpPr txBox="1"/>
          <p:nvPr/>
        </p:nvSpPr>
        <p:spPr>
          <a:xfrm>
            <a:off x="8359503" y="4129081"/>
            <a:ext cx="2980740" cy="923330"/>
          </a:xfrm>
          <a:prstGeom prst="rect">
            <a:avLst/>
          </a:prstGeom>
          <a:noFill/>
        </p:spPr>
        <p:txBody>
          <a:bodyPr wrap="square" rtlCol="0">
            <a:spAutoFit/>
          </a:bodyPr>
          <a:lstStyle/>
          <a:p>
            <a:pPr lvl="0"/>
            <a:r>
              <a:rPr lang="en-US" dirty="0">
                <a:solidFill>
                  <a:srgbClr val="FFFFFF"/>
                </a:solidFill>
              </a:rPr>
              <a:t>6. The need to build a stronger community of practice – support each other</a:t>
            </a:r>
          </a:p>
        </p:txBody>
      </p:sp>
      <p:sp>
        <p:nvSpPr>
          <p:cNvPr id="37" name="TextBox 36"/>
          <p:cNvSpPr txBox="1"/>
          <p:nvPr/>
        </p:nvSpPr>
        <p:spPr>
          <a:xfrm>
            <a:off x="4387144" y="5280327"/>
            <a:ext cx="3201147" cy="844847"/>
          </a:xfrm>
          <a:prstGeom prst="rect">
            <a:avLst/>
          </a:prstGeom>
          <a:noFill/>
        </p:spPr>
        <p:txBody>
          <a:bodyPr wrap="square" rtlCol="0">
            <a:spAutoFit/>
          </a:bodyPr>
          <a:lstStyle/>
          <a:p>
            <a:pPr lvl="0">
              <a:lnSpc>
                <a:spcPct val="90000"/>
              </a:lnSpc>
            </a:pPr>
            <a:r>
              <a:rPr lang="en-US" dirty="0">
                <a:solidFill>
                  <a:srgbClr val="FFFFFF"/>
                </a:solidFill>
              </a:rPr>
              <a:t>7. The professional ability to learn as fundamental to pupil learning and school innovation</a:t>
            </a:r>
          </a:p>
        </p:txBody>
      </p:sp>
    </p:spTree>
    <p:extLst>
      <p:ext uri="{BB962C8B-B14F-4D97-AF65-F5344CB8AC3E}">
        <p14:creationId xmlns:p14="http://schemas.microsoft.com/office/powerpoint/2010/main" val="53547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9016" y="445810"/>
            <a:ext cx="10131397" cy="996858"/>
          </a:xfrm>
        </p:spPr>
        <p:txBody>
          <a:bodyPr>
            <a:normAutofit fontScale="90000"/>
          </a:bodyPr>
          <a:lstStyle/>
          <a:p>
            <a:r>
              <a:rPr lang="en-GB" noProof="0" dirty="0"/>
              <a:t>The essence of creating learning communities is ‘to ground it’!</a:t>
            </a:r>
            <a:endParaRPr lang="en-GB" noProof="0" dirty="0">
              <a:latin typeface="Calibri" charset="0"/>
            </a:endParaRPr>
          </a:p>
        </p:txBody>
      </p:sp>
      <p:sp>
        <p:nvSpPr>
          <p:cNvPr id="3" name="Content Placeholder 2"/>
          <p:cNvSpPr>
            <a:spLocks noGrp="1"/>
          </p:cNvSpPr>
          <p:nvPr>
            <p:ph idx="1"/>
          </p:nvPr>
        </p:nvSpPr>
        <p:spPr>
          <a:xfrm>
            <a:off x="376315" y="1950117"/>
            <a:ext cx="11493993" cy="4298283"/>
          </a:xfrm>
        </p:spPr>
        <p:txBody>
          <a:bodyPr/>
          <a:lstStyle/>
          <a:p>
            <a:pPr>
              <a:lnSpc>
                <a:spcPct val="300000"/>
              </a:lnSpc>
              <a:spcBef>
                <a:spcPts val="1200"/>
              </a:spcBef>
              <a:spcAft>
                <a:spcPts val="1200"/>
              </a:spcAft>
            </a:pPr>
            <a:r>
              <a:rPr lang="en-GB" sz="3400" noProof="0" dirty="0"/>
              <a:t>‘Is and Why come before Ought’</a:t>
            </a:r>
            <a:br>
              <a:rPr lang="en-GB" sz="3400" noProof="0" dirty="0"/>
            </a:br>
            <a:r>
              <a:rPr lang="en-GB" sz="3400" noProof="0" dirty="0"/>
              <a:t>‘Plementation comes before Implementation’</a:t>
            </a:r>
          </a:p>
        </p:txBody>
      </p:sp>
    </p:spTree>
    <p:extLst>
      <p:ext uri="{BB962C8B-B14F-4D97-AF65-F5344CB8AC3E}">
        <p14:creationId xmlns:p14="http://schemas.microsoft.com/office/powerpoint/2010/main" val="1145111904"/>
      </p:ext>
    </p:extLst>
  </p:cSld>
  <p:clrMapOvr>
    <a:masterClrMapping/>
  </p:clrMapOvr>
</p:sld>
</file>

<file path=ppt/theme/theme1.xml><?xml version="1.0" encoding="utf-8"?>
<a:theme xmlns:a="http://schemas.openxmlformats.org/drawingml/2006/main" name="Agency PPT Name-White">
  <a:themeElements>
    <a:clrScheme name="Agency White 2016">
      <a:dk1>
        <a:srgbClr val="1E1C43"/>
      </a:dk1>
      <a:lt1>
        <a:srgbClr val="1E1C43"/>
      </a:lt1>
      <a:dk2>
        <a:srgbClr val="1E1C43"/>
      </a:dk2>
      <a:lt2>
        <a:srgbClr val="EEECE1"/>
      </a:lt2>
      <a:accent1>
        <a:srgbClr val="4F81BD"/>
      </a:accent1>
      <a:accent2>
        <a:srgbClr val="C0504D"/>
      </a:accent2>
      <a:accent3>
        <a:srgbClr val="9BBB59"/>
      </a:accent3>
      <a:accent4>
        <a:srgbClr val="8064A2"/>
      </a:accent4>
      <a:accent5>
        <a:srgbClr val="4BACC6"/>
      </a:accent5>
      <a:accent6>
        <a:srgbClr val="F79646"/>
      </a:accent6>
      <a:hlink>
        <a:srgbClr val="1E1C43"/>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 PPT template</Template>
  <TotalTime>692</TotalTime>
  <Words>3438</Words>
  <Application>Microsoft Office PowerPoint</Application>
  <PresentationFormat>Custom</PresentationFormat>
  <Paragraphs>479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Wingdings</vt:lpstr>
      <vt:lpstr>ヒラギノ角ゴ Pro W3</vt:lpstr>
      <vt:lpstr>Agency PPT Name-White</vt:lpstr>
      <vt:lpstr>Managing educational change – building learning communities</vt:lpstr>
      <vt:lpstr>Two inter-connected themes…</vt:lpstr>
      <vt:lpstr>Fundamental challenges in many European systems – indicated by the RA project and in the ‘north’</vt:lpstr>
      <vt:lpstr>Fundamental challenges… (continued)</vt:lpstr>
      <vt:lpstr>Underneath is a fundamental challenge of inclusion</vt:lpstr>
      <vt:lpstr>This finding means….</vt:lpstr>
      <vt:lpstr>Development of learning communities as means for authentic school development</vt:lpstr>
      <vt:lpstr>What we learned about LCs from earlier projects</vt:lpstr>
      <vt:lpstr>The essence of creating learning communities is ‘to ground it’!</vt:lpstr>
      <vt:lpstr>A move from technical implementation to true cultural transformation and institutionalisation – a matter of local analysis (Skoglund &amp; Stäcker, 2016)</vt:lpstr>
      <vt:lpstr>Barriers to and enablers of development</vt:lpstr>
      <vt:lpstr>Barrier and enablers (continued)</vt:lpstr>
      <vt:lpstr>An underlying transformation</vt:lpstr>
      <vt:lpstr>Special Capacity and Inclusive Capability</vt:lpstr>
      <vt:lpstr>The role of learning communities in improving education systems</vt:lpstr>
      <vt:lpstr>The value and the conception of the LC</vt:lpstr>
      <vt:lpstr>The current evidence…</vt:lpstr>
      <vt:lpstr>Reflections on LC development</vt:lpstr>
      <vt:lpstr>Reflections on LC development (continued)</vt:lpstr>
      <vt:lpstr>Phases of development of learning communities</vt:lpstr>
      <vt:lpstr>Transformation direction in the project</vt:lpstr>
      <vt:lpstr>A summative model from the project</vt:lpstr>
      <vt:lpstr>The Essence </vt:lpstr>
      <vt:lpstr>Inclusion = those responsible for and in schools striving to increase capability to:</vt:lpstr>
      <vt:lpstr>Nordic Network – an example of a growing learning community</vt:lpstr>
      <vt:lpstr>Nordic Network</vt:lpstr>
      <vt:lpstr>How is raised achievement for all possible? Nordic countries: tendencies, cases and preliminary evidence</vt:lpstr>
      <vt:lpstr>The future</vt:lpstr>
      <vt:lpstr>Contacts</vt:lpstr>
    </vt:vector>
  </TitlesOfParts>
  <Manager/>
  <Company>Specialpedagogiska skolmyndigheten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educational change – building learning communities</dc:title>
  <dc:subject>Raising the Achievement of all Learners in Inclusive Education</dc:subject>
  <dc:creator>Per Skoglund</dc:creator>
  <cp:keywords/>
  <dc:description/>
  <cp:revision>288</cp:revision>
  <dcterms:created xsi:type="dcterms:W3CDTF">2017-03-08T17:06:18Z</dcterms:created>
  <dcterms:modified xsi:type="dcterms:W3CDTF">2018-08-10T13:35:22Z</dcterms:modified>
  <cp:category/>
</cp:coreProperties>
</file>