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2" r:id="rId2"/>
    <p:sldId id="259" r:id="rId3"/>
    <p:sldId id="263" r:id="rId4"/>
    <p:sldId id="275" r:id="rId5"/>
    <p:sldId id="265" r:id="rId6"/>
    <p:sldId id="274" r:id="rId7"/>
    <p:sldId id="266" r:id="rId8"/>
    <p:sldId id="267" r:id="rId9"/>
    <p:sldId id="268" r:id="rId10"/>
    <p:sldId id="269" r:id="rId11"/>
    <p:sldId id="270" r:id="rId12"/>
    <p:sldId id="264" r:id="rId13"/>
  </p:sldIdLst>
  <p:sldSz cx="12244388" cy="683895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C43"/>
    <a:srgbClr val="121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4" autoAdjust="0"/>
    <p:restoredTop sz="86451" autoAdjust="0"/>
  </p:normalViewPr>
  <p:slideViewPr>
    <p:cSldViewPr snapToGrid="0" snapToObjects="1">
      <p:cViewPr varScale="1">
        <p:scale>
          <a:sx n="84" d="100"/>
          <a:sy n="84" d="100"/>
        </p:scale>
        <p:origin x="798" y="90"/>
      </p:cViewPr>
      <p:guideLst>
        <p:guide orient="horz"/>
        <p:guide pos="536"/>
      </p:guideLst>
    </p:cSldViewPr>
  </p:slideViewPr>
  <p:outlineViewPr>
    <p:cViewPr>
      <p:scale>
        <a:sx n="33" d="100"/>
        <a:sy n="33" d="100"/>
      </p:scale>
      <p:origin x="0" y="-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 snapToObjects="1">
      <p:cViewPr varScale="1">
        <p:scale>
          <a:sx n="43" d="100"/>
          <a:sy n="43" d="100"/>
        </p:scale>
        <p:origin x="-40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9744-5CB7-F347-801B-F9971479CE59}" type="datetimeFigureOut">
              <a:rPr lang="en-US" smtClean="0"/>
              <a:t>8/2/2018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4CDD2-A756-8840-BED3-1A8FE8831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3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0A4F12-6058-0144-B533-C3C8910AFECC}" type="datetimeFigureOut">
              <a:rPr lang="en-US"/>
              <a:pPr>
                <a:defRPr/>
              </a:pPr>
              <a:t>8/2/2018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85800"/>
            <a:ext cx="6137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272C5D-4604-184E-A73E-1DFDFBDAD8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30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lajski.edupage.or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b="1" noProof="0" dirty="0"/>
              <a:t>VISIONARY LEADERSHIP –</a:t>
            </a:r>
            <a:r>
              <a:rPr lang="en-GB" sz="2800" b="1" baseline="0" noProof="0" dirty="0"/>
              <a:t> </a:t>
            </a:r>
            <a:r>
              <a:rPr lang="en-GB" sz="2800" b="1" noProof="0" dirty="0"/>
              <a:t>VALUED ROLES FOR EVERYONE</a:t>
            </a:r>
          </a:p>
          <a:p>
            <a:r>
              <a:rPr lang="en-GB" b="0" noProof="0" dirty="0"/>
              <a:t>Marek Tarwacki, Headteacher of Schools in Łajski, Poland</a:t>
            </a:r>
          </a:p>
          <a:p>
            <a:r>
              <a:rPr lang="en-GB" b="0" noProof="0" dirty="0"/>
              <a:t>Virginia Stafiej, Deputy Headteacher of Schools in Łajski, Poland, and Project Expert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9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lvl="0" indent="-514350"/>
            <a:r>
              <a:rPr lang="en-GB" b="1" noProof="0" dirty="0">
                <a:latin typeface="Calibri" charset="0"/>
              </a:rPr>
              <a:t>6. </a:t>
            </a:r>
            <a:r>
              <a:rPr lang="en-GB" b="1" noProof="0" dirty="0"/>
              <a:t>Collaboration with institutes</a:t>
            </a:r>
            <a:r>
              <a:rPr lang="en-GB" b="1" baseline="0" noProof="0" dirty="0"/>
              <a:t> </a:t>
            </a:r>
            <a:r>
              <a:rPr lang="en-GB" b="1" noProof="0" dirty="0"/>
              <a:t>and support from other partners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School as the benefited partner in the structure of collaboration with: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state educational institutes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state institutes working for people with disabilities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charity institutions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sponsoring companies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universities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other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91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b="1" noProof="0" dirty="0">
                <a:latin typeface="Calibri" charset="0"/>
              </a:rPr>
              <a:t>7. The </a:t>
            </a:r>
            <a:r>
              <a:rPr lang="en-GB" b="1" noProof="0" dirty="0"/>
              <a:t>school as good practice – EA project </a:t>
            </a:r>
            <a:endParaRPr lang="en-GB" b="1" noProof="0" dirty="0">
              <a:latin typeface="Calibri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noProof="0" dirty="0"/>
              <a:t>The school in Łajski, Poland has been involved in the project since 2014 for the school-based project visits and research: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good practice as the source of knowledge and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changes in the Polish legislation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education is an on-going process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‘Say what you do well and learn more’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noProof="0" dirty="0"/>
              <a:t>‘Enjoy what you do in life’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Contact</a:t>
            </a:r>
          </a:p>
          <a:p>
            <a:pPr>
              <a:lnSpc>
                <a:spcPct val="90000"/>
              </a:lnSpc>
            </a:pPr>
            <a:r>
              <a:rPr lang="en-GB" sz="2400" noProof="0" dirty="0"/>
              <a:t>We wish you success and good luck!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Zespół Szkół w Łajskach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63 Kościelna Street, 05-119 Legionowo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Poland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>
                <a:hlinkClick r:id="rId3"/>
              </a:rPr>
              <a:t>www.splajski.edupage.org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6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Overview of presentation</a:t>
            </a:r>
            <a:endParaRPr lang="en-GB" b="1" noProof="0" dirty="0">
              <a:latin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noProof="0" dirty="0"/>
              <a:t>Visionary school management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Needs analysis of students, teachers, assistants and specialists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Headteacher as the leader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Teamwork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Co-operation with parents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Collaboration with institutes and support from other partners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The school as good practice – EA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0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1. Visionary school management</a:t>
            </a:r>
          </a:p>
          <a:p>
            <a:pPr lvl="0"/>
            <a:r>
              <a:rPr lang="en-GB" noProof="0" dirty="0"/>
              <a:t>School is the place where: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external</a:t>
            </a:r>
            <a:r>
              <a:rPr lang="en-GB" noProof="0" dirty="0"/>
              <a:t> and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internal expectations</a:t>
            </a:r>
          </a:p>
          <a:p>
            <a:pPr lvl="0"/>
            <a:r>
              <a:rPr lang="en-GB" noProof="0" dirty="0"/>
              <a:t>gather, so there is constant need to focus on </a:t>
            </a:r>
            <a:r>
              <a:rPr lang="en-GB" i="1" noProof="0" dirty="0"/>
              <a:t>challenges</a:t>
            </a:r>
            <a:r>
              <a:rPr lang="en-GB" noProof="0" dirty="0"/>
              <a:t> and to continue </a:t>
            </a:r>
            <a:r>
              <a:rPr lang="en-GB" i="1" noProof="0" dirty="0"/>
              <a:t>activities</a:t>
            </a:r>
            <a:r>
              <a:rPr lang="en-GB" noProof="0" dirty="0"/>
              <a:t> which are already </a:t>
            </a:r>
            <a:r>
              <a:rPr lang="en-GB" i="1" noProof="0" dirty="0"/>
              <a:t>completed</a:t>
            </a:r>
            <a:r>
              <a:rPr lang="en-GB" noProof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6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chemeClr val="bg2"/>
                </a:solidFill>
              </a:rPr>
              <a:t>School</a:t>
            </a:r>
            <a:r>
              <a:rPr lang="en-GB" baseline="0" noProof="0" dirty="0">
                <a:solidFill>
                  <a:schemeClr val="bg2"/>
                </a:solidFill>
              </a:rPr>
              <a:t> orchestra photo</a:t>
            </a:r>
            <a:endParaRPr lang="en-GB" noProof="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3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2. Needs analysis (1)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The school headteacher should cover wide aspects of proper leadership: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social environment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technical/place conditions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students’ educational and therapeutical needs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staff’s strengths, motivation and professional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friendly and kind atmosphere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4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2. Needs analysis (2)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Students as the inclusive society: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clear rules, clear values and culture of behaviour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individualisation of education – finding abilities, strengths and gifts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learning by teaching others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freedom for self-realisation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help and support among peers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0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3. Headteacher as the leader</a:t>
            </a:r>
          </a:p>
          <a:p>
            <a:pPr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Headteacher/leader/visionary plans </a:t>
            </a:r>
            <a:r>
              <a:rPr lang="en-GB" b="1" noProof="0" dirty="0"/>
              <a:t>school vision </a:t>
            </a:r>
            <a:r>
              <a:rPr lang="en-GB" noProof="0" dirty="0"/>
              <a:t>and </a:t>
            </a:r>
            <a:r>
              <a:rPr lang="en-GB" b="1" noProof="0" dirty="0"/>
              <a:t>mission</a:t>
            </a:r>
            <a:r>
              <a:rPr lang="en-GB" noProof="0" dirty="0"/>
              <a:t> at least 5 years ahead, including: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culture of organisation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ethos promoting education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accountability for co-operation:</a:t>
            </a:r>
          </a:p>
          <a:p>
            <a:pPr marL="444500"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learner–teacher/assistant–parents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6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4. Teamwork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Strong feeling of </a:t>
            </a:r>
            <a:r>
              <a:rPr lang="en-GB" b="1" noProof="0" dirty="0"/>
              <a:t>belonging</a:t>
            </a:r>
            <a:r>
              <a:rPr lang="en-GB" noProof="0" dirty="0"/>
              <a:t> to school learning community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Acceptance of </a:t>
            </a:r>
            <a:r>
              <a:rPr lang="en-GB" b="1" noProof="0" dirty="0"/>
              <a:t>the idea of inclusive education </a:t>
            </a:r>
            <a:r>
              <a:rPr lang="en-GB" noProof="0" dirty="0"/>
              <a:t>– system of attitudes and values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noProof="0" dirty="0"/>
              <a:t>Lifelong learning </a:t>
            </a:r>
            <a:r>
              <a:rPr lang="en-GB" noProof="0" dirty="0"/>
              <a:t>– teachers’/assistants’/specialists’ constant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Teamwork which means ‘</a:t>
            </a:r>
            <a:r>
              <a:rPr lang="en-GB" b="1" noProof="0" dirty="0"/>
              <a:t>everyone can substitute each other</a:t>
            </a:r>
            <a:r>
              <a:rPr lang="en-GB" noProof="0" dirty="0"/>
              <a:t>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Every employee is </a:t>
            </a:r>
            <a:r>
              <a:rPr lang="en-GB" b="1" noProof="0" dirty="0"/>
              <a:t>needed</a:t>
            </a:r>
            <a:r>
              <a:rPr lang="en-GB" noProof="0" dirty="0"/>
              <a:t> and must </a:t>
            </a:r>
            <a:r>
              <a:rPr lang="en-GB" b="1" noProof="0" dirty="0"/>
              <a:t>feel needed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Daily co-operation by </a:t>
            </a:r>
            <a:r>
              <a:rPr lang="en-GB" b="1" noProof="0" dirty="0"/>
              <a:t>sharing knowledge </a:t>
            </a:r>
            <a:r>
              <a:rPr lang="en-GB" noProof="0" dirty="0"/>
              <a:t>and </a:t>
            </a:r>
            <a:r>
              <a:rPr lang="en-GB" b="1" noProof="0" dirty="0"/>
              <a:t>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3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latin typeface="Calibri" charset="0"/>
              </a:rPr>
              <a:t>5. Co-operation with parents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Parents as the source of knowledge about their child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Common educational aims of both parents and teachers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partnership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Parents included in school community in the highest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72C5D-4604-184E-A73E-1DFDFBDAD8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3600" y="177800"/>
            <a:ext cx="3086100" cy="1295400"/>
          </a:xfrm>
        </p:spPr>
        <p:txBody>
          <a:bodyPr/>
          <a:lstStyle>
            <a:lvl1pPr>
              <a:defRPr sz="1800" baseline="0">
                <a:solidFill>
                  <a:srgbClr val="1E1C43"/>
                </a:solidFill>
              </a:defRPr>
            </a:lvl1pPr>
          </a:lstStyle>
          <a:p>
            <a:r>
              <a:rPr lang="en-US" dirty="0"/>
              <a:t>Click icon to insert project logo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3600" y="1939179"/>
            <a:ext cx="10553700" cy="1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800"/>
            </a:lvl1pPr>
          </a:lstStyle>
          <a:p>
            <a:pPr lvl="0"/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0228" y="3550491"/>
            <a:ext cx="10537071" cy="1747732"/>
          </a:xfr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0" algn="l"/>
              </a:tabLst>
              <a:defRPr sz="2800"/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Click to insert presenter’s name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and email address</a:t>
            </a:r>
          </a:p>
        </p:txBody>
      </p:sp>
    </p:spTree>
    <p:extLst>
      <p:ext uri="{BB962C8B-B14F-4D97-AF65-F5344CB8AC3E}">
        <p14:creationId xmlns:p14="http://schemas.microsoft.com/office/powerpoint/2010/main" val="66045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015" y="1940399"/>
            <a:ext cx="5376785" cy="42699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969001" y="1940399"/>
            <a:ext cx="5901308" cy="42699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 baseline="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central icon to insert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50900" y="1940399"/>
            <a:ext cx="10617200" cy="3038001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 baseline="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central icon to insert graphic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015" y="5118100"/>
            <a:ext cx="11481293" cy="109220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90488" algn="l"/>
              </a:tabLst>
              <a:defRPr sz="2800">
                <a:solidFill>
                  <a:srgbClr val="121948"/>
                </a:solidFill>
              </a:defRPr>
            </a:lvl1pPr>
            <a:lvl2pPr>
              <a:lnSpc>
                <a:spcPct val="120000"/>
              </a:lnSpc>
              <a:defRPr sz="2400">
                <a:solidFill>
                  <a:srgbClr val="121948"/>
                </a:solidFill>
              </a:defRPr>
            </a:lvl2pPr>
            <a:lvl3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3pPr>
            <a:lvl4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4pPr>
            <a:lvl5pPr>
              <a:lnSpc>
                <a:spcPct val="120000"/>
              </a:lnSpc>
              <a:defRPr sz="2200">
                <a:solidFill>
                  <a:srgbClr val="121948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5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6316" y="93759"/>
            <a:ext cx="11493992" cy="14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9015" y="1940399"/>
            <a:ext cx="11493993" cy="42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text</a:t>
            </a:r>
          </a:p>
          <a:p>
            <a:pPr lvl="0"/>
            <a:r>
              <a:rPr lang="en-GB" dirty="0"/>
              <a:t>Second level</a:t>
            </a:r>
          </a:p>
          <a:p>
            <a:pPr lvl="0"/>
            <a:r>
              <a:rPr lang="en-GB" dirty="0"/>
              <a:t>Third level</a:t>
            </a:r>
          </a:p>
          <a:p>
            <a:pPr lvl="0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4" r:id="rId2"/>
    <p:sldLayoutId id="2147483717" r:id="rId3"/>
    <p:sldLayoutId id="2147483718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600" kern="1200">
          <a:solidFill>
            <a:srgbClr val="1E1C43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0" marR="0" indent="0" algn="l" defTabSz="457200" rtl="0" eaLnBrk="1" fontAlgn="base" latinLnBrk="0" hangingPunct="1">
        <a:lnSpc>
          <a:spcPct val="120000"/>
        </a:lnSpc>
        <a:spcBef>
          <a:spcPct val="20000"/>
        </a:spcBef>
        <a:spcAft>
          <a:spcPct val="0"/>
        </a:spcAft>
        <a:buClrTx/>
        <a:buSzTx/>
        <a:buFont typeface="Arial" charset="0"/>
        <a:buNone/>
        <a:tabLst>
          <a:tab pos="0" algn="l"/>
        </a:tabLst>
        <a:defRPr sz="2600" kern="1200" baseline="0">
          <a:solidFill>
            <a:srgbClr val="1E1C4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FFFF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FFFFF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splajski.edupage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Raising the Achievement of All Learners in Inclusive Education" title="Raising Achievement project logo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851" b="3851"/>
          <a:stretch>
            <a:fillRect/>
          </a:stretch>
        </p:blipFill>
        <p:spPr>
          <a:xfrm>
            <a:off x="622300" y="177800"/>
            <a:ext cx="5321300" cy="1295400"/>
          </a:xfrm>
          <a:prstGeom prst="rect">
            <a:avLst/>
          </a:prstGeom>
        </p:spPr>
      </p:pic>
      <p:pic>
        <p:nvPicPr>
          <p:cNvPr id="102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0" y="177800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000" noProof="0" dirty="0"/>
              <a:t>VISIONARY LEADERSHIP –</a:t>
            </a:r>
            <a:br>
              <a:rPr lang="en-GB" sz="5000" noProof="0" dirty="0"/>
            </a:br>
            <a:r>
              <a:rPr lang="en-GB" sz="5000" noProof="0" dirty="0"/>
              <a:t>VALUED ROLES FOR EVERYONE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56403" y="3912441"/>
            <a:ext cx="10816472" cy="1747732"/>
          </a:xfrm>
        </p:spPr>
        <p:txBody>
          <a:bodyPr/>
          <a:lstStyle/>
          <a:p>
            <a:r>
              <a:rPr lang="en-GB" b="1" noProof="0" dirty="0"/>
              <a:t>Marek Tarwacki</a:t>
            </a:r>
            <a:r>
              <a:rPr lang="en-GB" noProof="0" dirty="0"/>
              <a:t>, Headteacher of Schools in Łajski, Poland</a:t>
            </a:r>
          </a:p>
          <a:p>
            <a:r>
              <a:rPr lang="en-GB" b="1" noProof="0" dirty="0"/>
              <a:t>Virginia Stafiej</a:t>
            </a:r>
            <a:r>
              <a:rPr lang="en-GB" noProof="0" dirty="0"/>
              <a:t>, Deputy Headteacher of Schools in Łajski, Poland, and Project Expert</a:t>
            </a:r>
          </a:p>
        </p:txBody>
      </p:sp>
    </p:spTree>
    <p:extLst>
      <p:ext uri="{BB962C8B-B14F-4D97-AF65-F5344CB8AC3E}">
        <p14:creationId xmlns:p14="http://schemas.microsoft.com/office/powerpoint/2010/main" val="329784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0317084" cy="1325660"/>
          </a:xfrm>
        </p:spPr>
        <p:txBody>
          <a:bodyPr/>
          <a:lstStyle/>
          <a:p>
            <a:pPr marL="514350" lvl="0" indent="-514350"/>
            <a:r>
              <a:rPr lang="en-GB" noProof="0" dirty="0">
                <a:latin typeface="Calibri" charset="0"/>
              </a:rPr>
              <a:t>6. </a:t>
            </a:r>
            <a:r>
              <a:rPr lang="en-GB" noProof="0" dirty="0"/>
              <a:t>Collaboration with institutes</a:t>
            </a:r>
            <a:r>
              <a:rPr lang="en-GB" baseline="0" noProof="0" dirty="0"/>
              <a:t> </a:t>
            </a:r>
            <a:r>
              <a:rPr lang="en-GB" noProof="0" dirty="0"/>
              <a:t>and support from other partners</a:t>
            </a:r>
          </a:p>
        </p:txBody>
      </p:sp>
      <p:pic>
        <p:nvPicPr>
          <p:cNvPr id="10242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13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School as the benefited partner in the structure of collaboration with: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state educational institutes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state institutes working for people with disabilities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charity institutions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sponsoring companies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universities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other schools</a:t>
            </a:r>
          </a:p>
        </p:txBody>
      </p:sp>
      <p:pic>
        <p:nvPicPr>
          <p:cNvPr id="10247" name="Picture 7" descr="Ministerstwo Edukacji Narodowej" title="Ministerstwo Edukacji Narodow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70" y="4031624"/>
            <a:ext cx="3106738" cy="101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Państwowy Fundusz Rehabilitacji Osób Niepełnosprawnych" title="Państwowy Fundusz Rehabilitacji Osób Niepełnosprawny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45" y="5245100"/>
            <a:ext cx="2201863" cy="12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Special Pedagogics Academy in Warsaw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875578"/>
            <a:ext cx="2216150" cy="125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Wielkiej Orkiestry Świątecznej Pomocy" title="Wielkiej Orkiestry Świątecznej Pomoc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23" y="5245100"/>
            <a:ext cx="1282993" cy="12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Gmina Wieliszew" title="Gmina Wielisz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47" y="5043488"/>
            <a:ext cx="142546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72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76315" y="350740"/>
            <a:ext cx="10210723" cy="1325660"/>
          </a:xfrm>
        </p:spPr>
        <p:txBody>
          <a:bodyPr>
            <a:normAutofit fontScale="90000"/>
          </a:bodyPr>
          <a:lstStyle/>
          <a:p>
            <a:pPr lvl="0"/>
            <a:r>
              <a:rPr lang="en-GB" noProof="0" dirty="0">
                <a:latin typeface="Calibri" charset="0"/>
              </a:rPr>
              <a:t>7. The </a:t>
            </a:r>
            <a:r>
              <a:rPr lang="en-GB" noProof="0" dirty="0"/>
              <a:t>school as good practice – EA project </a:t>
            </a:r>
            <a:endParaRPr lang="en-GB" noProof="0" dirty="0">
              <a:latin typeface="Calibri" charset="0"/>
            </a:endParaRPr>
          </a:p>
        </p:txBody>
      </p:sp>
      <p:pic>
        <p:nvPicPr>
          <p:cNvPr id="2051" name="Picture 3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133351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670717"/>
            <a:ext cx="6938885" cy="4298283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000" noProof="0" dirty="0"/>
              <a:t>The school in Łajski, Poland has been involved in the project since 2014 for the school-based project visits and research: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good practice as the source of knowledge and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changes in the Polish legislation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education is an on-going process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‘Say what you do well and learn more’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noProof="0" dirty="0"/>
              <a:t>‘Enjoy what you do in life’</a:t>
            </a:r>
            <a:endParaRPr lang="en-GB" noProof="0" dirty="0"/>
          </a:p>
        </p:txBody>
      </p:sp>
      <p:pic>
        <p:nvPicPr>
          <p:cNvPr id="2052" name="Picture 4" descr="Raising Achievement project participants visiting the school" title="Project participants' vis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00" y="2695575"/>
            <a:ext cx="457405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5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16" y="271560"/>
            <a:ext cx="11493992" cy="1096866"/>
          </a:xfrm>
        </p:spPr>
        <p:txBody>
          <a:bodyPr/>
          <a:lstStyle/>
          <a:p>
            <a:r>
              <a:rPr lang="en-GB" noProof="0" dirty="0"/>
              <a:t>Contact</a:t>
            </a:r>
          </a:p>
        </p:txBody>
      </p:sp>
      <p:pic>
        <p:nvPicPr>
          <p:cNvPr id="1126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0" y="9376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015" y="1940399"/>
            <a:ext cx="11493993" cy="41270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800" noProof="0" dirty="0"/>
              <a:t>We wish you success and good luck!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Zespół Szkół w Łajskacha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63 Kościelna Street, 05-119 Legionowo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Poland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>
                <a:hlinkClick r:id="rId4"/>
              </a:rPr>
              <a:t>www.splajski.edupage.org</a:t>
            </a:r>
            <a:endParaRPr lang="en-GB" noProof="0" dirty="0"/>
          </a:p>
        </p:txBody>
      </p:sp>
      <p:pic>
        <p:nvPicPr>
          <p:cNvPr id="6" name="Picture 5" descr="European Union flag logo and text: Co-funded by the Erasmus+ Programme of the European Union" title="EU/Erasmus+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6121769"/>
            <a:ext cx="2084832" cy="5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/>
              <a:t>Overview of presentation</a:t>
            </a:r>
            <a:endParaRPr lang="en-GB" noProof="0" dirty="0">
              <a:latin typeface="Calibri" charset="0"/>
            </a:endParaRPr>
          </a:p>
        </p:txBody>
      </p:sp>
      <p:pic>
        <p:nvPicPr>
          <p:cNvPr id="1027" name="Picture 3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3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noProof="0" dirty="0"/>
              <a:t>Visionary school management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Needs analysis of students, teachers, assistants and specialists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Headteacher as the leader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Teamwork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Co-operation with parents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Collaboration with institutes and support from other partners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noProof="0" dirty="0"/>
              <a:t>The school as good practice – EA project</a:t>
            </a:r>
          </a:p>
        </p:txBody>
      </p:sp>
      <p:pic>
        <p:nvPicPr>
          <p:cNvPr id="1026" name="Picture 2" descr="Raising the Achievement of All Learners in Inclusive Education" title="Raising Achievement projec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45" y="5531700"/>
            <a:ext cx="4017963" cy="9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1. Visionary school management</a:t>
            </a:r>
          </a:p>
        </p:txBody>
      </p:sp>
      <p:pic>
        <p:nvPicPr>
          <p:cNvPr id="4098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8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/>
            <a:r>
              <a:rPr lang="en-GB" noProof="0" dirty="0"/>
              <a:t>School is the place where: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external</a:t>
            </a:r>
            <a:r>
              <a:rPr lang="en-GB" noProof="0" dirty="0"/>
              <a:t> and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b="1" noProof="0" dirty="0"/>
              <a:t>internal expectations</a:t>
            </a:r>
          </a:p>
          <a:p>
            <a:pPr lvl="0"/>
            <a:r>
              <a:rPr lang="en-GB" noProof="0" dirty="0"/>
              <a:t>gather, so there is constant need to focus on </a:t>
            </a:r>
            <a:r>
              <a:rPr lang="en-GB" i="1" noProof="0" dirty="0"/>
              <a:t>challenges</a:t>
            </a:r>
            <a:r>
              <a:rPr lang="en-GB" noProof="0" dirty="0"/>
              <a:t> and to continue </a:t>
            </a:r>
            <a:r>
              <a:rPr lang="en-GB" i="1" noProof="0" dirty="0"/>
              <a:t>activities</a:t>
            </a:r>
            <a:r>
              <a:rPr lang="en-GB" noProof="0" dirty="0"/>
              <a:t> which are already </a:t>
            </a:r>
            <a:r>
              <a:rPr lang="en-GB" i="1" noProof="0" dirty="0"/>
              <a:t>completed</a:t>
            </a:r>
            <a:r>
              <a:rPr lang="en-GB" noProof="0" dirty="0"/>
              <a:t>.</a:t>
            </a:r>
          </a:p>
        </p:txBody>
      </p:sp>
      <p:pic>
        <p:nvPicPr>
          <p:cNvPr id="4099" name="Picture 3" descr="'I love school' graffiti" title="Graffi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89" y="4311644"/>
            <a:ext cx="4259263" cy="231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9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646200" y="93759"/>
            <a:ext cx="11224108" cy="1430241"/>
          </a:xfrm>
        </p:spPr>
        <p:txBody>
          <a:bodyPr/>
          <a:lstStyle/>
          <a:p>
            <a:r>
              <a:rPr lang="en-GB" noProof="0" dirty="0">
                <a:solidFill>
                  <a:schemeClr val="bg2"/>
                </a:solidFill>
              </a:rPr>
              <a:t>School</a:t>
            </a:r>
            <a:r>
              <a:rPr lang="en-GB" baseline="0" noProof="0" dirty="0">
                <a:solidFill>
                  <a:schemeClr val="bg2"/>
                </a:solidFill>
              </a:rPr>
              <a:t> orchestra photo</a:t>
            </a:r>
            <a:endParaRPr lang="en-GB" noProof="0" dirty="0">
              <a:solidFill>
                <a:schemeClr val="bg2"/>
              </a:solidFill>
            </a:endParaRPr>
          </a:p>
        </p:txBody>
      </p:sp>
      <p:pic>
        <p:nvPicPr>
          <p:cNvPr id="1026" name="Picture 2" descr="Members of the school orchestra" title="School orches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0" y="95250"/>
            <a:ext cx="109728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8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2. Needs analysis (1)</a:t>
            </a:r>
          </a:p>
        </p:txBody>
      </p:sp>
      <p:pic>
        <p:nvPicPr>
          <p:cNvPr id="5122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3" y="96838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8716885" cy="42982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The school headteacher should cover wide aspects of proper leadership: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social environment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technical/place conditions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students’ educational and therapeutical needs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staff’s strengths, motivation and professional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friendly and kind atmosphere</a:t>
            </a:r>
          </a:p>
        </p:txBody>
      </p:sp>
      <p:pic>
        <p:nvPicPr>
          <p:cNvPr id="2050" name="Picture 2" descr="School ou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1" y="2047780"/>
            <a:ext cx="2798763" cy="37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4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2. Needs analysis (2)</a:t>
            </a:r>
          </a:p>
        </p:txBody>
      </p:sp>
      <p:pic>
        <p:nvPicPr>
          <p:cNvPr id="6146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38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1493993" cy="429828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Students as the inclusive society: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clear rules, clear values and culture of behaviour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individualisation of education – finding abilities, strengths and gifts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learning by teaching others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freedom for self-realisation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noProof="0" dirty="0"/>
              <a:t>help and support among peers</a:t>
            </a:r>
          </a:p>
        </p:txBody>
      </p:sp>
      <p:pic>
        <p:nvPicPr>
          <p:cNvPr id="6147" name="Picture 3" descr="Cartoon drawing of six learners holding hands" title="Diverse lear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833115"/>
            <a:ext cx="6896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62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Arrow consisting of blue human figures, with a single red figure at the head of the arrow" title="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238500"/>
            <a:ext cx="5476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3. Headteacher as the leader</a:t>
            </a:r>
          </a:p>
        </p:txBody>
      </p:sp>
      <p:pic>
        <p:nvPicPr>
          <p:cNvPr id="7170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96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10345025" cy="4298283"/>
          </a:xfrm>
        </p:spPr>
        <p:txBody>
          <a:bodyPr/>
          <a:lstStyle/>
          <a:p>
            <a:pPr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Headteacher/leader/visionary plans </a:t>
            </a:r>
            <a:r>
              <a:rPr lang="en-GB" b="1" noProof="0" dirty="0"/>
              <a:t>school vision </a:t>
            </a:r>
            <a:r>
              <a:rPr lang="en-GB" noProof="0" dirty="0"/>
              <a:t>and </a:t>
            </a:r>
            <a:r>
              <a:rPr lang="en-GB" b="1" noProof="0" dirty="0"/>
              <a:t>mission</a:t>
            </a:r>
            <a:r>
              <a:rPr lang="en-GB" noProof="0" dirty="0"/>
              <a:t> at least 5 years ahead, including: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culture of organisation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ethos promoting education</a:t>
            </a:r>
          </a:p>
          <a:p>
            <a:pPr marL="457200" lvl="0" indent="-4572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accountability for co-operation:</a:t>
            </a:r>
          </a:p>
          <a:p>
            <a:pPr marL="444500" lvl="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noProof="0" dirty="0"/>
              <a:t>learner–teacher/assistant–parents</a:t>
            </a:r>
          </a:p>
        </p:txBody>
      </p:sp>
    </p:spTree>
    <p:extLst>
      <p:ext uri="{BB962C8B-B14F-4D97-AF65-F5344CB8AC3E}">
        <p14:creationId xmlns:p14="http://schemas.microsoft.com/office/powerpoint/2010/main" val="2473345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093885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4. Teamwork</a:t>
            </a:r>
          </a:p>
        </p:txBody>
      </p:sp>
      <p:pic>
        <p:nvPicPr>
          <p:cNvPr id="8194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13" y="172940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31" y="1676400"/>
            <a:ext cx="11493993" cy="4152900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Strong feeling of </a:t>
            </a:r>
            <a:r>
              <a:rPr lang="en-GB" b="1" noProof="0" dirty="0"/>
              <a:t>belonging</a:t>
            </a:r>
            <a:r>
              <a:rPr lang="en-GB" noProof="0" dirty="0"/>
              <a:t> to school learning community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Acceptance of </a:t>
            </a:r>
            <a:r>
              <a:rPr lang="en-GB" b="1" noProof="0" dirty="0"/>
              <a:t>the idea of inclusive education </a:t>
            </a:r>
            <a:r>
              <a:rPr lang="en-GB" noProof="0" dirty="0"/>
              <a:t>– system of attitudes and values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noProof="0" dirty="0"/>
              <a:t>Lifelong learning </a:t>
            </a:r>
            <a:r>
              <a:rPr lang="en-GB" noProof="0" dirty="0"/>
              <a:t>– teachers’/assistants’/specialists’ constant development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Teamwork which means ‘</a:t>
            </a:r>
            <a:r>
              <a:rPr lang="en-GB" b="1" noProof="0" dirty="0"/>
              <a:t>everyone can substitute each other</a:t>
            </a:r>
            <a:r>
              <a:rPr lang="en-GB" noProof="0" dirty="0"/>
              <a:t>’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Every employee is </a:t>
            </a:r>
            <a:r>
              <a:rPr lang="en-GB" b="1" noProof="0" dirty="0"/>
              <a:t>needed</a:t>
            </a:r>
            <a:r>
              <a:rPr lang="en-GB" noProof="0" dirty="0"/>
              <a:t> and must </a:t>
            </a:r>
            <a:r>
              <a:rPr lang="en-GB" b="1" noProof="0" dirty="0"/>
              <a:t>feel needed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Daily co-operation by </a:t>
            </a:r>
            <a:r>
              <a:rPr lang="en-GB" b="1" noProof="0" dirty="0"/>
              <a:t>sharing knowledge </a:t>
            </a:r>
            <a:r>
              <a:rPr lang="en-GB" noProof="0" dirty="0"/>
              <a:t>and </a:t>
            </a:r>
            <a:r>
              <a:rPr lang="en-GB" b="1" noProof="0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00861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89016" y="172940"/>
            <a:ext cx="11493992" cy="1325660"/>
          </a:xfrm>
        </p:spPr>
        <p:txBody>
          <a:bodyPr/>
          <a:lstStyle/>
          <a:p>
            <a:r>
              <a:rPr lang="en-GB" noProof="0" dirty="0">
                <a:latin typeface="Calibri" charset="0"/>
              </a:rPr>
              <a:t>5. Co-operation with parents</a:t>
            </a:r>
          </a:p>
        </p:txBody>
      </p:sp>
      <p:pic>
        <p:nvPicPr>
          <p:cNvPr id="9218" name="Picture 2" descr="ZespółSzkół w Łajskach" title="ZespółSzkół w Łajs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96" y="96838"/>
            <a:ext cx="1395412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315" y="1950117"/>
            <a:ext cx="6138785" cy="4298283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Parents as the source of knowledge about their child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Common educational aims of both parents and teachers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Openness and partnership</a:t>
            </a:r>
          </a:p>
          <a:p>
            <a:pPr marL="4572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Parents included in school community in the highest rate</a:t>
            </a:r>
          </a:p>
        </p:txBody>
      </p:sp>
      <p:pic>
        <p:nvPicPr>
          <p:cNvPr id="3074" name="Picture 2" descr="School event involving par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2305050"/>
            <a:ext cx="5345682" cy="330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28772"/>
      </p:ext>
    </p:extLst>
  </p:cSld>
  <p:clrMapOvr>
    <a:masterClrMapping/>
  </p:clrMapOvr>
</p:sld>
</file>

<file path=ppt/theme/theme1.xml><?xml version="1.0" encoding="utf-8"?>
<a:theme xmlns:a="http://schemas.openxmlformats.org/drawingml/2006/main" name="Agency PPT Name-White">
  <a:themeElements>
    <a:clrScheme name="Agency White 2016">
      <a:dk1>
        <a:srgbClr val="1E1C43"/>
      </a:dk1>
      <a:lt1>
        <a:srgbClr val="1E1C43"/>
      </a:lt1>
      <a:dk2>
        <a:srgbClr val="1E1C43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1C43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 PPT template</Template>
  <TotalTime>739</TotalTime>
  <Words>906</Words>
  <Application>Microsoft Office PowerPoint</Application>
  <PresentationFormat>Custom</PresentationFormat>
  <Paragraphs>152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Agency PPT Name-White</vt:lpstr>
      <vt:lpstr>VISIONARY LEADERSHIP – VALUED ROLES FOR EVERYONE</vt:lpstr>
      <vt:lpstr>Overview of presentation</vt:lpstr>
      <vt:lpstr>1. Visionary school management</vt:lpstr>
      <vt:lpstr>School orchestra photo</vt:lpstr>
      <vt:lpstr>2. Needs analysis (1)</vt:lpstr>
      <vt:lpstr>2. Needs analysis (2)</vt:lpstr>
      <vt:lpstr>3. Headteacher as the leader</vt:lpstr>
      <vt:lpstr>4. Teamwork</vt:lpstr>
      <vt:lpstr>5. Co-operation with parents</vt:lpstr>
      <vt:lpstr>6. Collaboration with institutes and support from other partners</vt:lpstr>
      <vt:lpstr>7. The school as good practice – EA project </vt:lpstr>
      <vt:lpstr>Contact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Visionary Leadership –  Valued Roles For Everyone</dc:title>
  <dc:subject>Raising the Achievement of All Learners in Inclusive Education International Conference</dc:subject>
  <dc:creator>Polish Learning Community</dc:creator>
  <cp:keywords/>
  <dc:description/>
  <cp:revision>2</cp:revision>
  <dcterms:created xsi:type="dcterms:W3CDTF">2017-03-08T14:51:25Z</dcterms:created>
  <dcterms:modified xsi:type="dcterms:W3CDTF">2018-08-02T09:48:16Z</dcterms:modified>
  <cp:category/>
</cp:coreProperties>
</file>