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4" autoAdjust="0"/>
    <p:restoredTop sz="86410" autoAdjust="0"/>
  </p:normalViewPr>
  <p:slideViewPr>
    <p:cSldViewPr snapToGrid="0">
      <p:cViewPr varScale="1">
        <p:scale>
          <a:sx n="84" d="100"/>
          <a:sy n="84" d="100"/>
        </p:scale>
        <p:origin x="810" y="84"/>
      </p:cViewPr>
      <p:guideLst/>
    </p:cSldViewPr>
  </p:slideViewPr>
  <p:outlineViewPr>
    <p:cViewPr>
      <p:scale>
        <a:sx n="33" d="100"/>
        <a:sy n="33" d="100"/>
      </p:scale>
      <p:origin x="0" y="-3336"/>
    </p:cViewPr>
  </p:outlineViewPr>
  <p:notesTextViewPr>
    <p:cViewPr>
      <p:scale>
        <a:sx n="1" d="1"/>
        <a:sy n="1" d="1"/>
      </p:scale>
      <p:origin x="0" y="-204"/>
    </p:cViewPr>
  </p:notesTextViewPr>
  <p:notesViewPr>
    <p:cSldViewPr snapToGrid="0">
      <p:cViewPr varScale="1">
        <p:scale>
          <a:sx n="74" d="100"/>
          <a:sy n="74" d="100"/>
        </p:scale>
        <p:origin x="276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7854AB-01F5-4FEF-902F-A22A3556073B}" type="datetimeFigureOut">
              <a:rPr lang="da-DK" smtClean="0"/>
              <a:t>02-08-2018</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265C80-43A5-41C2-BA1F-2D7BE30B0BE3}" type="slidenum">
              <a:rPr lang="da-DK" smtClean="0"/>
              <a:t>‹#›</a:t>
            </a:fld>
            <a:endParaRPr lang="da-DK"/>
          </a:p>
        </p:txBody>
      </p:sp>
    </p:spTree>
    <p:extLst>
      <p:ext uri="{BB962C8B-B14F-4D97-AF65-F5344CB8AC3E}">
        <p14:creationId xmlns:p14="http://schemas.microsoft.com/office/powerpoint/2010/main" val="419928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latin typeface="+mn-lt"/>
              </a:rPr>
              <a:t>Fran Krsto Frankopan</a:t>
            </a:r>
            <a:br>
              <a:rPr lang="en-GB" b="1" noProof="0" dirty="0">
                <a:latin typeface="+mn-lt"/>
              </a:rPr>
            </a:br>
            <a:r>
              <a:rPr lang="en-GB" b="1" dirty="0">
                <a:latin typeface="+mn-lt"/>
              </a:rPr>
              <a:t>Primary School</a:t>
            </a:r>
          </a:p>
          <a:p>
            <a:r>
              <a:rPr lang="en-GB" sz="1200" b="1" noProof="0" dirty="0"/>
              <a:t>Zagreb, Croatia</a:t>
            </a:r>
          </a:p>
          <a:p>
            <a:r>
              <a:rPr lang="en-GB" sz="1200" noProof="0" dirty="0"/>
              <a:t>ACTION RESEARCH “STUDENT CENTRED TEACHING”</a:t>
            </a:r>
          </a:p>
        </p:txBody>
      </p:sp>
      <p:sp>
        <p:nvSpPr>
          <p:cNvPr id="4" name="Slide Number Placeholder 3"/>
          <p:cNvSpPr>
            <a:spLocks noGrp="1"/>
          </p:cNvSpPr>
          <p:nvPr>
            <p:ph type="sldNum" sz="quarter" idx="10"/>
          </p:nvPr>
        </p:nvSpPr>
        <p:spPr/>
        <p:txBody>
          <a:bodyPr/>
          <a:lstStyle/>
          <a:p>
            <a:fld id="{37265C80-43A5-41C2-BA1F-2D7BE30B0BE3}" type="slidenum">
              <a:rPr lang="da-DK" smtClean="0"/>
              <a:t>1</a:t>
            </a:fld>
            <a:endParaRPr lang="da-DK"/>
          </a:p>
        </p:txBody>
      </p:sp>
    </p:spTree>
    <p:extLst>
      <p:ext uri="{BB962C8B-B14F-4D97-AF65-F5344CB8AC3E}">
        <p14:creationId xmlns:p14="http://schemas.microsoft.com/office/powerpoint/2010/main" val="794737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Never doubt</a:t>
            </a:r>
          </a:p>
          <a:p>
            <a:pPr marL="0" indent="0" algn="l">
              <a:buNone/>
            </a:pPr>
            <a:r>
              <a:rPr lang="en-GB" b="0" dirty="0">
                <a:solidFill>
                  <a:srgbClr val="0000FF"/>
                </a:solidFill>
              </a:rPr>
              <a:t>‘</a:t>
            </a:r>
            <a:r>
              <a:rPr lang="en-GB" b="0" noProof="0" dirty="0">
                <a:solidFill>
                  <a:srgbClr val="0000FF"/>
                </a:solidFill>
              </a:rPr>
              <a:t>Never doubt that a small group of thoughtful, committed, citizens can change the world. Indeed, it is the only thing that ever has.’</a:t>
            </a:r>
          </a:p>
          <a:p>
            <a:pPr marL="0" indent="0" algn="l">
              <a:buNone/>
            </a:pPr>
            <a:r>
              <a:rPr lang="en-GB" b="0" noProof="0" dirty="0">
                <a:solidFill>
                  <a:srgbClr val="002060"/>
                </a:solidFill>
              </a:rPr>
              <a:t>(Margaret Mead)</a:t>
            </a:r>
          </a:p>
        </p:txBody>
      </p:sp>
      <p:sp>
        <p:nvSpPr>
          <p:cNvPr id="4" name="Slide Number Placeholder 3"/>
          <p:cNvSpPr>
            <a:spLocks noGrp="1"/>
          </p:cNvSpPr>
          <p:nvPr>
            <p:ph type="sldNum" sz="quarter" idx="10"/>
          </p:nvPr>
        </p:nvSpPr>
        <p:spPr/>
        <p:txBody>
          <a:bodyPr/>
          <a:lstStyle/>
          <a:p>
            <a:fld id="{37265C80-43A5-41C2-BA1F-2D7BE30B0BE3}" type="slidenum">
              <a:rPr lang="da-DK" smtClean="0"/>
              <a:t>10</a:t>
            </a:fld>
            <a:endParaRPr lang="da-DK"/>
          </a:p>
        </p:txBody>
      </p:sp>
    </p:spTree>
    <p:extLst>
      <p:ext uri="{BB962C8B-B14F-4D97-AF65-F5344CB8AC3E}">
        <p14:creationId xmlns:p14="http://schemas.microsoft.com/office/powerpoint/2010/main" val="2894703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noProof="0" dirty="0">
                <a:latin typeface="+mn-lt"/>
              </a:rPr>
              <a:t>Our Education System</a:t>
            </a:r>
          </a:p>
          <a:p>
            <a:r>
              <a:rPr lang="en-GB" b="0" noProof="0" dirty="0">
                <a:latin typeface="+mn-lt"/>
              </a:rPr>
              <a:t>Alt text for image: </a:t>
            </a:r>
            <a:r>
              <a:rPr lang="en-US" b="0" noProof="0" dirty="0">
                <a:latin typeface="+mn-lt"/>
              </a:rPr>
              <a:t>A bird, a monkey, a penguin, an elephant, a goldfish, a seal and a dog are in a line in front of a desk. Behind the desk sits a man who says, 'For a fair selection everybody has to take the same exam: please climb that tree'.</a:t>
            </a:r>
            <a:endParaRPr lang="en-GB" b="0" noProof="0" dirty="0">
              <a:latin typeface="+mn-lt"/>
            </a:endParaRPr>
          </a:p>
          <a:p>
            <a:pPr marL="0" indent="0">
              <a:buNone/>
            </a:pPr>
            <a:r>
              <a:rPr lang="en-GB" sz="1200" noProof="0" dirty="0"/>
              <a:t>‘Everybody is a genius. But if you judge a fish by its ability to climb a tree, it will live its whole life believing that it is stupid.’</a:t>
            </a:r>
          </a:p>
          <a:p>
            <a:pPr marL="0" indent="0">
              <a:buNone/>
            </a:pPr>
            <a:r>
              <a:rPr lang="en-GB" sz="1200" noProof="0" dirty="0"/>
              <a:t>- Albert Einstein</a:t>
            </a:r>
          </a:p>
          <a:p>
            <a:endParaRPr lang="da-DK" dirty="0"/>
          </a:p>
        </p:txBody>
      </p:sp>
      <p:sp>
        <p:nvSpPr>
          <p:cNvPr id="4" name="Slide Number Placeholder 3"/>
          <p:cNvSpPr>
            <a:spLocks noGrp="1"/>
          </p:cNvSpPr>
          <p:nvPr>
            <p:ph type="sldNum" sz="quarter" idx="10"/>
          </p:nvPr>
        </p:nvSpPr>
        <p:spPr/>
        <p:txBody>
          <a:bodyPr/>
          <a:lstStyle/>
          <a:p>
            <a:fld id="{37265C80-43A5-41C2-BA1F-2D7BE30B0BE3}" type="slidenum">
              <a:rPr lang="da-DK" smtClean="0"/>
              <a:t>2</a:t>
            </a:fld>
            <a:endParaRPr lang="da-DK"/>
          </a:p>
        </p:txBody>
      </p:sp>
    </p:spTree>
    <p:extLst>
      <p:ext uri="{BB962C8B-B14F-4D97-AF65-F5344CB8AC3E}">
        <p14:creationId xmlns:p14="http://schemas.microsoft.com/office/powerpoint/2010/main" val="2706515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Teachers’ Strategy: Student-centred teaching</a:t>
            </a:r>
          </a:p>
          <a:p>
            <a:pPr marL="0" indent="0">
              <a:buNone/>
            </a:pPr>
            <a:r>
              <a:rPr lang="en-GB" sz="1200" noProof="0" dirty="0"/>
              <a:t>Based on the results Action research – two classroom teachers Sanja Božić (4.b) and Irena Mihaljević (3.a) during the school year 2010-2011. Includes work on modern strategies and methods that were implemented during the action research. Action research was conducted as part of research projects at the Faculty of Teacher Education: New Educational Technologies and Lifelong Learning, Learning by Discovery and Research in teaching nature and society. The research was carried out under the authority of the Ministry of Science, Education and Sports, with the consent of parents.</a:t>
            </a:r>
          </a:p>
        </p:txBody>
      </p:sp>
      <p:sp>
        <p:nvSpPr>
          <p:cNvPr id="4" name="Slide Number Placeholder 3"/>
          <p:cNvSpPr>
            <a:spLocks noGrp="1"/>
          </p:cNvSpPr>
          <p:nvPr>
            <p:ph type="sldNum" sz="quarter" idx="10"/>
          </p:nvPr>
        </p:nvSpPr>
        <p:spPr/>
        <p:txBody>
          <a:bodyPr/>
          <a:lstStyle/>
          <a:p>
            <a:fld id="{37265C80-43A5-41C2-BA1F-2D7BE30B0BE3}" type="slidenum">
              <a:rPr lang="da-DK" smtClean="0"/>
              <a:t>3</a:t>
            </a:fld>
            <a:endParaRPr lang="da-DK"/>
          </a:p>
        </p:txBody>
      </p:sp>
    </p:spTree>
    <p:extLst>
      <p:ext uri="{BB962C8B-B14F-4D97-AF65-F5344CB8AC3E}">
        <p14:creationId xmlns:p14="http://schemas.microsoft.com/office/powerpoint/2010/main" val="4552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Starting point: What do I want to improve?</a:t>
            </a:r>
          </a:p>
          <a:p>
            <a:pPr>
              <a:lnSpc>
                <a:spcPct val="100000"/>
              </a:lnSpc>
              <a:spcBef>
                <a:spcPts val="600"/>
              </a:spcBef>
              <a:defRPr/>
            </a:pPr>
            <a:r>
              <a:rPr lang="en-GB" sz="1200" noProof="0" dirty="0"/>
              <a:t>How to switch the focus of instruction from teacher to students? </a:t>
            </a:r>
          </a:p>
          <a:p>
            <a:pPr>
              <a:lnSpc>
                <a:spcPct val="100000"/>
              </a:lnSpc>
              <a:spcBef>
                <a:spcPts val="600"/>
              </a:spcBef>
              <a:defRPr/>
            </a:pPr>
            <a:r>
              <a:rPr lang="en-GB" sz="1200" noProof="0" dirty="0"/>
              <a:t>How to create an environment that supports learning?</a:t>
            </a:r>
          </a:p>
          <a:p>
            <a:pPr>
              <a:lnSpc>
                <a:spcPct val="100000"/>
              </a:lnSpc>
              <a:spcBef>
                <a:spcPts val="600"/>
              </a:spcBef>
              <a:defRPr/>
            </a:pPr>
            <a:r>
              <a:rPr lang="en-GB" sz="1200" noProof="0" dirty="0"/>
              <a:t>How to involve parents in the educational process? </a:t>
            </a:r>
          </a:p>
          <a:p>
            <a:pPr>
              <a:lnSpc>
                <a:spcPct val="100000"/>
              </a:lnSpc>
              <a:spcBef>
                <a:spcPts val="600"/>
              </a:spcBef>
              <a:defRPr/>
            </a:pPr>
            <a:r>
              <a:rPr lang="en-GB" sz="1200" noProof="0" dirty="0"/>
              <a:t>How to implement various strategies to encourage responsibility, creativity, independence, cooperation and level of educational achievement for all learners? </a:t>
            </a:r>
          </a:p>
          <a:p>
            <a:pPr>
              <a:lnSpc>
                <a:spcPct val="100000"/>
              </a:lnSpc>
              <a:spcBef>
                <a:spcPts val="600"/>
              </a:spcBef>
              <a:defRPr/>
            </a:pPr>
            <a:r>
              <a:rPr lang="en-GB" sz="1200" noProof="0" dirty="0"/>
              <a:t>How to plan, monitor and evaluate development progress of students? </a:t>
            </a:r>
          </a:p>
          <a:p>
            <a:pPr>
              <a:lnSpc>
                <a:spcPct val="100000"/>
              </a:lnSpc>
              <a:spcBef>
                <a:spcPts val="600"/>
              </a:spcBef>
              <a:defRPr/>
            </a:pPr>
            <a:r>
              <a:rPr lang="en-GB" sz="1200" noProof="0" dirty="0"/>
              <a:t>How to organize an individualized learning process? </a:t>
            </a:r>
          </a:p>
          <a:p>
            <a:pPr>
              <a:lnSpc>
                <a:spcPct val="100000"/>
              </a:lnSpc>
              <a:spcBef>
                <a:spcPts val="600"/>
              </a:spcBef>
              <a:defRPr/>
            </a:pPr>
            <a:r>
              <a:rPr lang="en-GB" sz="1200" noProof="0" dirty="0"/>
              <a:t>How to upbringing educational objectives to life approach? </a:t>
            </a:r>
          </a:p>
          <a:p>
            <a:pPr>
              <a:lnSpc>
                <a:spcPct val="100000"/>
              </a:lnSpc>
              <a:spcBef>
                <a:spcPts val="600"/>
              </a:spcBef>
              <a:defRPr/>
            </a:pPr>
            <a:r>
              <a:rPr lang="en-GB" sz="1200" noProof="0" dirty="0"/>
              <a:t>How to encourage cognitive, emotional and social development of students, taking into account the individual needs of all students, their experience and skills? </a:t>
            </a:r>
          </a:p>
          <a:p>
            <a:pPr>
              <a:lnSpc>
                <a:spcPct val="100000"/>
              </a:lnSpc>
              <a:spcBef>
                <a:spcPts val="600"/>
              </a:spcBef>
              <a:defRPr/>
            </a:pPr>
            <a:r>
              <a:rPr lang="en-GB" sz="1200" noProof="0" dirty="0"/>
              <a:t>How to enable each student to progress according to his needs?</a:t>
            </a:r>
          </a:p>
        </p:txBody>
      </p:sp>
      <p:sp>
        <p:nvSpPr>
          <p:cNvPr id="4" name="Slide Number Placeholder 3"/>
          <p:cNvSpPr>
            <a:spLocks noGrp="1"/>
          </p:cNvSpPr>
          <p:nvPr>
            <p:ph type="sldNum" sz="quarter" idx="10"/>
          </p:nvPr>
        </p:nvSpPr>
        <p:spPr/>
        <p:txBody>
          <a:bodyPr/>
          <a:lstStyle/>
          <a:p>
            <a:fld id="{37265C80-43A5-41C2-BA1F-2D7BE30B0BE3}" type="slidenum">
              <a:rPr lang="da-DK" smtClean="0"/>
              <a:t>4</a:t>
            </a:fld>
            <a:endParaRPr lang="da-DK"/>
          </a:p>
        </p:txBody>
      </p:sp>
    </p:spTree>
    <p:extLst>
      <p:ext uri="{BB962C8B-B14F-4D97-AF65-F5344CB8AC3E}">
        <p14:creationId xmlns:p14="http://schemas.microsoft.com/office/powerpoint/2010/main" val="3472630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Common Characteristics: Background</a:t>
            </a:r>
          </a:p>
          <a:p>
            <a:r>
              <a:rPr lang="en-GB" sz="1200" noProof="0" dirty="0"/>
              <a:t>Creating the environment that supports learning emphasis</a:t>
            </a:r>
          </a:p>
          <a:p>
            <a:r>
              <a:rPr lang="en-GB" sz="1200" noProof="0" dirty="0"/>
              <a:t>Interaction "one on one" between students and teachers </a:t>
            </a:r>
          </a:p>
          <a:p>
            <a:r>
              <a:rPr lang="en-GB" sz="1200" noProof="0" dirty="0"/>
              <a:t>Allowing the flexible structure of the educational process and emphasize students' independence in decision-making </a:t>
            </a:r>
          </a:p>
          <a:p>
            <a:r>
              <a:rPr lang="en-GB" sz="1200" noProof="0" dirty="0"/>
              <a:t>Implementation of elements of reform pedagogy through action research (Montessori, Waldorf, Step by step, Freinet pedagogy)</a:t>
            </a:r>
          </a:p>
        </p:txBody>
      </p:sp>
      <p:sp>
        <p:nvSpPr>
          <p:cNvPr id="4" name="Slide Number Placeholder 3"/>
          <p:cNvSpPr>
            <a:spLocks noGrp="1"/>
          </p:cNvSpPr>
          <p:nvPr>
            <p:ph type="sldNum" sz="quarter" idx="10"/>
          </p:nvPr>
        </p:nvSpPr>
        <p:spPr/>
        <p:txBody>
          <a:bodyPr/>
          <a:lstStyle/>
          <a:p>
            <a:fld id="{37265C80-43A5-41C2-BA1F-2D7BE30B0BE3}" type="slidenum">
              <a:rPr lang="da-DK" smtClean="0"/>
              <a:t>5</a:t>
            </a:fld>
            <a:endParaRPr lang="da-DK"/>
          </a:p>
        </p:txBody>
      </p:sp>
    </p:spTree>
    <p:extLst>
      <p:ext uri="{BB962C8B-B14F-4D97-AF65-F5344CB8AC3E}">
        <p14:creationId xmlns:p14="http://schemas.microsoft.com/office/powerpoint/2010/main" val="2197480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According to indicators of quality, related to educational standards, the following outcomes are visible (1):</a:t>
            </a:r>
          </a:p>
          <a:p>
            <a:r>
              <a:rPr lang="en-GB" noProof="0" dirty="0"/>
              <a:t>Pupils’ attitude to learning: their understanding of themselves and others and their levels of attainment – pupils enjoy their learning, are motivated to learn, and expect to achieve as learners</a:t>
            </a:r>
          </a:p>
          <a:p>
            <a:r>
              <a:rPr lang="en-GB" noProof="0" dirty="0"/>
              <a:t>Pupils’ learning outcomes: they demonstrate the knowledge, skills and understanding required by the primary curriculum, they achieve the stated learning objectives for the term and year </a:t>
            </a:r>
          </a:p>
          <a:p>
            <a:r>
              <a:rPr lang="en-GB" noProof="0" dirty="0"/>
              <a:t>Pupils’ learning experiences: demonstrated in levels of engagement as learners, self-reflection as learners about their progress and development as lifelong learners.</a:t>
            </a:r>
          </a:p>
        </p:txBody>
      </p:sp>
      <p:sp>
        <p:nvSpPr>
          <p:cNvPr id="4" name="Slide Number Placeholder 3"/>
          <p:cNvSpPr>
            <a:spLocks noGrp="1"/>
          </p:cNvSpPr>
          <p:nvPr>
            <p:ph type="sldNum" sz="quarter" idx="10"/>
          </p:nvPr>
        </p:nvSpPr>
        <p:spPr/>
        <p:txBody>
          <a:bodyPr/>
          <a:lstStyle/>
          <a:p>
            <a:fld id="{37265C80-43A5-41C2-BA1F-2D7BE30B0BE3}" type="slidenum">
              <a:rPr lang="da-DK" smtClean="0"/>
              <a:t>6</a:t>
            </a:fld>
            <a:endParaRPr lang="da-DK"/>
          </a:p>
        </p:txBody>
      </p:sp>
    </p:spTree>
    <p:extLst>
      <p:ext uri="{BB962C8B-B14F-4D97-AF65-F5344CB8AC3E}">
        <p14:creationId xmlns:p14="http://schemas.microsoft.com/office/powerpoint/2010/main" val="829220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According to indicators of quality, related to educational standards, the following outcomes are visible (2):</a:t>
            </a:r>
          </a:p>
          <a:p>
            <a:r>
              <a:rPr lang="en-GB" noProof="0" dirty="0"/>
              <a:t>Teachers’ individual practice: teachers’ knowledge and skills, their use of practices that progress pupils’ learning, their use of appropriate teaching strategies and their responsiveness to individual learning needs. </a:t>
            </a:r>
          </a:p>
          <a:p>
            <a:r>
              <a:rPr lang="en-GB" noProof="0" dirty="0"/>
              <a:t>Teachers’ collaborative practice: teachers’ professional development and collaboration, their co-operation to extend pupils’ learning opportunities, their collective use of reliable assessment practices, they value and engage in professional development and professional collaboration, contribute to building whole-staff capacity by sharing their example and expertise.</a:t>
            </a:r>
          </a:p>
        </p:txBody>
      </p:sp>
      <p:sp>
        <p:nvSpPr>
          <p:cNvPr id="4" name="Slide Number Placeholder 3"/>
          <p:cNvSpPr>
            <a:spLocks noGrp="1"/>
          </p:cNvSpPr>
          <p:nvPr>
            <p:ph type="sldNum" sz="quarter" idx="10"/>
          </p:nvPr>
        </p:nvSpPr>
        <p:spPr/>
        <p:txBody>
          <a:bodyPr/>
          <a:lstStyle/>
          <a:p>
            <a:fld id="{37265C80-43A5-41C2-BA1F-2D7BE30B0BE3}" type="slidenum">
              <a:rPr lang="da-DK" smtClean="0"/>
              <a:t>7</a:t>
            </a:fld>
            <a:endParaRPr lang="da-DK"/>
          </a:p>
        </p:txBody>
      </p:sp>
    </p:spTree>
    <p:extLst>
      <p:ext uri="{BB962C8B-B14F-4D97-AF65-F5344CB8AC3E}">
        <p14:creationId xmlns:p14="http://schemas.microsoft.com/office/powerpoint/2010/main" val="3999410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Key learning points from this example</a:t>
            </a:r>
          </a:p>
          <a:p>
            <a:pPr marL="0" indent="0">
              <a:buNone/>
            </a:pPr>
            <a:r>
              <a:rPr lang="en-GB" b="1" noProof="0" dirty="0"/>
              <a:t>Introduction and use of teaching strategies focused on students, the following results are achieved:</a:t>
            </a:r>
          </a:p>
          <a:p>
            <a:r>
              <a:rPr lang="en-GB" noProof="0" dirty="0"/>
              <a:t>Increases the intrinsic motivation of students</a:t>
            </a:r>
          </a:p>
          <a:p>
            <a:r>
              <a:rPr lang="en-GB" noProof="0" dirty="0"/>
              <a:t>Promotes the interpersonal communication</a:t>
            </a:r>
          </a:p>
          <a:p>
            <a:r>
              <a:rPr lang="en-GB" noProof="0" dirty="0"/>
              <a:t>Reduced disruptive behaviour</a:t>
            </a:r>
          </a:p>
          <a:p>
            <a:r>
              <a:rPr lang="en-GB" noProof="0" dirty="0"/>
              <a:t>Builds up a quality relationship of teachers and students</a:t>
            </a:r>
          </a:p>
          <a:p>
            <a:r>
              <a:rPr lang="en-GB" noProof="0" dirty="0"/>
              <a:t>Promotes the research / active learning</a:t>
            </a:r>
          </a:p>
          <a:p>
            <a:r>
              <a:rPr lang="en-GB" noProof="0" dirty="0"/>
              <a:t>The growing responsibility of students, related to learning</a:t>
            </a:r>
          </a:p>
          <a:p>
            <a:r>
              <a:rPr lang="en-GB" noProof="0" dirty="0"/>
              <a:t>Increases the efficiency and productivity of each student</a:t>
            </a:r>
          </a:p>
        </p:txBody>
      </p:sp>
      <p:sp>
        <p:nvSpPr>
          <p:cNvPr id="4" name="Slide Number Placeholder 3"/>
          <p:cNvSpPr>
            <a:spLocks noGrp="1"/>
          </p:cNvSpPr>
          <p:nvPr>
            <p:ph type="sldNum" sz="quarter" idx="10"/>
          </p:nvPr>
        </p:nvSpPr>
        <p:spPr/>
        <p:txBody>
          <a:bodyPr/>
          <a:lstStyle/>
          <a:p>
            <a:fld id="{37265C80-43A5-41C2-BA1F-2D7BE30B0BE3}" type="slidenum">
              <a:rPr lang="da-DK" smtClean="0"/>
              <a:t>8</a:t>
            </a:fld>
            <a:endParaRPr lang="da-DK"/>
          </a:p>
        </p:txBody>
      </p:sp>
    </p:spTree>
    <p:extLst>
      <p:ext uri="{BB962C8B-B14F-4D97-AF65-F5344CB8AC3E}">
        <p14:creationId xmlns:p14="http://schemas.microsoft.com/office/powerpoint/2010/main" val="3530157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A hundred years from now</a:t>
            </a:r>
          </a:p>
          <a:p>
            <a:pPr marL="0" indent="0" algn="l">
              <a:spcAft>
                <a:spcPts val="600"/>
              </a:spcAft>
              <a:buNone/>
            </a:pPr>
            <a:r>
              <a:rPr lang="en-GB" b="0" dirty="0">
                <a:solidFill>
                  <a:srgbClr val="0000FF"/>
                </a:solidFill>
              </a:rPr>
              <a:t>‘A hundred years from now it will not matter what my bank account was, the sort of house I lived in, or the kind of car I drove... but the world may be different because I was important in the life of a child.’</a:t>
            </a:r>
          </a:p>
          <a:p>
            <a:pPr marL="0" indent="0" algn="l">
              <a:spcAft>
                <a:spcPts val="600"/>
              </a:spcAft>
              <a:buNone/>
            </a:pPr>
            <a:r>
              <a:rPr lang="en-GB" b="0" dirty="0">
                <a:solidFill>
                  <a:srgbClr val="002060"/>
                </a:solidFill>
              </a:rPr>
              <a:t>(Forest E. Witcraft, teacher)</a:t>
            </a:r>
          </a:p>
        </p:txBody>
      </p:sp>
      <p:sp>
        <p:nvSpPr>
          <p:cNvPr id="4" name="Slide Number Placeholder 3"/>
          <p:cNvSpPr>
            <a:spLocks noGrp="1"/>
          </p:cNvSpPr>
          <p:nvPr>
            <p:ph type="sldNum" sz="quarter" idx="10"/>
          </p:nvPr>
        </p:nvSpPr>
        <p:spPr/>
        <p:txBody>
          <a:bodyPr/>
          <a:lstStyle/>
          <a:p>
            <a:fld id="{37265C80-43A5-41C2-BA1F-2D7BE30B0BE3}" type="slidenum">
              <a:rPr lang="da-DK" smtClean="0"/>
              <a:t>9</a:t>
            </a:fld>
            <a:endParaRPr lang="da-DK"/>
          </a:p>
        </p:txBody>
      </p:sp>
    </p:spTree>
    <p:extLst>
      <p:ext uri="{BB962C8B-B14F-4D97-AF65-F5344CB8AC3E}">
        <p14:creationId xmlns:p14="http://schemas.microsoft.com/office/powerpoint/2010/main" val="267022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195399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18660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53800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274627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186409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3496144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3122182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269059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6478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308992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1ADE76-06BC-4D0A-81E7-4B914E69AD7C}" type="datetimeFigureOut">
              <a:rPr lang="en-GB" smtClean="0"/>
              <a:t>02/08/2018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AA53184-C220-4689-AF67-D3CF4421CEEF}" type="slidenum">
              <a:rPr lang="en-GB" smtClean="0"/>
              <a:t>‹#›</a:t>
            </a:fld>
            <a:endParaRPr lang="en-GB" dirty="0"/>
          </a:p>
        </p:txBody>
      </p:sp>
    </p:spTree>
    <p:extLst>
      <p:ext uri="{BB962C8B-B14F-4D97-AF65-F5344CB8AC3E}">
        <p14:creationId xmlns:p14="http://schemas.microsoft.com/office/powerpoint/2010/main" val="2142148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ADE76-06BC-4D0A-81E7-4B914E69AD7C}" type="datetimeFigureOut">
              <a:rPr lang="en-GB" smtClean="0"/>
              <a:t>02/08/2018</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53184-C220-4689-AF67-D3CF4421CEEF}" type="slidenum">
              <a:rPr lang="en-GB" smtClean="0"/>
              <a:t>‹#›</a:t>
            </a:fld>
            <a:endParaRPr lang="en-GB" dirty="0"/>
          </a:p>
        </p:txBody>
      </p:sp>
    </p:spTree>
    <p:extLst>
      <p:ext uri="{BB962C8B-B14F-4D97-AF65-F5344CB8AC3E}">
        <p14:creationId xmlns:p14="http://schemas.microsoft.com/office/powerpoint/2010/main" val="1813251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8839200" cy="2387600"/>
          </a:xfrm>
        </p:spPr>
        <p:txBody>
          <a:bodyPr/>
          <a:lstStyle/>
          <a:p>
            <a:r>
              <a:rPr lang="en-GB" b="1" noProof="0" dirty="0">
                <a:latin typeface="+mn-lt"/>
              </a:rPr>
              <a:t>Fran Krsto Frankopan</a:t>
            </a:r>
            <a:br>
              <a:rPr lang="en-GB" b="1" noProof="0" dirty="0">
                <a:latin typeface="+mn-lt"/>
              </a:rPr>
            </a:br>
            <a:r>
              <a:rPr lang="en-GB" b="1" noProof="0" dirty="0">
                <a:latin typeface="+mn-lt"/>
              </a:rPr>
              <a:t>Primary School</a:t>
            </a:r>
          </a:p>
        </p:txBody>
      </p:sp>
      <p:sp>
        <p:nvSpPr>
          <p:cNvPr id="3" name="Subtitle 2"/>
          <p:cNvSpPr>
            <a:spLocks noGrp="1"/>
          </p:cNvSpPr>
          <p:nvPr>
            <p:ph type="subTitle" idx="1"/>
          </p:nvPr>
        </p:nvSpPr>
        <p:spPr>
          <a:xfrm>
            <a:off x="3322320" y="3392806"/>
            <a:ext cx="5242560" cy="2829242"/>
          </a:xfrm>
        </p:spPr>
        <p:txBody>
          <a:bodyPr>
            <a:normAutofit/>
          </a:bodyPr>
          <a:lstStyle/>
          <a:p>
            <a:r>
              <a:rPr lang="en-GB" sz="4400" b="1" noProof="0" dirty="0"/>
              <a:t>Zagreb, Croatia</a:t>
            </a:r>
          </a:p>
          <a:p>
            <a:r>
              <a:rPr lang="en-GB" sz="4400" noProof="0" dirty="0"/>
              <a:t>ACTION RESEARCH “STUDENT CENTRED TEACHING”</a:t>
            </a:r>
          </a:p>
        </p:txBody>
      </p:sp>
    </p:spTree>
    <p:extLst>
      <p:ext uri="{BB962C8B-B14F-4D97-AF65-F5344CB8AC3E}">
        <p14:creationId xmlns:p14="http://schemas.microsoft.com/office/powerpoint/2010/main" val="427769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GB" noProof="0" dirty="0"/>
              <a:t>Never doubt</a:t>
            </a:r>
          </a:p>
        </p:txBody>
      </p:sp>
      <p:sp>
        <p:nvSpPr>
          <p:cNvPr id="3" name="Content Placeholder 2"/>
          <p:cNvSpPr>
            <a:spLocks noGrp="1"/>
          </p:cNvSpPr>
          <p:nvPr>
            <p:ph idx="1"/>
          </p:nvPr>
        </p:nvSpPr>
        <p:spPr>
          <a:xfrm>
            <a:off x="838200" y="2814917"/>
            <a:ext cx="10515600" cy="3362045"/>
          </a:xfrm>
        </p:spPr>
        <p:txBody>
          <a:bodyPr/>
          <a:lstStyle/>
          <a:p>
            <a:pPr marL="0" indent="0" algn="ctr">
              <a:buNone/>
            </a:pPr>
            <a:r>
              <a:rPr lang="en-GB" b="1" noProof="0" dirty="0">
                <a:solidFill>
                  <a:srgbClr val="0000FF"/>
                </a:solidFill>
              </a:rPr>
              <a:t>‘Never doubt that a small group of thoughtful, committed, citizens can change the world. Indeed, it is the only thing that ever has.’</a:t>
            </a:r>
          </a:p>
          <a:p>
            <a:pPr marL="0" indent="0" algn="ctr">
              <a:buNone/>
            </a:pPr>
            <a:r>
              <a:rPr lang="en-GB" b="1" noProof="0" dirty="0">
                <a:solidFill>
                  <a:srgbClr val="002060"/>
                </a:solidFill>
              </a:rPr>
              <a:t>(Margaret Mead)</a:t>
            </a:r>
          </a:p>
        </p:txBody>
      </p:sp>
    </p:spTree>
    <p:extLst>
      <p:ext uri="{BB962C8B-B14F-4D97-AF65-F5344CB8AC3E}">
        <p14:creationId xmlns:p14="http://schemas.microsoft.com/office/powerpoint/2010/main" val="274121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noProof="0" dirty="0">
                <a:latin typeface="+mn-lt"/>
              </a:rPr>
              <a:t>Our Education System</a:t>
            </a:r>
            <a:endParaRPr lang="en-GB" noProof="0" dirty="0">
              <a:latin typeface="+mn-lt"/>
            </a:endParaRPr>
          </a:p>
        </p:txBody>
      </p:sp>
      <p:pic>
        <p:nvPicPr>
          <p:cNvPr id="6" name="Picture 2" descr="A bird, a monkey, a penguin, an elephant, a goldfish, a seal and a dog are in a line in front of a desk. Behind the desk sits a man who says, 'For a fair selection everybody has to take the same exam: please climb that tree'."/>
          <p:cNvPicPr>
            <a:picLocks noChangeAspect="1" noChangeArrowheads="1"/>
          </p:cNvPicPr>
          <p:nvPr/>
        </p:nvPicPr>
        <p:blipFill rotWithShape="1">
          <a:blip r:embed="rId3" cstate="print"/>
          <a:srcRect r="114" b="36142"/>
          <a:stretch/>
        </p:blipFill>
        <p:spPr bwMode="auto">
          <a:xfrm>
            <a:off x="838200" y="1916430"/>
            <a:ext cx="5610200" cy="3873584"/>
          </a:xfrm>
          <a:prstGeom prst="rect">
            <a:avLst/>
          </a:prstGeom>
          <a:noFill/>
        </p:spPr>
      </p:pic>
      <p:sp>
        <p:nvSpPr>
          <p:cNvPr id="5" name="Content Placeholder 4"/>
          <p:cNvSpPr>
            <a:spLocks noGrp="1"/>
          </p:cNvSpPr>
          <p:nvPr>
            <p:ph idx="1"/>
          </p:nvPr>
        </p:nvSpPr>
        <p:spPr>
          <a:xfrm>
            <a:off x="6705600" y="1825625"/>
            <a:ext cx="4648200" cy="4351338"/>
          </a:xfrm>
        </p:spPr>
        <p:txBody>
          <a:bodyPr>
            <a:normAutofit/>
          </a:bodyPr>
          <a:lstStyle/>
          <a:p>
            <a:pPr marL="0" indent="0">
              <a:buNone/>
            </a:pPr>
            <a:r>
              <a:rPr lang="en-GB" sz="3600" noProof="0" dirty="0"/>
              <a:t>‘Everybody is a genius. But if you judge a fish by its ability to climb a tree, it will live its whole life believing that it is stupid.’</a:t>
            </a:r>
          </a:p>
          <a:p>
            <a:pPr marL="0" indent="0">
              <a:buNone/>
            </a:pPr>
            <a:r>
              <a:rPr lang="en-GB" sz="3600" noProof="0" dirty="0"/>
              <a:t>- Albert Einstein</a:t>
            </a:r>
          </a:p>
        </p:txBody>
      </p:sp>
    </p:spTree>
    <p:extLst>
      <p:ext uri="{BB962C8B-B14F-4D97-AF65-F5344CB8AC3E}">
        <p14:creationId xmlns:p14="http://schemas.microsoft.com/office/powerpoint/2010/main" val="338701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Teachers’ Strategy: Student-centred teaching</a:t>
            </a:r>
          </a:p>
        </p:txBody>
      </p:sp>
      <p:sp>
        <p:nvSpPr>
          <p:cNvPr id="3" name="Content Placeholder 2"/>
          <p:cNvSpPr>
            <a:spLocks noGrp="1"/>
          </p:cNvSpPr>
          <p:nvPr>
            <p:ph idx="1"/>
          </p:nvPr>
        </p:nvSpPr>
        <p:spPr/>
        <p:txBody>
          <a:bodyPr>
            <a:noAutofit/>
          </a:bodyPr>
          <a:lstStyle/>
          <a:p>
            <a:pPr marL="0" indent="0">
              <a:buNone/>
            </a:pPr>
            <a:r>
              <a:rPr lang="en-GB" sz="3200" noProof="0" dirty="0"/>
              <a:t>Based on the results Action research – two classroom teachers Sanja Božić (4.b) and Irena Mihaljević (3.a) during the school year 2010-2011. Includes work on modern strategies and methods that were implemented during the action research. Action research was conducted as part of research projects at the Faculty of Teacher Education: New Educational Technologies and Lifelong Learning, Learning by Discovery and Research in teaching nature and society. The research was carried out under the authority of the Ministry of Science, Education and Sports, with the consent of parents.</a:t>
            </a:r>
          </a:p>
        </p:txBody>
      </p:sp>
    </p:spTree>
    <p:extLst>
      <p:ext uri="{BB962C8B-B14F-4D97-AF65-F5344CB8AC3E}">
        <p14:creationId xmlns:p14="http://schemas.microsoft.com/office/powerpoint/2010/main" val="3760857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Starting point: What do I want to improve?</a:t>
            </a:r>
          </a:p>
        </p:txBody>
      </p:sp>
      <p:sp>
        <p:nvSpPr>
          <p:cNvPr id="3" name="Content Placeholder 2"/>
          <p:cNvSpPr>
            <a:spLocks noGrp="1"/>
          </p:cNvSpPr>
          <p:nvPr>
            <p:ph idx="1"/>
          </p:nvPr>
        </p:nvSpPr>
        <p:spPr>
          <a:xfrm>
            <a:off x="838200" y="1432560"/>
            <a:ext cx="10515600" cy="4744403"/>
          </a:xfrm>
        </p:spPr>
        <p:txBody>
          <a:bodyPr>
            <a:noAutofit/>
          </a:bodyPr>
          <a:lstStyle/>
          <a:p>
            <a:pPr>
              <a:lnSpc>
                <a:spcPct val="100000"/>
              </a:lnSpc>
              <a:spcBef>
                <a:spcPts val="600"/>
              </a:spcBef>
              <a:defRPr/>
            </a:pPr>
            <a:r>
              <a:rPr lang="en-GB" sz="2200" noProof="0" dirty="0"/>
              <a:t>How to switch the focus of instruction from teacher to students? </a:t>
            </a:r>
          </a:p>
          <a:p>
            <a:pPr>
              <a:lnSpc>
                <a:spcPct val="100000"/>
              </a:lnSpc>
              <a:spcBef>
                <a:spcPts val="600"/>
              </a:spcBef>
              <a:defRPr/>
            </a:pPr>
            <a:r>
              <a:rPr lang="en-GB" sz="2200" noProof="0" dirty="0"/>
              <a:t>How to create an environment that supports learning?</a:t>
            </a:r>
          </a:p>
          <a:p>
            <a:pPr>
              <a:lnSpc>
                <a:spcPct val="100000"/>
              </a:lnSpc>
              <a:spcBef>
                <a:spcPts val="600"/>
              </a:spcBef>
              <a:defRPr/>
            </a:pPr>
            <a:r>
              <a:rPr lang="en-GB" sz="2200" noProof="0" dirty="0"/>
              <a:t>How to involve parents in the educational process? </a:t>
            </a:r>
          </a:p>
          <a:p>
            <a:pPr>
              <a:lnSpc>
                <a:spcPct val="100000"/>
              </a:lnSpc>
              <a:spcBef>
                <a:spcPts val="600"/>
              </a:spcBef>
              <a:defRPr/>
            </a:pPr>
            <a:r>
              <a:rPr lang="en-GB" sz="2200" noProof="0" dirty="0"/>
              <a:t>How to implement various strategies to encourage responsibility, creativity, independence, cooperation and level of educational achievement for all learners? </a:t>
            </a:r>
          </a:p>
          <a:p>
            <a:pPr>
              <a:lnSpc>
                <a:spcPct val="100000"/>
              </a:lnSpc>
              <a:spcBef>
                <a:spcPts val="600"/>
              </a:spcBef>
              <a:defRPr/>
            </a:pPr>
            <a:r>
              <a:rPr lang="en-GB" sz="2200" noProof="0" dirty="0"/>
              <a:t>How to plan, monitor and evaluate development progress of students? </a:t>
            </a:r>
          </a:p>
          <a:p>
            <a:pPr>
              <a:lnSpc>
                <a:spcPct val="100000"/>
              </a:lnSpc>
              <a:spcBef>
                <a:spcPts val="600"/>
              </a:spcBef>
              <a:defRPr/>
            </a:pPr>
            <a:r>
              <a:rPr lang="en-GB" sz="2200" noProof="0" dirty="0"/>
              <a:t>How to organize an individualized learning process? </a:t>
            </a:r>
          </a:p>
          <a:p>
            <a:pPr>
              <a:lnSpc>
                <a:spcPct val="100000"/>
              </a:lnSpc>
              <a:spcBef>
                <a:spcPts val="600"/>
              </a:spcBef>
              <a:defRPr/>
            </a:pPr>
            <a:r>
              <a:rPr lang="en-GB" sz="2200" noProof="0" dirty="0"/>
              <a:t>How to upbringing educational objectives to life approach? </a:t>
            </a:r>
          </a:p>
          <a:p>
            <a:pPr>
              <a:lnSpc>
                <a:spcPct val="100000"/>
              </a:lnSpc>
              <a:spcBef>
                <a:spcPts val="600"/>
              </a:spcBef>
              <a:defRPr/>
            </a:pPr>
            <a:r>
              <a:rPr lang="en-GB" sz="2200" noProof="0" dirty="0"/>
              <a:t>How to encourage cognitive, emotional and social development of students, taking into account the individual needs of all students, their experience and skills? </a:t>
            </a:r>
          </a:p>
          <a:p>
            <a:pPr>
              <a:lnSpc>
                <a:spcPct val="100000"/>
              </a:lnSpc>
              <a:spcBef>
                <a:spcPts val="600"/>
              </a:spcBef>
              <a:defRPr/>
            </a:pPr>
            <a:r>
              <a:rPr lang="en-GB" sz="2200" noProof="0" dirty="0"/>
              <a:t>How to enable each student to progress according to his needs?</a:t>
            </a:r>
          </a:p>
        </p:txBody>
      </p:sp>
    </p:spTree>
    <p:extLst>
      <p:ext uri="{BB962C8B-B14F-4D97-AF65-F5344CB8AC3E}">
        <p14:creationId xmlns:p14="http://schemas.microsoft.com/office/powerpoint/2010/main" val="365244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Common Characteristics: Background</a:t>
            </a:r>
          </a:p>
        </p:txBody>
      </p:sp>
      <p:sp>
        <p:nvSpPr>
          <p:cNvPr id="3" name="Content Placeholder 2"/>
          <p:cNvSpPr>
            <a:spLocks noGrp="1"/>
          </p:cNvSpPr>
          <p:nvPr>
            <p:ph idx="1"/>
          </p:nvPr>
        </p:nvSpPr>
        <p:spPr/>
        <p:txBody>
          <a:bodyPr/>
          <a:lstStyle/>
          <a:p>
            <a:r>
              <a:rPr lang="en-GB" sz="3200" noProof="0" dirty="0"/>
              <a:t>Creating the environment that supports learning emphasis</a:t>
            </a:r>
          </a:p>
          <a:p>
            <a:r>
              <a:rPr lang="en-GB" sz="3200" noProof="0" dirty="0"/>
              <a:t>Interaction "one on one" between students and teachers </a:t>
            </a:r>
          </a:p>
          <a:p>
            <a:r>
              <a:rPr lang="en-GB" sz="3200" noProof="0" dirty="0"/>
              <a:t>Allowing the flexible structure of the educational process and emphasize students' independence in decision-making </a:t>
            </a:r>
          </a:p>
          <a:p>
            <a:r>
              <a:rPr lang="en-GB" sz="3200" noProof="0" dirty="0"/>
              <a:t>Implementation of elements of reform pedagogy through action research (Montessori, Waldorf, Step by step, Freinet pedagogy)</a:t>
            </a:r>
          </a:p>
        </p:txBody>
      </p:sp>
    </p:spTree>
    <p:extLst>
      <p:ext uri="{BB962C8B-B14F-4D97-AF65-F5344CB8AC3E}">
        <p14:creationId xmlns:p14="http://schemas.microsoft.com/office/powerpoint/2010/main" val="395004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85595"/>
          </a:xfrm>
        </p:spPr>
        <p:txBody>
          <a:bodyPr>
            <a:normAutofit fontScale="90000"/>
          </a:bodyPr>
          <a:lstStyle/>
          <a:p>
            <a:r>
              <a:rPr lang="en-GB" noProof="0" dirty="0"/>
              <a:t>According to indicators of quality, related to educational standards, the following outcomes are visible (1):</a:t>
            </a:r>
          </a:p>
        </p:txBody>
      </p:sp>
      <p:sp>
        <p:nvSpPr>
          <p:cNvPr id="3" name="Content Placeholder 2"/>
          <p:cNvSpPr>
            <a:spLocks noGrp="1"/>
          </p:cNvSpPr>
          <p:nvPr>
            <p:ph idx="1"/>
          </p:nvPr>
        </p:nvSpPr>
        <p:spPr>
          <a:xfrm>
            <a:off x="838200" y="2194559"/>
            <a:ext cx="10515600" cy="3982403"/>
          </a:xfrm>
        </p:spPr>
        <p:txBody>
          <a:bodyPr>
            <a:normAutofit/>
          </a:bodyPr>
          <a:lstStyle/>
          <a:p>
            <a:r>
              <a:rPr lang="en-GB" noProof="0" dirty="0"/>
              <a:t>Pupils’ attitude to learning: their understanding of themselves and others and their levels of attainment – pupils enjoy their learning, are motivated to learn, and expect to achieve as learners</a:t>
            </a:r>
          </a:p>
          <a:p>
            <a:r>
              <a:rPr lang="en-GB" noProof="0" dirty="0"/>
              <a:t>Pupils’ learning outcomes: they demonstrate the knowledge, skills and understanding required by the primary curriculum, they achieve the stated learning objectives for the term and year </a:t>
            </a:r>
          </a:p>
          <a:p>
            <a:r>
              <a:rPr lang="en-GB" noProof="0" dirty="0"/>
              <a:t>Pupils’ learning experiences: demonstrated in levels of engagement as learners, self-reflection as learners about their progress and development as lifelong learners.</a:t>
            </a:r>
          </a:p>
        </p:txBody>
      </p:sp>
    </p:spTree>
    <p:extLst>
      <p:ext uri="{BB962C8B-B14F-4D97-AF65-F5344CB8AC3E}">
        <p14:creationId xmlns:p14="http://schemas.microsoft.com/office/powerpoint/2010/main" val="3120691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68474"/>
          </a:xfrm>
        </p:spPr>
        <p:txBody>
          <a:bodyPr>
            <a:normAutofit fontScale="90000"/>
          </a:bodyPr>
          <a:lstStyle/>
          <a:p>
            <a:r>
              <a:rPr lang="en-GB" noProof="0" dirty="0"/>
              <a:t>According to indicators of quality, related to educational standards, the following outcomes are visible (2):</a:t>
            </a:r>
          </a:p>
        </p:txBody>
      </p:sp>
      <p:sp>
        <p:nvSpPr>
          <p:cNvPr id="3" name="Content Placeholder 2"/>
          <p:cNvSpPr>
            <a:spLocks noGrp="1"/>
          </p:cNvSpPr>
          <p:nvPr>
            <p:ph idx="1"/>
          </p:nvPr>
        </p:nvSpPr>
        <p:spPr>
          <a:xfrm>
            <a:off x="838200" y="2346960"/>
            <a:ext cx="10515600" cy="3830002"/>
          </a:xfrm>
        </p:spPr>
        <p:txBody>
          <a:bodyPr>
            <a:normAutofit lnSpcReduction="10000"/>
          </a:bodyPr>
          <a:lstStyle/>
          <a:p>
            <a:r>
              <a:rPr lang="en-GB" noProof="0" dirty="0"/>
              <a:t>Teachers’ individual practice: teachers’ knowledge and skills, their use of practices that progress pupils’ learning, their use of appropriate teaching strategies and their responsiveness to individual learning needs. </a:t>
            </a:r>
          </a:p>
          <a:p>
            <a:r>
              <a:rPr lang="en-GB" noProof="0" dirty="0"/>
              <a:t>Teachers’ collaborative practice: teachers’ professional development and collaboration, their co-operation to extend pupils’ learning opportunities, their collective use of reliable assessment practices, they value and engage in professional development and professional collaboration, contribute to building whole-staff capacity by sharing their example and expertise.</a:t>
            </a:r>
          </a:p>
        </p:txBody>
      </p:sp>
    </p:spTree>
    <p:extLst>
      <p:ext uri="{BB962C8B-B14F-4D97-AF65-F5344CB8AC3E}">
        <p14:creationId xmlns:p14="http://schemas.microsoft.com/office/powerpoint/2010/main" val="2202491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Key learning points from this example</a:t>
            </a:r>
          </a:p>
        </p:txBody>
      </p:sp>
      <p:sp>
        <p:nvSpPr>
          <p:cNvPr id="3" name="Content Placeholder 2"/>
          <p:cNvSpPr>
            <a:spLocks noGrp="1"/>
          </p:cNvSpPr>
          <p:nvPr>
            <p:ph idx="1"/>
          </p:nvPr>
        </p:nvSpPr>
        <p:spPr/>
        <p:txBody>
          <a:bodyPr>
            <a:normAutofit lnSpcReduction="10000"/>
          </a:bodyPr>
          <a:lstStyle/>
          <a:p>
            <a:pPr marL="0" indent="0">
              <a:buNone/>
            </a:pPr>
            <a:r>
              <a:rPr lang="en-GB" b="1" noProof="0" dirty="0"/>
              <a:t>Introduction and use of teaching strategies focused on students, the following results are achieved:</a:t>
            </a:r>
          </a:p>
          <a:p>
            <a:r>
              <a:rPr lang="en-GB" noProof="0" dirty="0"/>
              <a:t>Increases the intrinsic motivation of students</a:t>
            </a:r>
          </a:p>
          <a:p>
            <a:r>
              <a:rPr lang="en-GB" noProof="0" dirty="0"/>
              <a:t>Promotes the interpersonal communication</a:t>
            </a:r>
          </a:p>
          <a:p>
            <a:r>
              <a:rPr lang="en-GB" noProof="0" dirty="0"/>
              <a:t>Reduced disruptive behaviour</a:t>
            </a:r>
          </a:p>
          <a:p>
            <a:r>
              <a:rPr lang="en-GB" noProof="0" dirty="0"/>
              <a:t>Builds up a quality relationship of teachers and students</a:t>
            </a:r>
          </a:p>
          <a:p>
            <a:r>
              <a:rPr lang="en-GB" noProof="0" dirty="0"/>
              <a:t>Promotes the research / active learning</a:t>
            </a:r>
          </a:p>
          <a:p>
            <a:r>
              <a:rPr lang="en-GB" noProof="0" dirty="0"/>
              <a:t>The growing responsibility of students, related to learning</a:t>
            </a:r>
          </a:p>
          <a:p>
            <a:r>
              <a:rPr lang="en-GB" noProof="0" dirty="0"/>
              <a:t>Increases the efficiency and productivity of each student</a:t>
            </a:r>
          </a:p>
        </p:txBody>
      </p:sp>
    </p:spTree>
    <p:extLst>
      <p:ext uri="{BB962C8B-B14F-4D97-AF65-F5344CB8AC3E}">
        <p14:creationId xmlns:p14="http://schemas.microsoft.com/office/powerpoint/2010/main" val="191248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GB" noProof="0" dirty="0"/>
              <a:t>A hundred years from now</a:t>
            </a:r>
          </a:p>
        </p:txBody>
      </p:sp>
      <p:sp>
        <p:nvSpPr>
          <p:cNvPr id="3" name="Content Placeholder 2"/>
          <p:cNvSpPr>
            <a:spLocks noGrp="1"/>
          </p:cNvSpPr>
          <p:nvPr>
            <p:ph idx="1"/>
          </p:nvPr>
        </p:nvSpPr>
        <p:spPr>
          <a:xfrm>
            <a:off x="853699" y="2272172"/>
            <a:ext cx="10515600" cy="3935787"/>
          </a:xfrm>
        </p:spPr>
        <p:txBody>
          <a:bodyPr/>
          <a:lstStyle/>
          <a:p>
            <a:pPr marL="0" indent="0" algn="ctr">
              <a:spcAft>
                <a:spcPts val="600"/>
              </a:spcAft>
              <a:buNone/>
            </a:pPr>
            <a:r>
              <a:rPr lang="en-GB" b="1" noProof="0" dirty="0">
                <a:solidFill>
                  <a:srgbClr val="0000FF"/>
                </a:solidFill>
              </a:rPr>
              <a:t>‘A hundred years from now it will not matter what my bank account was, the sort of house I lived in, or the kind of car I drove... but the world may be different because I was important in the life of a child.’</a:t>
            </a:r>
          </a:p>
          <a:p>
            <a:pPr marL="0" indent="0" algn="ctr">
              <a:spcAft>
                <a:spcPts val="600"/>
              </a:spcAft>
              <a:buNone/>
            </a:pPr>
            <a:r>
              <a:rPr lang="en-GB" b="1" noProof="0" dirty="0">
                <a:solidFill>
                  <a:srgbClr val="002060"/>
                </a:solidFill>
              </a:rPr>
              <a:t>(Forest E. Witcraft, teacher)</a:t>
            </a:r>
          </a:p>
        </p:txBody>
      </p:sp>
    </p:spTree>
    <p:extLst>
      <p:ext uri="{BB962C8B-B14F-4D97-AF65-F5344CB8AC3E}">
        <p14:creationId xmlns:p14="http://schemas.microsoft.com/office/powerpoint/2010/main" val="3427433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1507</Words>
  <Application>Microsoft Office PowerPoint</Application>
  <PresentationFormat>Widescreen</PresentationFormat>
  <Paragraphs>101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Fran Krsto Frankopan Primary School</vt:lpstr>
      <vt:lpstr>Our Education System</vt:lpstr>
      <vt:lpstr>Teachers’ Strategy: Student-centred teaching</vt:lpstr>
      <vt:lpstr>Starting point: What do I want to improve?</vt:lpstr>
      <vt:lpstr>Common Characteristics: Background</vt:lpstr>
      <vt:lpstr>According to indicators of quality, related to educational standards, the following outcomes are visible (1):</vt:lpstr>
      <vt:lpstr>According to indicators of quality, related to educational standards, the following outcomes are visible (2):</vt:lpstr>
      <vt:lpstr>Key learning points from this example</vt:lpstr>
      <vt:lpstr>A hundred years from now</vt:lpstr>
      <vt:lpstr>Never doubt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Croatia</dc:title>
  <dc:subject>Raising the Achievement of all Learners in Inclusive Education</dc:subject>
  <dc:creator>Fran Krsto Frankopan Primary School</dc:creator>
  <cp:revision>14</cp:revision>
  <dcterms:created xsi:type="dcterms:W3CDTF">2018-06-29T12:40:51Z</dcterms:created>
  <dcterms:modified xsi:type="dcterms:W3CDTF">2018-08-02T09:22:33Z</dcterms:modified>
</cp:coreProperties>
</file>