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359" r:id="rId3"/>
    <p:sldId id="256" r:id="rId4"/>
    <p:sldId id="350" r:id="rId5"/>
    <p:sldId id="343" r:id="rId6"/>
    <p:sldId id="351" r:id="rId7"/>
    <p:sldId id="352" r:id="rId8"/>
    <p:sldId id="353" r:id="rId9"/>
    <p:sldId id="342" r:id="rId10"/>
    <p:sldId id="326" r:id="rId11"/>
    <p:sldId id="260" r:id="rId12"/>
    <p:sldId id="331" r:id="rId13"/>
    <p:sldId id="345" r:id="rId14"/>
    <p:sldId id="344" r:id="rId15"/>
    <p:sldId id="347" r:id="rId16"/>
    <p:sldId id="348" r:id="rId17"/>
    <p:sldId id="270" r:id="rId18"/>
    <p:sldId id="271" r:id="rId19"/>
    <p:sldId id="358" r:id="rId20"/>
    <p:sldId id="294" r:id="rId21"/>
    <p:sldId id="356" r:id="rId22"/>
    <p:sldId id="354" r:id="rId23"/>
    <p:sldId id="349" r:id="rId24"/>
    <p:sldId id="306" r:id="rId25"/>
    <p:sldId id="301" r:id="rId26"/>
    <p:sldId id="303" r:id="rId27"/>
    <p:sldId id="346" r:id="rId28"/>
    <p:sldId id="355" r:id="rId29"/>
    <p:sldId id="330" r:id="rId30"/>
    <p:sldId id="300" r:id="rId31"/>
    <p:sldId id="357" r:id="rId32"/>
    <p:sldId id="273" r:id="rId33"/>
    <p:sldId id="308" r:id="rId34"/>
    <p:sldId id="278" r:id="rId35"/>
    <p:sldId id="272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347" autoAdjust="0"/>
  </p:normalViewPr>
  <p:slideViewPr>
    <p:cSldViewPr snapToGrid="0" snapToObjects="1">
      <p:cViewPr varScale="1">
        <p:scale>
          <a:sx n="84" d="100"/>
          <a:sy n="84" d="100"/>
        </p:scale>
        <p:origin x="24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53F8-8108-4030-87BC-27ABB51D890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D2E2-8114-4C49-A98D-3A4EFA65B3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84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noProof="0" dirty="0"/>
              <a:t>I. C. ROSMINI</a:t>
            </a:r>
          </a:p>
          <a:p>
            <a:pPr marL="0" indent="0">
              <a:buNone/>
            </a:pPr>
            <a:r>
              <a:rPr lang="en-GB" sz="1200" noProof="0" dirty="0">
                <a:latin typeface="Arial" panose="020B0604020202020204" pitchFamily="34" charset="0"/>
                <a:cs typeface="Arial" panose="020B0604020202020204" pitchFamily="34" charset="0"/>
              </a:rPr>
              <a:t>5-7 APRIL 2017 @ MALTA</a:t>
            </a:r>
          </a:p>
          <a:p>
            <a:pPr marL="0" indent="0">
              <a:buNone/>
            </a:pPr>
            <a:r>
              <a:rPr lang="en-GB" sz="1200" b="1" noProof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ACHIEVEMENT FOR ALL LEARNERS IN INCLUSIVE EDUCATION</a:t>
            </a:r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6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300" noProof="0" dirty="0">
                <a:latin typeface="+mn-lt"/>
              </a:rPr>
              <a:t>COMMON </a:t>
            </a:r>
            <a:r>
              <a:rPr lang="en-GB" sz="1200" b="1" spc="300" noProof="0" dirty="0">
                <a:solidFill>
                  <a:srgbClr val="FF0000"/>
                </a:solidFill>
                <a:latin typeface="+mn-lt"/>
              </a:rPr>
              <a:t>GROUND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5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Learners in open area by the library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1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600" b="1" noProof="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9600" b="1" noProof="0" dirty="0">
                <a:latin typeface="+mn-lt"/>
              </a:rPr>
              <a:t> DECA</a:t>
            </a:r>
            <a:r>
              <a:rPr lang="en-GB" sz="9600" b="1" noProof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LOG</a:t>
            </a:r>
            <a:r>
              <a:rPr lang="en-GB" sz="9600" b="1" noProof="0" dirty="0">
                <a:latin typeface="+mn-lt"/>
              </a:rPr>
              <a:t>UE</a:t>
            </a:r>
            <a:endParaRPr lang="en-GB" b="1" noProof="0" dirty="0">
              <a:solidFill>
                <a:srgbClr val="FF0000"/>
              </a:solidFill>
              <a:latin typeface="+mn-lt"/>
            </a:endParaRPr>
          </a:p>
          <a:p>
            <a:r>
              <a:rPr lang="en-GB" b="1" noProof="0" dirty="0"/>
              <a:t>The inclusive school is where…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4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it-IT" dirty="0"/>
          </a:p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1</a:t>
            </a:r>
            <a:endParaRPr lang="en-GB" noProof="0" dirty="0"/>
          </a:p>
          <a:p>
            <a:pPr marL="0" lvl="0" indent="0" algn="l">
              <a:buNone/>
            </a:pPr>
            <a:r>
              <a:rPr lang="en-GB" sz="4000" b="1" spc="300" noProof="0" dirty="0"/>
              <a:t>TEACHING </a:t>
            </a:r>
            <a:r>
              <a:rPr lang="en-GB" sz="40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n-GB" sz="4000" b="1" spc="300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4000" b="1" spc="300" noProof="0" dirty="0">
                <a:solidFill>
                  <a:srgbClr val="FF0000"/>
                </a:solidFill>
              </a:rPr>
              <a:t>LEARNING</a:t>
            </a:r>
            <a:br>
              <a:rPr lang="en-GB" sz="24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noProof="0" dirty="0"/>
              <a:t>(and the other way around)</a:t>
            </a:r>
          </a:p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9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noProof="0" dirty="0">
                <a:solidFill>
                  <a:srgbClr val="FF0000"/>
                </a:solidFill>
              </a:rPr>
              <a:t>2 </a:t>
            </a:r>
            <a:r>
              <a:rPr lang="en-GB" sz="1200" b="1" noProof="0" dirty="0"/>
              <a:t>DIFFERENCES </a:t>
            </a:r>
            <a:r>
              <a:rPr lang="en-GB" sz="12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en-GB" sz="1200" b="1" noProof="0" dirty="0"/>
              <a:t> </a:t>
            </a:r>
            <a:r>
              <a:rPr lang="en-GB" sz="1200" b="1" noProof="0" dirty="0">
                <a:solidFill>
                  <a:srgbClr val="FF0000"/>
                </a:solidFill>
              </a:rPr>
              <a:t>VALUES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77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noProof="0" dirty="0">
                <a:solidFill>
                  <a:srgbClr val="FF0000"/>
                </a:solidFill>
              </a:rPr>
              <a:t>3 </a:t>
            </a:r>
            <a:r>
              <a:rPr lang="en-GB" sz="1200" b="1" noProof="0" dirty="0"/>
              <a:t>CROSS </a:t>
            </a:r>
            <a:r>
              <a:rPr lang="en-GB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DISCIPLINARY </a:t>
            </a:r>
            <a:r>
              <a:rPr lang="en-GB" sz="1200" b="1" noProof="0" dirty="0">
                <a:solidFill>
                  <a:srgbClr val="FF0000"/>
                </a:solidFill>
              </a:rPr>
              <a:t>TEACHING</a:t>
            </a:r>
            <a:endParaRPr lang="en-GB" sz="1200" noProof="0" dirty="0">
              <a:solidFill>
                <a:srgbClr val="FF0000"/>
              </a:solidFill>
            </a:endParaRPr>
          </a:p>
          <a:p>
            <a:pPr marL="0" lvl="0" indent="0" algn="l">
              <a:buNone/>
            </a:pPr>
            <a:r>
              <a:rPr lang="en-GB" sz="800" noProof="0" dirty="0"/>
              <a:t>is based on common themes</a:t>
            </a:r>
          </a:p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89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Subjects: Maths, Literature, Spanish, Technology, Music, Gym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13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noProof="0" dirty="0">
                <a:solidFill>
                  <a:schemeClr val="bg1">
                    <a:lumMod val="50000"/>
                  </a:schemeClr>
                </a:solidFill>
              </a:rPr>
              <a:t>FOCUSING ON COMPETENCES</a:t>
            </a:r>
            <a:endParaRPr lang="en-GB" sz="1200" noProof="0" dirty="0"/>
          </a:p>
          <a:p>
            <a:r>
              <a:rPr lang="en-GB" b="1" noProof="0" dirty="0">
                <a:solidFill>
                  <a:srgbClr val="FF0000"/>
                </a:solidFill>
              </a:rPr>
              <a:t>from what to how</a:t>
            </a:r>
            <a:endParaRPr lang="en-GB" noProof="0" dirty="0"/>
          </a:p>
          <a:p>
            <a:r>
              <a:rPr lang="it-IT" dirty="0"/>
              <a:t>Theme 1, Theme 5, Theme 4, Theme 7, Theme</a:t>
            </a:r>
            <a:r>
              <a:rPr lang="it-IT" baseline="0" dirty="0"/>
              <a:t> 2, </a:t>
            </a:r>
            <a:r>
              <a:rPr lang="it-IT" dirty="0"/>
              <a:t>Theme</a:t>
            </a:r>
            <a:r>
              <a:rPr lang="it-IT" baseline="0" dirty="0"/>
              <a:t> 3, </a:t>
            </a:r>
            <a:r>
              <a:rPr lang="it-IT" dirty="0"/>
              <a:t>Theme 6, Theme 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739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noProof="0" dirty="0">
                <a:solidFill>
                  <a:srgbClr val="FF0000"/>
                </a:solidFill>
              </a:rPr>
              <a:t>4</a:t>
            </a:r>
            <a:endParaRPr lang="en-GB" noProof="0" dirty="0"/>
          </a:p>
          <a:p>
            <a:pPr marL="0" indent="0" algn="l">
              <a:buNone/>
            </a:pPr>
            <a:r>
              <a:rPr lang="en-GB" sz="1200" b="1" noProof="0" dirty="0"/>
              <a:t>COMPETITIVE </a:t>
            </a:r>
            <a:r>
              <a:rPr lang="en-GB" sz="1200" b="1" noProof="0" dirty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GB" sz="1200" b="1" noProof="0" dirty="0"/>
              <a:t> COLLABORATIVE? </a:t>
            </a:r>
          </a:p>
          <a:p>
            <a:pPr marL="0" indent="0" algn="l">
              <a:buNone/>
            </a:pPr>
            <a:r>
              <a:rPr lang="en-GB" sz="800" noProof="0" dirty="0"/>
              <a:t>focus on competences</a:t>
            </a:r>
            <a:endParaRPr lang="en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i="0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224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noProof="0" dirty="0">
                <a:solidFill>
                  <a:schemeClr val="bg1">
                    <a:lumMod val="50000"/>
                  </a:schemeClr>
                </a:solidFill>
              </a:rPr>
              <a:t>COMPETENCES IN ACTION</a:t>
            </a:r>
            <a:endParaRPr lang="en-GB" sz="1600" noProof="0" dirty="0"/>
          </a:p>
          <a:p>
            <a:r>
              <a:rPr lang="en-GB" sz="1200" noProof="0" dirty="0"/>
              <a:t>teacher as an architect to build a “cathedral”</a:t>
            </a:r>
          </a:p>
          <a:p>
            <a:r>
              <a:rPr lang="en-GB" sz="1200" noProof="0" dirty="0"/>
              <a:t>Common project: Competence 1, Competence 2, Competence 3, Competence 4, Competence 5, Competence 6, …</a:t>
            </a:r>
          </a:p>
          <a:p>
            <a:endParaRPr lang="en-GB" noProof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93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600" b="1" noProof="0" dirty="0">
                <a:solidFill>
                  <a:srgbClr val="FF0000"/>
                </a:solidFill>
                <a:latin typeface="+mn-lt"/>
              </a:rPr>
              <a:t>ON</a:t>
            </a:r>
            <a:r>
              <a:rPr lang="en-GB" sz="9600" b="1" noProof="0" dirty="0">
                <a:latin typeface="+mn-lt"/>
              </a:rPr>
              <a:t> PEDAGOGY</a:t>
            </a:r>
            <a:endParaRPr lang="en-GB" sz="800" b="1" noProof="0" dirty="0">
              <a:solidFill>
                <a:srgbClr val="FF0000"/>
              </a:solidFill>
              <a:latin typeface="+mn-lt"/>
            </a:endParaRPr>
          </a:p>
          <a:p>
            <a:r>
              <a:rPr lang="en-GB" b="1" noProof="0" dirty="0"/>
              <a:t>Workshop session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564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5</a:t>
            </a:r>
            <a:endParaRPr lang="en-GB" noProof="0" dirty="0"/>
          </a:p>
          <a:p>
            <a:pPr marL="0" indent="0" algn="l">
              <a:buNone/>
            </a:pPr>
            <a:r>
              <a:rPr lang="en-GB" sz="4000" b="1" noProof="0" dirty="0"/>
              <a:t>OPENNESS </a:t>
            </a:r>
            <a:r>
              <a:rPr lang="en-GB" sz="4000" b="1" noProof="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GB" sz="4000" b="1" noProof="0" dirty="0"/>
              <a:t> </a:t>
            </a:r>
            <a:r>
              <a:rPr lang="en-GB" sz="4000" b="1" noProof="0" dirty="0">
                <a:solidFill>
                  <a:srgbClr val="FF0000"/>
                </a:solidFill>
              </a:rPr>
              <a:t>FLEXIBILITY</a:t>
            </a:r>
          </a:p>
          <a:p>
            <a:pPr marL="0" indent="0" algn="l">
              <a:buNone/>
            </a:pPr>
            <a:r>
              <a:rPr lang="en-GB" sz="1200" noProof="0" dirty="0"/>
              <a:t>challenging tasks for quick learners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36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6</a:t>
            </a:r>
            <a:endParaRPr lang="en-GB" noProof="0" dirty="0"/>
          </a:p>
          <a:p>
            <a:pPr marL="0" indent="0" algn="l">
              <a:buNone/>
            </a:pPr>
            <a:r>
              <a:rPr lang="en-GB" sz="4000" b="1" noProof="0" dirty="0"/>
              <a:t>CO</a:t>
            </a:r>
            <a:r>
              <a:rPr lang="en-GB" sz="4000" b="1" noProof="0" dirty="0">
                <a:solidFill>
                  <a:srgbClr val="FF0000"/>
                </a:solidFill>
              </a:rPr>
              <a:t>TEACHING</a:t>
            </a:r>
            <a:r>
              <a:rPr lang="en-GB" sz="4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54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noProof="0" dirty="0"/>
              <a:t>disseminating, sharing, using feedback and improving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543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7</a:t>
            </a:r>
            <a:endParaRPr lang="en-GB" noProof="0" dirty="0"/>
          </a:p>
          <a:p>
            <a:pPr marL="0" lvl="0" indent="0" algn="l">
              <a:buNone/>
            </a:pPr>
            <a:r>
              <a:rPr lang="en-GB" sz="4000" b="1" spc="300" noProof="0" dirty="0">
                <a:solidFill>
                  <a:srgbClr val="FF0000"/>
                </a:solidFill>
              </a:rPr>
              <a:t>EX</a:t>
            </a:r>
            <a:r>
              <a:rPr lang="en-GB" sz="40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PRESSIVE </a:t>
            </a:r>
            <a:r>
              <a:rPr lang="en-GB" sz="4000" b="1" spc="300" noProof="0" dirty="0"/>
              <a:t>LANGUAGE</a:t>
            </a:r>
            <a:br>
              <a:rPr lang="en-GB" sz="24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200" noProof="0" dirty="0"/>
              <a:t>(analysis vs analogy and…. indeterminacy)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326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800" noProof="0" dirty="0">
                <a:latin typeface="+mn-lt"/>
              </a:rPr>
              <a:t>UNESCO Recommendation</a:t>
            </a:r>
          </a:p>
          <a:p>
            <a:pPr marL="0" indent="0">
              <a:buNone/>
            </a:pPr>
            <a:r>
              <a:rPr lang="en-GB" sz="1200" noProof="0" dirty="0"/>
              <a:t>Member States should urge educators, in collaboration with pupils, parents, the organizations concerned and the </a:t>
            </a:r>
            <a:r>
              <a:rPr lang="en-GB" sz="1200" b="1" noProof="0" dirty="0">
                <a:solidFill>
                  <a:srgbClr val="FF0000"/>
                </a:solidFill>
              </a:rPr>
              <a:t>community</a:t>
            </a:r>
            <a:r>
              <a:rPr lang="en-GB" sz="1200" noProof="0" dirty="0"/>
              <a:t>, to use methods which appeal to the </a:t>
            </a:r>
            <a:r>
              <a:rPr lang="en-GB" sz="1200" b="1" noProof="0" dirty="0">
                <a:solidFill>
                  <a:srgbClr val="FF0000"/>
                </a:solidFill>
              </a:rPr>
              <a:t>creative imagination</a:t>
            </a:r>
            <a:r>
              <a:rPr lang="en-GB" sz="1200" noProof="0" dirty="0"/>
              <a:t> of children and adolescents and to their social activities and thereby to prepare them to exercise their </a:t>
            </a:r>
            <a:r>
              <a:rPr lang="en-GB" sz="1200" b="1" noProof="0" dirty="0">
                <a:solidFill>
                  <a:srgbClr val="FF0000"/>
                </a:solidFill>
              </a:rPr>
              <a:t>rights</a:t>
            </a:r>
            <a:r>
              <a:rPr lang="en-GB" sz="1200" noProof="0" dirty="0"/>
              <a:t> and </a:t>
            </a:r>
            <a:r>
              <a:rPr lang="en-GB" sz="1200" b="1" noProof="0" dirty="0">
                <a:solidFill>
                  <a:srgbClr val="FF0000"/>
                </a:solidFill>
              </a:rPr>
              <a:t>freedom</a:t>
            </a:r>
            <a:r>
              <a:rPr lang="en-GB" sz="1200" noProof="0" dirty="0"/>
              <a:t> while respecting the rights of others and to perform their social duties.</a:t>
            </a:r>
          </a:p>
          <a:p>
            <a:pPr marL="0" indent="0">
              <a:buNone/>
            </a:pPr>
            <a:r>
              <a:rPr lang="en-GB" sz="800" i="1" noProof="0" dirty="0"/>
              <a:t>Recommendation concerning Education for International Understanding, Co-operation and Peace and Education relating to Human Rights and Fundamental Freedoms</a:t>
            </a:r>
            <a:r>
              <a:rPr lang="en-GB" sz="800" noProof="0" dirty="0"/>
              <a:t>, UNESCO adopted November 22, 1974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121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Young learners listening to the teacher who is showing a picture book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12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Learners working in a drama and movement session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10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noProof="0" dirty="0">
                <a:solidFill>
                  <a:srgbClr val="FF0000"/>
                </a:solidFill>
              </a:rPr>
              <a:t>8</a:t>
            </a:r>
            <a:endParaRPr lang="en-GB" noProof="0" dirty="0"/>
          </a:p>
          <a:p>
            <a:pPr marL="0" lvl="0" indent="0" algn="l">
              <a:buNone/>
            </a:pPr>
            <a:r>
              <a:rPr lang="en-GB" sz="1200" b="1" noProof="0" dirty="0">
                <a:solidFill>
                  <a:srgbClr val="FF0000"/>
                </a:solidFill>
              </a:rPr>
              <a:t>UN</a:t>
            </a:r>
            <a:r>
              <a:rPr lang="en-GB" sz="1200" b="1" noProof="0" dirty="0"/>
              <a:t>PREDICTABILITY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096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9</a:t>
            </a:r>
            <a:endParaRPr lang="en-GB" noProof="0" dirty="0"/>
          </a:p>
          <a:p>
            <a:pPr marL="0" lvl="0" indent="0" algn="l">
              <a:buNone/>
            </a:pPr>
            <a:r>
              <a:rPr lang="en-GB" sz="5400" b="1" spc="300" noProof="0" dirty="0"/>
              <a:t>SPAC</a:t>
            </a:r>
            <a:r>
              <a:rPr lang="en-GB" sz="5400" b="1" spc="300" noProof="0" dirty="0">
                <a:solidFill>
                  <a:srgbClr val="FF0000"/>
                </a:solidFill>
              </a:rPr>
              <a:t>E</a:t>
            </a:r>
            <a:br>
              <a:rPr lang="en-GB" sz="9600" b="1" spc="300" noProof="0" dirty="0">
                <a:solidFill>
                  <a:srgbClr val="FF0000"/>
                </a:solidFill>
              </a:rPr>
            </a:br>
            <a:r>
              <a:rPr lang="en-GB" sz="1200" noProof="0" dirty="0"/>
              <a:t>design + performance + metaphor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322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Learners using an open space in school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295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Learners working in a ‘plastic room’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646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5400" b="1" noProof="0" dirty="0">
                <a:solidFill>
                  <a:srgbClr val="FF0000"/>
                </a:solidFill>
              </a:rPr>
              <a:t>10</a:t>
            </a:r>
            <a:endParaRPr lang="en-GB" noProof="0" dirty="0"/>
          </a:p>
          <a:p>
            <a:pPr marL="0" indent="0" algn="l">
              <a:buNone/>
            </a:pPr>
            <a:r>
              <a:rPr lang="en-GB" sz="4000" b="1" noProof="0" dirty="0"/>
              <a:t>ASSESSMENT:</a:t>
            </a:r>
          </a:p>
          <a:p>
            <a:pPr marL="0" indent="0" algn="l">
              <a:buNone/>
            </a:pPr>
            <a:r>
              <a:rPr lang="en-GB" sz="1200" noProof="0" dirty="0"/>
              <a:t>a dialogue to improve competences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356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4000" b="1" noProof="0" dirty="0">
                <a:latin typeface="+mn-lt"/>
              </a:rPr>
              <a:t>WHAT REMAINS IS </a:t>
            </a:r>
            <a:r>
              <a:rPr lang="en-GB" sz="4000" b="1" noProof="0" dirty="0">
                <a:solidFill>
                  <a:srgbClr val="FF0000"/>
                </a:solidFill>
                <a:latin typeface="+mn-lt"/>
              </a:rPr>
              <a:t>YOU…</a:t>
            </a:r>
            <a:endParaRPr lang="en-GB" sz="1050" noProof="0" dirty="0">
              <a:latin typeface="+mn-lt"/>
            </a:endParaRPr>
          </a:p>
          <a:p>
            <a:pPr marL="0" indent="0" algn="l">
              <a:spcBef>
                <a:spcPts val="6000"/>
              </a:spcBef>
              <a:buNone/>
            </a:pPr>
            <a:r>
              <a:rPr lang="en-GB" noProof="0" dirty="0"/>
              <a:t>Strategies for an ever-changing community: like a priest for a Church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747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Young learners flying kites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354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FROM EACH ACCORDING TO </a:t>
            </a:r>
            <a:r>
              <a:rPr lang="en-GB" sz="12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HIS ABILITY</a:t>
            </a:r>
            <a:r>
              <a:rPr lang="en-GB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TO EACH ACCORDING TO </a:t>
            </a:r>
            <a:r>
              <a:rPr lang="en-GB" sz="12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HIS NEED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330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b="1" noProof="0" dirty="0">
                <a:solidFill>
                  <a:srgbClr val="FF0000"/>
                </a:solidFill>
              </a:rPr>
              <a:t>THANK YOU!</a:t>
            </a:r>
            <a:endParaRPr lang="en-GB" noProof="0" dirty="0"/>
          </a:p>
          <a:p>
            <a:r>
              <a:rPr lang="en-GB" b="1" noProof="0" dirty="0"/>
              <a:t>Workshop session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11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noProof="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endParaRPr lang="en-GB" noProof="0" dirty="0"/>
          </a:p>
          <a:p>
            <a:pPr marL="0" lvl="0" indent="0">
              <a:buNone/>
            </a:pPr>
            <a:r>
              <a:rPr lang="en-GB" sz="1200" noProof="0" dirty="0"/>
              <a:t>How can </a:t>
            </a:r>
            <a:r>
              <a:rPr lang="en-GB" sz="1200" noProof="0" dirty="0">
                <a:solidFill>
                  <a:srgbClr val="FF0000"/>
                </a:solidFill>
              </a:rPr>
              <a:t>curricula</a:t>
            </a:r>
            <a:r>
              <a:rPr lang="en-GB" sz="1200" noProof="0" dirty="0"/>
              <a:t> and teaching </a:t>
            </a:r>
            <a:r>
              <a:rPr lang="en-GB" sz="1200" noProof="0" dirty="0">
                <a:solidFill>
                  <a:srgbClr val="FF0000"/>
                </a:solidFill>
              </a:rPr>
              <a:t>methodologies</a:t>
            </a:r>
            <a:r>
              <a:rPr lang="en-GB" sz="1200" noProof="0" dirty="0"/>
              <a:t> be </a:t>
            </a:r>
            <a:r>
              <a:rPr lang="en-GB" sz="1200" noProof="0" dirty="0">
                <a:solidFill>
                  <a:srgbClr val="FF0000"/>
                </a:solidFill>
              </a:rPr>
              <a:t>adapted</a:t>
            </a:r>
            <a:r>
              <a:rPr lang="en-GB" sz="1200" noProof="0" dirty="0"/>
              <a:t> in order to take into account the </a:t>
            </a:r>
            <a:r>
              <a:rPr lang="en-GB" sz="1200" noProof="0" dirty="0">
                <a:solidFill>
                  <a:srgbClr val="FF0000"/>
                </a:solidFill>
              </a:rPr>
              <a:t>individual</a:t>
            </a:r>
            <a:r>
              <a:rPr lang="en-GB" sz="1200" noProof="0" dirty="0"/>
              <a:t> features of each student?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10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100" b="1" noProof="0" dirty="0">
                <a:solidFill>
                  <a:schemeClr val="bg1">
                    <a:lumMod val="50000"/>
                  </a:schemeClr>
                </a:solidFill>
              </a:rPr>
              <a:t>B. </a:t>
            </a:r>
            <a:endParaRPr lang="en-GB" sz="1100" noProof="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200" noProof="0" dirty="0"/>
              <a:t>Can we </a:t>
            </a:r>
            <a:r>
              <a:rPr lang="en-GB" sz="1200" noProof="0" dirty="0">
                <a:solidFill>
                  <a:srgbClr val="FF0000"/>
                </a:solidFill>
              </a:rPr>
              <a:t>grant</a:t>
            </a:r>
            <a:r>
              <a:rPr lang="en-GB" sz="1200" noProof="0" dirty="0"/>
              <a:t> each of them the chance to develop their </a:t>
            </a:r>
            <a:r>
              <a:rPr lang="en-GB" sz="1200" noProof="0" dirty="0">
                <a:solidFill>
                  <a:srgbClr val="FF0000"/>
                </a:solidFill>
              </a:rPr>
              <a:t>best</a:t>
            </a:r>
            <a:r>
              <a:rPr lang="en-GB" sz="1200" noProof="0" dirty="0"/>
              <a:t> potentialities?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100" b="1" noProof="0" dirty="0">
                <a:solidFill>
                  <a:schemeClr val="bg1">
                    <a:lumMod val="50000"/>
                  </a:schemeClr>
                </a:solidFill>
              </a:rPr>
              <a:t>C. </a:t>
            </a:r>
            <a:endParaRPr lang="en-GB" sz="1100" noProof="0" dirty="0"/>
          </a:p>
          <a:p>
            <a:pPr marL="0" lvl="0" indent="0">
              <a:buNone/>
            </a:pPr>
            <a:r>
              <a:rPr lang="en-GB" sz="1200" noProof="0" dirty="0"/>
              <a:t>How can we fit teaching styles, methodologies and </a:t>
            </a:r>
            <a:r>
              <a:rPr lang="en-GB" sz="1200" noProof="0" dirty="0">
                <a:solidFill>
                  <a:srgbClr val="FF0000"/>
                </a:solidFill>
              </a:rPr>
              <a:t>teaching environments </a:t>
            </a:r>
            <a:r>
              <a:rPr lang="en-GB" sz="1200" noProof="0" dirty="0"/>
              <a:t>to the different </a:t>
            </a:r>
            <a:r>
              <a:rPr lang="en-GB" sz="1200" noProof="0" dirty="0">
                <a:solidFill>
                  <a:srgbClr val="FF0000"/>
                </a:solidFill>
              </a:rPr>
              <a:t>learning styles </a:t>
            </a:r>
            <a:r>
              <a:rPr lang="en-GB" sz="1200" noProof="0" dirty="0"/>
              <a:t>of the students?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03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100" b="1" noProof="0" dirty="0">
                <a:solidFill>
                  <a:schemeClr val="bg1">
                    <a:lumMod val="50000"/>
                  </a:schemeClr>
                </a:solidFill>
              </a:rPr>
              <a:t>D.</a:t>
            </a:r>
            <a:endParaRPr lang="en-GB" sz="1100" noProof="0" dirty="0"/>
          </a:p>
          <a:p>
            <a:pPr marL="0" lvl="0" indent="0">
              <a:buNone/>
            </a:pPr>
            <a:r>
              <a:rPr lang="en-GB" sz="1200" noProof="0" dirty="0"/>
              <a:t>Can all members of the class group share </a:t>
            </a:r>
            <a:r>
              <a:rPr lang="en-GB" sz="1200" noProof="0" dirty="0">
                <a:solidFill>
                  <a:srgbClr val="FF0000"/>
                </a:solidFill>
              </a:rPr>
              <a:t>common goals</a:t>
            </a:r>
            <a:r>
              <a:rPr lang="en-GB" sz="1200" noProof="0" dirty="0"/>
              <a:t>?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08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600" b="1" noProof="0" dirty="0">
                <a:latin typeface="+mn-lt"/>
              </a:rPr>
              <a:t>THE </a:t>
            </a:r>
            <a:r>
              <a:rPr lang="en-GB" sz="9600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SCHOOL </a:t>
            </a:r>
            <a:r>
              <a:rPr lang="en-GB" sz="9600" b="1" noProof="0" dirty="0">
                <a:latin typeface="+mn-lt"/>
              </a:rPr>
              <a:t>INTO THE </a:t>
            </a:r>
            <a:r>
              <a:rPr lang="en-GB" sz="9600" b="1" noProof="0" dirty="0">
                <a:solidFill>
                  <a:srgbClr val="FF0000"/>
                </a:solidFill>
                <a:latin typeface="+mn-lt"/>
              </a:rPr>
              <a:t>LIBRARY</a:t>
            </a:r>
            <a:endParaRPr lang="en-GB" sz="900" b="1" noProof="0" dirty="0">
              <a:solidFill>
                <a:srgbClr val="FF0000"/>
              </a:solidFill>
              <a:latin typeface="+mn-lt"/>
            </a:endParaRPr>
          </a:p>
          <a:p>
            <a:r>
              <a:rPr lang="en-GB" sz="1200" b="1" noProof="0" dirty="0"/>
              <a:t>case study workshop 28-30 November 2016 </a:t>
            </a:r>
            <a:r>
              <a:rPr lang="en-GB" sz="1200" b="1" noProof="0"/>
              <a:t>@ ROME</a:t>
            </a:r>
            <a:endParaRPr lang="en-GB" sz="1200" b="1" noProof="0" dirty="0"/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7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School library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AD2E2-8114-4C49-A98D-3A4EFA65B35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8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0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7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99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4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65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2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3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2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31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78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8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10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9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4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5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7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9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0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E283-9723-A84E-9B78-4D2935F089E7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6DC7-16E9-7948-8B45-83D3989870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3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3F85-1B39-46C1-964C-B4985242B748}" type="datetimeFigureOut">
              <a:rPr lang="en-GB" smtClean="0"/>
              <a:t>02/08/2018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C12-CBA1-4F53-87D1-9FB9463A30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 descr="Colourful image of a man's fa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27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347667"/>
            <a:ext cx="4189659" cy="8513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b="1" noProof="0" dirty="0"/>
              <a:t>I. C. ROSMINI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146763"/>
            <a:ext cx="4189659" cy="444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5-7 APRIL 2017 @ MALTA</a:t>
            </a:r>
          </a:p>
        </p:txBody>
      </p:sp>
      <p:pic>
        <p:nvPicPr>
          <p:cNvPr id="7" name="Immagine 11" descr="Sunflower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21" y="4562554"/>
            <a:ext cx="814839" cy="8134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" y="5783223"/>
            <a:ext cx="8125098" cy="6067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noProof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ACHIEVEMENT FOR ALL LEARNERS IN INCLUSIVE EDUCATION</a:t>
            </a:r>
            <a:endParaRPr lang="en-GB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2" descr="Raising Achievement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8" y="5783224"/>
            <a:ext cx="662916" cy="6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GB" sz="8000" b="1" spc="300" noProof="0" dirty="0">
                <a:latin typeface="+mn-lt"/>
              </a:rPr>
              <a:t>COMMON </a:t>
            </a:r>
            <a:r>
              <a:rPr lang="en-GB" sz="8000" b="1" spc="300" noProof="0" dirty="0">
                <a:solidFill>
                  <a:srgbClr val="FF0000"/>
                </a:solidFill>
                <a:latin typeface="+mn-lt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562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Learners in open area by the library</a:t>
            </a:r>
          </a:p>
        </p:txBody>
      </p:sp>
      <p:pic>
        <p:nvPicPr>
          <p:cNvPr id="4" name="Immagine 3" descr="Learners in open area by the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10700" b="1" noProof="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0700" b="1" noProof="0" dirty="0">
                <a:latin typeface="+mn-lt"/>
              </a:rPr>
              <a:t> DECA</a:t>
            </a:r>
            <a:r>
              <a:rPr lang="en-GB" sz="10700" b="1" noProof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LOG</a:t>
            </a:r>
            <a:r>
              <a:rPr lang="en-GB" sz="10700" b="1" noProof="0" dirty="0">
                <a:latin typeface="+mn-lt"/>
              </a:rPr>
              <a:t>UE</a:t>
            </a:r>
            <a:endParaRPr lang="en-GB" b="1" noProof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noProof="0" dirty="0"/>
              <a:t>The inclusive school is where…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00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1</a:t>
            </a:r>
            <a:endParaRPr lang="en-GB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48882"/>
            <a:ext cx="9144000" cy="530911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7200" b="1" spc="300" noProof="0" dirty="0"/>
              <a:t>TEACHING</a:t>
            </a:r>
            <a:r>
              <a:rPr lang="en-GB" sz="72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en-GB" sz="72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</a:p>
          <a:p>
            <a:pPr marL="0" lvl="0" indent="0" algn="ctr">
              <a:buNone/>
            </a:pPr>
            <a:r>
              <a:rPr lang="en-GB" sz="7200" b="1" spc="300" noProof="0" dirty="0">
                <a:solidFill>
                  <a:srgbClr val="FF0000"/>
                </a:solidFill>
              </a:rPr>
              <a:t>LEARNING</a:t>
            </a:r>
            <a:br>
              <a:rPr lang="en-GB" sz="48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noProof="0" dirty="0"/>
              <a:t>(and the other way around)</a:t>
            </a:r>
          </a:p>
        </p:txBody>
      </p:sp>
    </p:spTree>
    <p:extLst>
      <p:ext uri="{BB962C8B-B14F-4D97-AF65-F5344CB8AC3E}">
        <p14:creationId xmlns:p14="http://schemas.microsoft.com/office/powerpoint/2010/main" val="31158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79510"/>
            <a:ext cx="9144000" cy="517849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7200" b="1" noProof="0" dirty="0"/>
              <a:t>DIFFERENCES </a:t>
            </a:r>
          </a:p>
          <a:p>
            <a:pPr marL="0" lvl="0" indent="0" algn="ctr">
              <a:buNone/>
            </a:pPr>
            <a:r>
              <a:rPr lang="en-GB" sz="72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en-GB" sz="7200" b="1" noProof="0" dirty="0"/>
              <a:t> </a:t>
            </a:r>
          </a:p>
          <a:p>
            <a:pPr marL="0" lvl="0" indent="0" algn="ctr">
              <a:buNone/>
            </a:pPr>
            <a:r>
              <a:rPr lang="en-GB" sz="7200" b="1" noProof="0" dirty="0">
                <a:solidFill>
                  <a:srgbClr val="FF0000"/>
                </a:solidFill>
              </a:rPr>
              <a:t>VALUES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72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7200" b="1" noProof="0" dirty="0"/>
              <a:t>CROSS</a:t>
            </a:r>
          </a:p>
          <a:p>
            <a:pPr marL="0" lvl="0" indent="0" algn="ctr">
              <a:buNone/>
            </a:pPr>
            <a:r>
              <a:rPr lang="en-GB" sz="7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DISCIPLINARY </a:t>
            </a:r>
          </a:p>
          <a:p>
            <a:pPr marL="0" lvl="0" indent="0" algn="ctr">
              <a:buNone/>
            </a:pPr>
            <a:r>
              <a:rPr lang="en-GB" sz="7200" b="1" noProof="0" dirty="0">
                <a:solidFill>
                  <a:srgbClr val="FF0000"/>
                </a:solidFill>
              </a:rPr>
              <a:t>TEACHING</a:t>
            </a:r>
            <a:endParaRPr lang="en-GB" sz="7200" noProof="0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GB" sz="2000" noProof="0" dirty="0"/>
              <a:t>is based on common themes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3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5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Subjects</a:t>
            </a:r>
          </a:p>
        </p:txBody>
      </p:sp>
      <p:grpSp>
        <p:nvGrpSpPr>
          <p:cNvPr id="3" name="Group 2" descr="Maths"/>
          <p:cNvGrpSpPr/>
          <p:nvPr/>
        </p:nvGrpSpPr>
        <p:grpSpPr>
          <a:xfrm>
            <a:off x="751536" y="389318"/>
            <a:ext cx="2356834" cy="2356834"/>
            <a:chOff x="751536" y="389318"/>
            <a:chExt cx="2356834" cy="2356834"/>
          </a:xfrm>
        </p:grpSpPr>
        <p:sp>
          <p:nvSpPr>
            <p:cNvPr id="7" name="Ovale 6" descr="Maths"/>
            <p:cNvSpPr/>
            <p:nvPr/>
          </p:nvSpPr>
          <p:spPr>
            <a:xfrm>
              <a:off x="751536" y="38931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961697" y="1162050"/>
              <a:ext cx="19148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4400" b="1" dirty="0">
                  <a:solidFill>
                    <a:schemeClr val="accent1">
                      <a:lumMod val="75000"/>
                    </a:schemeClr>
                  </a:solidFill>
                </a:rPr>
                <a:t>MATHS</a:t>
              </a:r>
            </a:p>
          </p:txBody>
        </p:sp>
      </p:grpSp>
      <p:grpSp>
        <p:nvGrpSpPr>
          <p:cNvPr id="4" name="Group 3" descr="Literature"/>
          <p:cNvGrpSpPr/>
          <p:nvPr/>
        </p:nvGrpSpPr>
        <p:grpSpPr>
          <a:xfrm>
            <a:off x="3378826" y="389318"/>
            <a:ext cx="2356834" cy="2356834"/>
            <a:chOff x="3378826" y="389318"/>
            <a:chExt cx="2356834" cy="2356834"/>
          </a:xfrm>
        </p:grpSpPr>
        <p:sp>
          <p:nvSpPr>
            <p:cNvPr id="6" name="Ovale 5" descr="Literature"/>
            <p:cNvSpPr/>
            <p:nvPr/>
          </p:nvSpPr>
          <p:spPr>
            <a:xfrm>
              <a:off x="3378826" y="38931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459288" y="1222602"/>
              <a:ext cx="2276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LITERATURE</a:t>
              </a:r>
            </a:p>
          </p:txBody>
        </p:sp>
      </p:grpSp>
      <p:grpSp>
        <p:nvGrpSpPr>
          <p:cNvPr id="9" name="Group 8" descr="Spanish"/>
          <p:cNvGrpSpPr/>
          <p:nvPr/>
        </p:nvGrpSpPr>
        <p:grpSpPr>
          <a:xfrm>
            <a:off x="6006116" y="389318"/>
            <a:ext cx="2356834" cy="2356834"/>
            <a:chOff x="6006116" y="389318"/>
            <a:chExt cx="2356834" cy="2356834"/>
          </a:xfrm>
        </p:grpSpPr>
        <p:sp>
          <p:nvSpPr>
            <p:cNvPr id="11" name="Ovale 10" descr="Spanish"/>
            <p:cNvSpPr/>
            <p:nvPr/>
          </p:nvSpPr>
          <p:spPr>
            <a:xfrm>
              <a:off x="6006116" y="38931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255629" y="1189910"/>
              <a:ext cx="2107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accent5">
                      <a:lumMod val="75000"/>
                    </a:schemeClr>
                  </a:solidFill>
                </a:rPr>
                <a:t>SPANISH</a:t>
              </a:r>
            </a:p>
          </p:txBody>
        </p:sp>
      </p:grpSp>
      <p:grpSp>
        <p:nvGrpSpPr>
          <p:cNvPr id="10" name="Group 9" descr="Technology"/>
          <p:cNvGrpSpPr/>
          <p:nvPr/>
        </p:nvGrpSpPr>
        <p:grpSpPr>
          <a:xfrm>
            <a:off x="751536" y="3096028"/>
            <a:ext cx="2452084" cy="2356834"/>
            <a:chOff x="751536" y="3096028"/>
            <a:chExt cx="2452084" cy="2356834"/>
          </a:xfrm>
        </p:grpSpPr>
        <p:sp>
          <p:nvSpPr>
            <p:cNvPr id="5" name="Ovale 4" descr="Technology"/>
            <p:cNvSpPr/>
            <p:nvPr/>
          </p:nvSpPr>
          <p:spPr>
            <a:xfrm>
              <a:off x="751536" y="309602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46786" y="4042124"/>
              <a:ext cx="2356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>
                  <a:solidFill>
                    <a:schemeClr val="accent2">
                      <a:lumMod val="50000"/>
                    </a:schemeClr>
                  </a:solidFill>
                </a:rPr>
                <a:t>TECHNOLOGY</a:t>
              </a:r>
            </a:p>
          </p:txBody>
        </p:sp>
      </p:grpSp>
      <p:grpSp>
        <p:nvGrpSpPr>
          <p:cNvPr id="19" name="Group 18" descr="Music"/>
          <p:cNvGrpSpPr/>
          <p:nvPr/>
        </p:nvGrpSpPr>
        <p:grpSpPr>
          <a:xfrm>
            <a:off x="3378826" y="3096028"/>
            <a:ext cx="2437296" cy="2356834"/>
            <a:chOff x="3378826" y="3096028"/>
            <a:chExt cx="2437296" cy="2356834"/>
          </a:xfrm>
        </p:grpSpPr>
        <p:sp>
          <p:nvSpPr>
            <p:cNvPr id="8" name="Ovale 7" descr="Music"/>
            <p:cNvSpPr/>
            <p:nvPr/>
          </p:nvSpPr>
          <p:spPr>
            <a:xfrm>
              <a:off x="3378826" y="309602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459288" y="3812780"/>
              <a:ext cx="23568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5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MUSIC</a:t>
              </a:r>
            </a:p>
          </p:txBody>
        </p:sp>
      </p:grpSp>
      <p:grpSp>
        <p:nvGrpSpPr>
          <p:cNvPr id="20" name="Group 19" descr="Gym"/>
          <p:cNvGrpSpPr/>
          <p:nvPr/>
        </p:nvGrpSpPr>
        <p:grpSpPr>
          <a:xfrm>
            <a:off x="6006116" y="3096028"/>
            <a:ext cx="2481590" cy="2356834"/>
            <a:chOff x="6006116" y="3096028"/>
            <a:chExt cx="2481590" cy="2356834"/>
          </a:xfrm>
        </p:grpSpPr>
        <p:sp>
          <p:nvSpPr>
            <p:cNvPr id="12" name="Ovale 11" descr="Gym"/>
            <p:cNvSpPr/>
            <p:nvPr/>
          </p:nvSpPr>
          <p:spPr>
            <a:xfrm>
              <a:off x="6006116" y="3096028"/>
              <a:ext cx="2356834" cy="2356834"/>
            </a:xfrm>
            <a:prstGeom prst="ellips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130872" y="3626468"/>
              <a:ext cx="23568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7200" b="1" dirty="0">
                  <a:solidFill>
                    <a:schemeClr val="bg1">
                      <a:lumMod val="65000"/>
                    </a:schemeClr>
                  </a:solidFill>
                </a:rPr>
                <a:t>GYM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4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91303" y="5357560"/>
            <a:ext cx="6017929" cy="687847"/>
          </a:xfrm>
        </p:spPr>
        <p:txBody>
          <a:bodyPr>
            <a:noAutofit/>
          </a:bodyPr>
          <a:lstStyle/>
          <a:p>
            <a:r>
              <a:rPr lang="en-GB" sz="3200" b="1" noProof="0" dirty="0">
                <a:solidFill>
                  <a:schemeClr val="bg1">
                    <a:lumMod val="50000"/>
                  </a:schemeClr>
                </a:solidFill>
              </a:rPr>
              <a:t>FOCUSING ON COMPETENCES</a:t>
            </a:r>
            <a:endParaRPr lang="en-GB" sz="3200" noProof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99867" y="5974841"/>
            <a:ext cx="6400800" cy="803690"/>
          </a:xfrm>
        </p:spPr>
        <p:txBody>
          <a:bodyPr/>
          <a:lstStyle/>
          <a:p>
            <a:r>
              <a:rPr lang="en-GB" b="1" noProof="0" dirty="0">
                <a:solidFill>
                  <a:srgbClr val="FF0000"/>
                </a:solidFill>
              </a:rPr>
              <a:t>from what to how</a:t>
            </a:r>
            <a:endParaRPr lang="en-GB" noProof="0" dirty="0"/>
          </a:p>
        </p:txBody>
      </p:sp>
      <p:grpSp>
        <p:nvGrpSpPr>
          <p:cNvPr id="2" name="Group 1" descr="Theme 1"/>
          <p:cNvGrpSpPr/>
          <p:nvPr/>
        </p:nvGrpSpPr>
        <p:grpSpPr>
          <a:xfrm>
            <a:off x="1606977" y="176586"/>
            <a:ext cx="1857110" cy="1727112"/>
            <a:chOff x="1809750" y="322239"/>
            <a:chExt cx="1857110" cy="1727112"/>
          </a:xfrm>
        </p:grpSpPr>
        <p:sp>
          <p:nvSpPr>
            <p:cNvPr id="25" name="Ovale 24" descr="Theme 1"/>
            <p:cNvSpPr/>
            <p:nvPr/>
          </p:nvSpPr>
          <p:spPr>
            <a:xfrm>
              <a:off x="1809750" y="322239"/>
              <a:ext cx="1727112" cy="172711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891303" y="924185"/>
              <a:ext cx="1775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THEME 1</a:t>
              </a:r>
            </a:p>
          </p:txBody>
        </p:sp>
      </p:grpSp>
      <p:grpSp>
        <p:nvGrpSpPr>
          <p:cNvPr id="9" name="Group 8" descr="Theme 5"/>
          <p:cNvGrpSpPr/>
          <p:nvPr/>
        </p:nvGrpSpPr>
        <p:grpSpPr>
          <a:xfrm>
            <a:off x="4556304" y="272185"/>
            <a:ext cx="1317403" cy="1317402"/>
            <a:chOff x="4556304" y="272185"/>
            <a:chExt cx="1317403" cy="1317402"/>
          </a:xfrm>
        </p:grpSpPr>
        <p:sp>
          <p:nvSpPr>
            <p:cNvPr id="6" name="Ovale 5" descr="Theme 5"/>
            <p:cNvSpPr/>
            <p:nvPr/>
          </p:nvSpPr>
          <p:spPr>
            <a:xfrm>
              <a:off x="4556304" y="272185"/>
              <a:ext cx="1317402" cy="131740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556305" y="675673"/>
              <a:ext cx="1317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</a:rPr>
                <a:t>THEME 5</a:t>
              </a:r>
            </a:p>
          </p:txBody>
        </p:sp>
      </p:grpSp>
      <p:grpSp>
        <p:nvGrpSpPr>
          <p:cNvPr id="10" name="Group 9" descr="Theme 4"/>
          <p:cNvGrpSpPr/>
          <p:nvPr/>
        </p:nvGrpSpPr>
        <p:grpSpPr>
          <a:xfrm>
            <a:off x="861810" y="2250851"/>
            <a:ext cx="1867352" cy="1481339"/>
            <a:chOff x="861810" y="2250851"/>
            <a:chExt cx="1867352" cy="1481339"/>
          </a:xfrm>
        </p:grpSpPr>
        <p:sp>
          <p:nvSpPr>
            <p:cNvPr id="5" name="Ovale 4" descr="Theme 4"/>
            <p:cNvSpPr/>
            <p:nvPr/>
          </p:nvSpPr>
          <p:spPr>
            <a:xfrm>
              <a:off x="861810" y="2250851"/>
              <a:ext cx="1481339" cy="148133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Theme 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953605" y="2740211"/>
              <a:ext cx="1775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</a:rPr>
                <a:t>THEME 4</a:t>
              </a:r>
            </a:p>
          </p:txBody>
        </p:sp>
      </p:grpSp>
      <p:grpSp>
        <p:nvGrpSpPr>
          <p:cNvPr id="13" name="Group 12" descr="Theme 7"/>
          <p:cNvGrpSpPr/>
          <p:nvPr/>
        </p:nvGrpSpPr>
        <p:grpSpPr>
          <a:xfrm>
            <a:off x="3290450" y="2148204"/>
            <a:ext cx="985596" cy="966172"/>
            <a:chOff x="3290450" y="2148204"/>
            <a:chExt cx="985596" cy="966172"/>
          </a:xfrm>
        </p:grpSpPr>
        <p:sp>
          <p:nvSpPr>
            <p:cNvPr id="7" name="Ovale 6" descr="Theme 7"/>
            <p:cNvSpPr/>
            <p:nvPr/>
          </p:nvSpPr>
          <p:spPr>
            <a:xfrm>
              <a:off x="3309873" y="2148204"/>
              <a:ext cx="966172" cy="9661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3290450" y="2452839"/>
              <a:ext cx="985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</a:rPr>
                <a:t>THEME 7</a:t>
              </a:r>
            </a:p>
          </p:txBody>
        </p:sp>
      </p:grpSp>
      <p:grpSp>
        <p:nvGrpSpPr>
          <p:cNvPr id="14" name="Group 13" descr="Theme 2"/>
          <p:cNvGrpSpPr/>
          <p:nvPr/>
        </p:nvGrpSpPr>
        <p:grpSpPr>
          <a:xfrm>
            <a:off x="4905508" y="2250852"/>
            <a:ext cx="1963289" cy="1902048"/>
            <a:chOff x="4905508" y="2250852"/>
            <a:chExt cx="1963289" cy="1902048"/>
          </a:xfrm>
        </p:grpSpPr>
        <p:sp>
          <p:nvSpPr>
            <p:cNvPr id="12" name="Ovale 11" descr="Theme 2"/>
            <p:cNvSpPr/>
            <p:nvPr/>
          </p:nvSpPr>
          <p:spPr>
            <a:xfrm>
              <a:off x="4905508" y="2250852"/>
              <a:ext cx="1902048" cy="190204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093240" y="2966131"/>
              <a:ext cx="1775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THEME 2</a:t>
              </a:r>
            </a:p>
          </p:txBody>
        </p:sp>
      </p:grpSp>
      <p:grpSp>
        <p:nvGrpSpPr>
          <p:cNvPr id="15" name="Group 14" descr="Theme 3"/>
          <p:cNvGrpSpPr/>
          <p:nvPr/>
        </p:nvGrpSpPr>
        <p:grpSpPr>
          <a:xfrm>
            <a:off x="6893148" y="1094503"/>
            <a:ext cx="2032177" cy="1909695"/>
            <a:chOff x="6893148" y="1094503"/>
            <a:chExt cx="2032177" cy="1909695"/>
          </a:xfrm>
        </p:grpSpPr>
        <p:sp>
          <p:nvSpPr>
            <p:cNvPr id="11" name="Ovale 10" descr="Theme 3"/>
            <p:cNvSpPr/>
            <p:nvPr/>
          </p:nvSpPr>
          <p:spPr>
            <a:xfrm>
              <a:off x="6893148" y="1094503"/>
              <a:ext cx="1909695" cy="190969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149768" y="1703697"/>
              <a:ext cx="1775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THEME 3</a:t>
              </a:r>
            </a:p>
          </p:txBody>
        </p:sp>
      </p:grpSp>
      <p:grpSp>
        <p:nvGrpSpPr>
          <p:cNvPr id="17" name="Group 16" descr="Theme 6"/>
          <p:cNvGrpSpPr/>
          <p:nvPr/>
        </p:nvGrpSpPr>
        <p:grpSpPr>
          <a:xfrm>
            <a:off x="2725761" y="3612258"/>
            <a:ext cx="1775557" cy="1317402"/>
            <a:chOff x="2725761" y="3612258"/>
            <a:chExt cx="1775557" cy="1317402"/>
          </a:xfrm>
        </p:grpSpPr>
        <p:sp>
          <p:nvSpPr>
            <p:cNvPr id="8" name="Ovale 7" descr="Theme 6"/>
            <p:cNvSpPr/>
            <p:nvPr/>
          </p:nvSpPr>
          <p:spPr>
            <a:xfrm>
              <a:off x="2725761" y="3612258"/>
              <a:ext cx="1317402" cy="131740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725761" y="4040126"/>
              <a:ext cx="1775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</a:rPr>
                <a:t>THEME 6</a:t>
              </a:r>
            </a:p>
          </p:txBody>
        </p:sp>
      </p:grpSp>
      <p:grpSp>
        <p:nvGrpSpPr>
          <p:cNvPr id="16" name="Group 15" descr="Theme 8"/>
          <p:cNvGrpSpPr/>
          <p:nvPr/>
        </p:nvGrpSpPr>
        <p:grpSpPr>
          <a:xfrm>
            <a:off x="6703729" y="4152900"/>
            <a:ext cx="966173" cy="966172"/>
            <a:chOff x="6703729" y="4152900"/>
            <a:chExt cx="966173" cy="966172"/>
          </a:xfrm>
        </p:grpSpPr>
        <p:sp>
          <p:nvSpPr>
            <p:cNvPr id="26" name="Ovale 25" descr="Theme 8"/>
            <p:cNvSpPr/>
            <p:nvPr/>
          </p:nvSpPr>
          <p:spPr>
            <a:xfrm>
              <a:off x="6703729" y="4152900"/>
              <a:ext cx="966172" cy="9661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6703730" y="4469567"/>
              <a:ext cx="966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</a:rPr>
                <a:t>THEME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8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15412"/>
            <a:ext cx="9144000" cy="4842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noProof="0" dirty="0"/>
              <a:t>COMPETITIVE </a:t>
            </a:r>
            <a:r>
              <a:rPr lang="en-GB" sz="7200" b="1" noProof="0" dirty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GB" sz="7200" b="1" noProof="0" dirty="0"/>
              <a:t> COLLABORATIVE? </a:t>
            </a:r>
          </a:p>
          <a:p>
            <a:pPr marL="0" indent="0" algn="ctr">
              <a:buNone/>
            </a:pPr>
            <a:r>
              <a:rPr lang="en-GB" sz="2800" noProof="0" dirty="0"/>
              <a:t>focus on competences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933" y="5218068"/>
            <a:ext cx="7086600" cy="902683"/>
          </a:xfrm>
        </p:spPr>
        <p:txBody>
          <a:bodyPr>
            <a:normAutofit/>
          </a:bodyPr>
          <a:lstStyle/>
          <a:p>
            <a:r>
              <a:rPr lang="en-GB" sz="3200" b="1" noProof="0" dirty="0">
                <a:solidFill>
                  <a:schemeClr val="bg1">
                    <a:lumMod val="50000"/>
                  </a:schemeClr>
                </a:solidFill>
              </a:rPr>
              <a:t>COMPETENCES IN ACTION</a:t>
            </a:r>
            <a:endParaRPr lang="en-GB" sz="3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65" y="5945388"/>
            <a:ext cx="7399176" cy="1752600"/>
          </a:xfrm>
        </p:spPr>
        <p:txBody>
          <a:bodyPr/>
          <a:lstStyle/>
          <a:p>
            <a:r>
              <a:rPr lang="en-GB" sz="2400" noProof="0" dirty="0"/>
              <a:t>teacher as an architect to build a “cathedral</a:t>
            </a:r>
            <a:r>
              <a:rPr lang="en-GB" sz="2400" dirty="0"/>
              <a:t>”</a:t>
            </a:r>
            <a:endParaRPr lang="en-GB" noProof="0" dirty="0"/>
          </a:p>
        </p:txBody>
      </p:sp>
      <p:grpSp>
        <p:nvGrpSpPr>
          <p:cNvPr id="4" name="Group 3" descr="Common Project is in the centre, with Competences 1 to 6 around the outside."/>
          <p:cNvGrpSpPr/>
          <p:nvPr/>
        </p:nvGrpSpPr>
        <p:grpSpPr>
          <a:xfrm>
            <a:off x="614542" y="728752"/>
            <a:ext cx="7981830" cy="4609512"/>
            <a:chOff x="614542" y="728752"/>
            <a:chExt cx="7981830" cy="4609512"/>
          </a:xfrm>
        </p:grpSpPr>
        <p:sp>
          <p:nvSpPr>
            <p:cNvPr id="12" name="Ovale 11" descr="Common project"/>
            <p:cNvSpPr/>
            <p:nvPr/>
          </p:nvSpPr>
          <p:spPr>
            <a:xfrm>
              <a:off x="3954484" y="2250852"/>
              <a:ext cx="1902048" cy="1902048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017728" y="2743934"/>
              <a:ext cx="17755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/>
                <a:t>COMMON</a:t>
              </a:r>
            </a:p>
            <a:p>
              <a:pPr algn="ctr"/>
              <a:r>
                <a:rPr lang="it-IT" sz="2800" b="1" dirty="0"/>
                <a:t>PROJECT</a:t>
              </a:r>
            </a:p>
          </p:txBody>
        </p:sp>
        <p:sp>
          <p:nvSpPr>
            <p:cNvPr id="19" name="CasellaDiTesto 18" descr="Competence 1"/>
            <p:cNvSpPr txBox="1"/>
            <p:nvPr/>
          </p:nvSpPr>
          <p:spPr>
            <a:xfrm>
              <a:off x="614542" y="1251972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1</a:t>
              </a:r>
            </a:p>
          </p:txBody>
        </p:sp>
        <p:sp>
          <p:nvSpPr>
            <p:cNvPr id="22" name="CasellaDiTesto 21" descr="Competence 2"/>
            <p:cNvSpPr txBox="1"/>
            <p:nvPr/>
          </p:nvSpPr>
          <p:spPr>
            <a:xfrm>
              <a:off x="3699985" y="728752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2</a:t>
              </a:r>
            </a:p>
          </p:txBody>
        </p:sp>
        <p:sp>
          <p:nvSpPr>
            <p:cNvPr id="23" name="CasellaDiTesto 22" descr="Competence 3"/>
            <p:cNvSpPr txBox="1"/>
            <p:nvPr/>
          </p:nvSpPr>
          <p:spPr>
            <a:xfrm>
              <a:off x="6185327" y="1775192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3</a:t>
              </a:r>
            </a:p>
          </p:txBody>
        </p:sp>
        <p:sp>
          <p:nvSpPr>
            <p:cNvPr id="24" name="CasellaDiTesto 23" descr="Competence 4"/>
            <p:cNvSpPr txBox="1"/>
            <p:nvPr/>
          </p:nvSpPr>
          <p:spPr>
            <a:xfrm>
              <a:off x="746115" y="3220987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4</a:t>
              </a:r>
            </a:p>
          </p:txBody>
        </p:sp>
        <p:sp>
          <p:nvSpPr>
            <p:cNvPr id="35" name="CasellaDiTesto 34" descr="Competence 5"/>
            <p:cNvSpPr txBox="1"/>
            <p:nvPr/>
          </p:nvSpPr>
          <p:spPr>
            <a:xfrm>
              <a:off x="1820064" y="4658136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5</a:t>
              </a:r>
            </a:p>
          </p:txBody>
        </p:sp>
        <p:sp>
          <p:nvSpPr>
            <p:cNvPr id="36" name="CasellaDiTesto 35" descr="Competence 6"/>
            <p:cNvSpPr txBox="1"/>
            <p:nvPr/>
          </p:nvSpPr>
          <p:spPr>
            <a:xfrm>
              <a:off x="6185327" y="3677025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/>
                <a:t>Competence 6</a:t>
              </a:r>
            </a:p>
          </p:txBody>
        </p:sp>
        <p:sp>
          <p:nvSpPr>
            <p:cNvPr id="37" name="CasellaDiTesto 36" descr="..."/>
            <p:cNvSpPr txBox="1"/>
            <p:nvPr/>
          </p:nvSpPr>
          <p:spPr>
            <a:xfrm>
              <a:off x="5291220" y="4815044"/>
              <a:ext cx="2411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 dirty="0"/>
                <a:t>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9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3381" y="2254412"/>
            <a:ext cx="8117237" cy="1470025"/>
          </a:xfrm>
        </p:spPr>
        <p:txBody>
          <a:bodyPr>
            <a:normAutofit fontScale="90000"/>
          </a:bodyPr>
          <a:lstStyle/>
          <a:p>
            <a:r>
              <a:rPr lang="en-GB" sz="10700" b="1" noProof="0" dirty="0">
                <a:solidFill>
                  <a:srgbClr val="FF0000"/>
                </a:solidFill>
                <a:latin typeface="+mn-lt"/>
              </a:rPr>
              <a:t>ON</a:t>
            </a:r>
            <a:r>
              <a:rPr lang="en-GB" sz="10700" b="1" noProof="0" dirty="0">
                <a:latin typeface="+mn-lt"/>
              </a:rPr>
              <a:t> PEDAGOGY</a:t>
            </a:r>
            <a:endParaRPr lang="en-GB" sz="1400" b="1" noProof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GB" b="1" noProof="0" dirty="0"/>
              <a:t>Workshop session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87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20685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noProof="0" dirty="0"/>
              <a:t>OPENNESS </a:t>
            </a:r>
            <a:r>
              <a:rPr lang="en-GB" sz="7200" b="1" noProof="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GB" sz="7200" b="1" noProof="0" dirty="0"/>
              <a:t> </a:t>
            </a:r>
            <a:r>
              <a:rPr lang="en-GB" sz="7200" b="1" noProof="0" dirty="0">
                <a:solidFill>
                  <a:srgbClr val="FF0000"/>
                </a:solidFill>
              </a:rPr>
              <a:t>FLEXIBILITY</a:t>
            </a:r>
          </a:p>
          <a:p>
            <a:pPr marL="0" indent="0" algn="ctr">
              <a:buNone/>
            </a:pPr>
            <a:r>
              <a:rPr lang="en-GB" sz="2800" noProof="0" dirty="0"/>
              <a:t>challenging tasks for quick learners 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04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481942"/>
            <a:ext cx="9144000" cy="4376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noProof="0" dirty="0"/>
              <a:t>CO</a:t>
            </a:r>
            <a:r>
              <a:rPr lang="en-GB" sz="7200" b="1" noProof="0" dirty="0">
                <a:solidFill>
                  <a:srgbClr val="FF0000"/>
                </a:solidFill>
              </a:rPr>
              <a:t>TEACHING</a:t>
            </a:r>
            <a:r>
              <a:rPr lang="en-GB" sz="7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96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noProof="0" dirty="0"/>
              <a:t>disseminating, sharing, using feedback and improving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6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7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71396"/>
            <a:ext cx="9144000" cy="47866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7200" b="1" spc="300" noProof="0" dirty="0">
                <a:solidFill>
                  <a:srgbClr val="FF0000"/>
                </a:solidFill>
              </a:rPr>
              <a:t>EX</a:t>
            </a:r>
            <a:r>
              <a:rPr lang="en-GB" sz="72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PRESSIVE </a:t>
            </a:r>
            <a:r>
              <a:rPr lang="en-GB" sz="7200" b="1" spc="300" noProof="0" dirty="0"/>
              <a:t>LANGUAGE</a:t>
            </a:r>
            <a:br>
              <a:rPr lang="en-GB" sz="4800" b="1" spc="3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800" noProof="0" dirty="0"/>
              <a:t>(analysis vs analogy and…. indeterminacy)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7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8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noProof="0" dirty="0">
                <a:latin typeface="+mn-lt"/>
              </a:rPr>
              <a:t>UNESCO Recommendation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605" y="513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800" noProof="0" dirty="0"/>
              <a:t>Member States should urge educators, in collaboration with pupils, parents, the organizations concerned and the </a:t>
            </a:r>
            <a:r>
              <a:rPr lang="en-GB" sz="3800" b="1" noProof="0" dirty="0">
                <a:solidFill>
                  <a:srgbClr val="FF0000"/>
                </a:solidFill>
              </a:rPr>
              <a:t>community</a:t>
            </a:r>
            <a:r>
              <a:rPr lang="en-GB" sz="3800" noProof="0" dirty="0"/>
              <a:t>, to use methods which appeal to the </a:t>
            </a:r>
            <a:r>
              <a:rPr lang="en-GB" sz="3800" b="1" noProof="0" dirty="0">
                <a:solidFill>
                  <a:srgbClr val="FF0000"/>
                </a:solidFill>
              </a:rPr>
              <a:t>creative imagination</a:t>
            </a:r>
            <a:r>
              <a:rPr lang="en-GB" sz="3800" noProof="0" dirty="0"/>
              <a:t> of children and adolescents and to their social activities and thereby to prepare them to exercise their </a:t>
            </a:r>
            <a:r>
              <a:rPr lang="en-GB" sz="3800" b="1" noProof="0" dirty="0">
                <a:solidFill>
                  <a:srgbClr val="FF0000"/>
                </a:solidFill>
              </a:rPr>
              <a:t>rights</a:t>
            </a:r>
            <a:r>
              <a:rPr lang="en-GB" sz="3800" noProof="0" dirty="0"/>
              <a:t> and </a:t>
            </a:r>
            <a:r>
              <a:rPr lang="en-GB" sz="3800" b="1" noProof="0" dirty="0">
                <a:solidFill>
                  <a:srgbClr val="FF0000"/>
                </a:solidFill>
              </a:rPr>
              <a:t>freedom</a:t>
            </a:r>
            <a:r>
              <a:rPr lang="en-GB" sz="3800" noProof="0" dirty="0"/>
              <a:t> while respecting the rights of others and to perform their social duties.</a:t>
            </a:r>
          </a:p>
          <a:p>
            <a:pPr marL="0" indent="0">
              <a:buNone/>
            </a:pPr>
            <a:r>
              <a:rPr lang="en-GB" sz="1800" i="1" noProof="0" dirty="0"/>
              <a:t>Recommendation concerning Education for International Understanding, Co-operation and Peace and Education relating to Human Rights and Fundamental Freedoms</a:t>
            </a:r>
            <a:r>
              <a:rPr lang="en-GB" sz="1800" noProof="0" dirty="0"/>
              <a:t>, UNESCO adopted November 22, 1974</a:t>
            </a:r>
          </a:p>
        </p:txBody>
      </p:sp>
    </p:spTree>
    <p:extLst>
      <p:ext uri="{BB962C8B-B14F-4D97-AF65-F5344CB8AC3E}">
        <p14:creationId xmlns:p14="http://schemas.microsoft.com/office/powerpoint/2010/main" val="31900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Young learners listening to the teacher who is showing a picture book</a:t>
            </a:r>
          </a:p>
        </p:txBody>
      </p:sp>
      <p:pic>
        <p:nvPicPr>
          <p:cNvPr id="2" name="Immagine 5" descr="Young learners listening to the teacher who is showing a picture 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3"/>
          <a:stretch>
            <a:fillRect/>
          </a:stretch>
        </p:blipFill>
        <p:spPr bwMode="auto">
          <a:xfrm>
            <a:off x="-571499" y="274638"/>
            <a:ext cx="10174280" cy="65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Learners working in a drama and movement session</a:t>
            </a:r>
          </a:p>
        </p:txBody>
      </p:sp>
      <p:pic>
        <p:nvPicPr>
          <p:cNvPr id="3" name="Immagine 2" descr="Learners working in a drama and movement sessio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0546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27380"/>
            <a:ext cx="9144000" cy="47306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7200" b="1" noProof="0" dirty="0">
                <a:solidFill>
                  <a:srgbClr val="FF0000"/>
                </a:solidFill>
              </a:rPr>
              <a:t>UN</a:t>
            </a:r>
            <a:r>
              <a:rPr lang="en-GB" sz="7200" b="1" noProof="0" dirty="0"/>
              <a:t>PREDICTABILITY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59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47460"/>
            <a:ext cx="9144000" cy="501053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9600" b="1" spc="300" noProof="0" dirty="0"/>
              <a:t>SPAC</a:t>
            </a:r>
            <a:r>
              <a:rPr lang="en-GB" sz="9600" b="1" spc="300" noProof="0" dirty="0">
                <a:solidFill>
                  <a:srgbClr val="FF0000"/>
                </a:solidFill>
              </a:rPr>
              <a:t>E</a:t>
            </a:r>
            <a:br>
              <a:rPr lang="en-GB" sz="11500" b="1" spc="300" noProof="0" dirty="0">
                <a:solidFill>
                  <a:srgbClr val="FF0000"/>
                </a:solidFill>
              </a:rPr>
            </a:br>
            <a:r>
              <a:rPr lang="en-GB" sz="2800" noProof="0" dirty="0"/>
              <a:t>design + performance + metaphor</a:t>
            </a:r>
            <a:endParaRPr lang="en-GB" sz="4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85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Learners using an open space in school</a:t>
            </a:r>
          </a:p>
        </p:txBody>
      </p:sp>
      <p:pic>
        <p:nvPicPr>
          <p:cNvPr id="4" name="Immagine 3" descr="Learners using an open space in scho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0"/>
            <a:ext cx="9144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Learners working in a ‘plastic room’</a:t>
            </a:r>
          </a:p>
        </p:txBody>
      </p:sp>
      <p:pic>
        <p:nvPicPr>
          <p:cNvPr id="2" name="Immagine 1" descr="Learners working in a ‘plastic room’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0"/>
            <a:ext cx="1221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7399"/>
            <a:ext cx="9144000" cy="6780601"/>
          </a:xfrm>
        </p:spPr>
        <p:txBody>
          <a:bodyPr>
            <a:normAutofit/>
          </a:bodyPr>
          <a:lstStyle/>
          <a:p>
            <a:r>
              <a:rPr lang="en-GB" sz="30000" b="1" noProof="0" dirty="0">
                <a:solidFill>
                  <a:srgbClr val="FF0000"/>
                </a:solidFill>
                <a:latin typeface="+mn-lt"/>
              </a:rPr>
              <a:t>?</a:t>
            </a:r>
            <a:endParaRPr lang="en-GB" sz="1400" b="1" noProof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90056"/>
            <a:ext cx="9144000" cy="4767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noProof="0" dirty="0"/>
              <a:t>ASSESSMENT:</a:t>
            </a:r>
          </a:p>
          <a:p>
            <a:pPr marL="0" indent="0" algn="ctr">
              <a:buNone/>
            </a:pPr>
            <a:r>
              <a:rPr lang="en-GB" sz="2800" noProof="0" dirty="0"/>
              <a:t>a dialogue to improve competences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10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60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3696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noProof="0" dirty="0">
                <a:latin typeface="+mn-lt"/>
              </a:rPr>
              <a:t>WHAT REMAINS IS </a:t>
            </a:r>
            <a:r>
              <a:rPr lang="en-GB" sz="8000" b="1" noProof="0" dirty="0">
                <a:solidFill>
                  <a:srgbClr val="FF0000"/>
                </a:solidFill>
                <a:latin typeface="+mn-lt"/>
              </a:rPr>
              <a:t>YOU…</a:t>
            </a:r>
            <a:endParaRPr lang="en-GB" sz="2200" noProof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7265"/>
            <a:ext cx="8229600" cy="1206215"/>
          </a:xfrm>
        </p:spPr>
        <p:txBody>
          <a:bodyPr/>
          <a:lstStyle/>
          <a:p>
            <a:pPr marL="0" indent="0" algn="ctr">
              <a:spcBef>
                <a:spcPts val="6000"/>
              </a:spcBef>
              <a:buNone/>
            </a:pPr>
            <a:r>
              <a:rPr lang="en-GB" noProof="0" dirty="0"/>
              <a:t>Strategies for an ever-changing community: like a priest for a Church</a:t>
            </a:r>
          </a:p>
        </p:txBody>
      </p:sp>
    </p:spTree>
    <p:extLst>
      <p:ext uri="{BB962C8B-B14F-4D97-AF65-F5344CB8AC3E}">
        <p14:creationId xmlns:p14="http://schemas.microsoft.com/office/powerpoint/2010/main" val="1729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Young learners flying kites</a:t>
            </a:r>
          </a:p>
        </p:txBody>
      </p:sp>
      <p:pic>
        <p:nvPicPr>
          <p:cNvPr id="6" name="Immagine 5" descr="Young learners flying ki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31435"/>
          </a:xfrm>
        </p:spPr>
        <p:txBody>
          <a:bodyPr>
            <a:normAutofit fontScale="90000"/>
          </a:bodyPr>
          <a:lstStyle/>
          <a:p>
            <a:r>
              <a:rPr lang="en-GB" sz="89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FROM EACH ACCORDING TO </a:t>
            </a:r>
            <a:r>
              <a:rPr lang="en-GB" sz="89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HIS ABILITY</a:t>
            </a:r>
            <a:r>
              <a:rPr lang="en-GB" sz="89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TO EACH ACCORDING TO </a:t>
            </a:r>
            <a:r>
              <a:rPr lang="en-GB" sz="8900" b="1" noProof="0" dirty="0">
                <a:solidFill>
                  <a:srgbClr val="FF0000"/>
                </a:solidFill>
                <a:cs typeface="Arial" panose="020B0604020202020204" pitchFamily="34" charset="0"/>
              </a:rPr>
              <a:t>HIS NEED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11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46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9600" b="1" noProof="0" dirty="0">
                <a:solidFill>
                  <a:srgbClr val="FF0000"/>
                </a:solidFill>
              </a:rPr>
              <a:t>THANK YOU!</a:t>
            </a:r>
            <a:endParaRPr lang="en-GB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369289"/>
            <a:ext cx="9144000" cy="1352001"/>
          </a:xfrm>
        </p:spPr>
        <p:txBody>
          <a:bodyPr anchor="ctr">
            <a:normAutofit/>
          </a:bodyPr>
          <a:lstStyle/>
          <a:p>
            <a:r>
              <a:rPr lang="en-GB" b="1" noProof="0" dirty="0"/>
              <a:t>Workshop session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3627"/>
            <a:ext cx="9144000" cy="573437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7200" noProof="0" dirty="0"/>
              <a:t>How can </a:t>
            </a:r>
            <a:r>
              <a:rPr lang="en-GB" sz="7200" noProof="0" dirty="0">
                <a:solidFill>
                  <a:srgbClr val="FF0000"/>
                </a:solidFill>
              </a:rPr>
              <a:t>curricula</a:t>
            </a:r>
            <a:r>
              <a:rPr lang="en-GB" sz="7200" noProof="0" dirty="0"/>
              <a:t> and teaching </a:t>
            </a:r>
            <a:r>
              <a:rPr lang="en-GB" sz="7200" noProof="0" dirty="0">
                <a:solidFill>
                  <a:srgbClr val="FF0000"/>
                </a:solidFill>
              </a:rPr>
              <a:t>methodologies</a:t>
            </a:r>
            <a:r>
              <a:rPr lang="en-GB" sz="7200" noProof="0" dirty="0"/>
              <a:t> be </a:t>
            </a:r>
            <a:r>
              <a:rPr lang="en-GB" sz="7200" noProof="0" dirty="0">
                <a:solidFill>
                  <a:srgbClr val="FF0000"/>
                </a:solidFill>
              </a:rPr>
              <a:t>adapted</a:t>
            </a:r>
            <a:r>
              <a:rPr lang="en-GB" sz="7200" noProof="0" dirty="0"/>
              <a:t> in order to take into account the </a:t>
            </a:r>
            <a:r>
              <a:rPr lang="en-GB" sz="7200" noProof="0" dirty="0">
                <a:solidFill>
                  <a:srgbClr val="FF0000"/>
                </a:solidFill>
              </a:rPr>
              <a:t>individual</a:t>
            </a:r>
            <a:r>
              <a:rPr lang="en-GB" sz="7200" noProof="0" dirty="0"/>
              <a:t> features of each student?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3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7200" b="1" noProof="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9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6600" b="1" noProof="0" dirty="0">
                <a:solidFill>
                  <a:schemeClr val="bg1">
                    <a:lumMod val="50000"/>
                  </a:schemeClr>
                </a:solidFill>
              </a:rPr>
              <a:t>B. </a:t>
            </a:r>
            <a:endParaRPr lang="en-GB" sz="6600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7354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6700" noProof="0" dirty="0"/>
              <a:t>Can we </a:t>
            </a:r>
            <a:r>
              <a:rPr lang="en-GB" sz="6700" noProof="0" dirty="0">
                <a:solidFill>
                  <a:srgbClr val="FF0000"/>
                </a:solidFill>
              </a:rPr>
              <a:t>grant</a:t>
            </a:r>
            <a:r>
              <a:rPr lang="en-GB" sz="6700" noProof="0" dirty="0"/>
              <a:t> each of them the chance to develop their </a:t>
            </a:r>
            <a:r>
              <a:rPr lang="en-GB" sz="6700" noProof="0" dirty="0">
                <a:solidFill>
                  <a:srgbClr val="FF0000"/>
                </a:solidFill>
              </a:rPr>
              <a:t>best</a:t>
            </a:r>
            <a:r>
              <a:rPr lang="en-GB" sz="6700" noProof="0" dirty="0"/>
              <a:t> potentialities?</a:t>
            </a:r>
          </a:p>
        </p:txBody>
      </p:sp>
    </p:spTree>
    <p:extLst>
      <p:ext uri="{BB962C8B-B14F-4D97-AF65-F5344CB8AC3E}">
        <p14:creationId xmlns:p14="http://schemas.microsoft.com/office/powerpoint/2010/main" val="33252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en-GB" sz="6600" b="1" noProof="0" dirty="0">
                <a:solidFill>
                  <a:schemeClr val="bg1">
                    <a:lumMod val="50000"/>
                  </a:schemeClr>
                </a:solidFill>
              </a:rPr>
              <a:t>C. </a:t>
            </a:r>
            <a:endParaRPr lang="en-GB" sz="6600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238" y="147621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GB" sz="6700" noProof="0" dirty="0"/>
              <a:t>How can we fit teaching styles, methodologies and </a:t>
            </a:r>
            <a:r>
              <a:rPr lang="en-GB" sz="6700" noProof="0" dirty="0">
                <a:solidFill>
                  <a:srgbClr val="FF0000"/>
                </a:solidFill>
              </a:rPr>
              <a:t>teaching environments </a:t>
            </a:r>
            <a:r>
              <a:rPr lang="en-GB" sz="6700" noProof="0" dirty="0"/>
              <a:t>to the different </a:t>
            </a:r>
            <a:r>
              <a:rPr lang="en-GB" sz="6700" noProof="0" dirty="0">
                <a:solidFill>
                  <a:srgbClr val="FF0000"/>
                </a:solidFill>
              </a:rPr>
              <a:t>learning styles </a:t>
            </a:r>
            <a:r>
              <a:rPr lang="en-GB" sz="6700" noProof="0" dirty="0"/>
              <a:t>of the students?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09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600" b="1" noProof="0" dirty="0">
                <a:solidFill>
                  <a:schemeClr val="bg1">
                    <a:lumMod val="50000"/>
                  </a:schemeClr>
                </a:solidFill>
              </a:rPr>
              <a:t>D.</a:t>
            </a:r>
            <a:endParaRPr lang="en-GB" sz="6600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6700" noProof="0" dirty="0"/>
              <a:t>Can all members of the class group share </a:t>
            </a:r>
            <a:r>
              <a:rPr lang="en-GB" sz="6700" noProof="0" dirty="0">
                <a:solidFill>
                  <a:srgbClr val="FF0000"/>
                </a:solidFill>
              </a:rPr>
              <a:t>common goals</a:t>
            </a:r>
            <a:r>
              <a:rPr lang="en-GB" sz="6700" noProof="0" dirty="0"/>
              <a:t>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38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10700" b="1" noProof="0" dirty="0">
                <a:latin typeface="+mn-lt"/>
              </a:rPr>
              <a:t>THE </a:t>
            </a:r>
            <a:r>
              <a:rPr lang="en-GB" sz="10700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SCHOOL</a:t>
            </a:r>
            <a:r>
              <a:rPr lang="en-GB" sz="10700" b="1" baseline="0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0700" b="1" noProof="0" dirty="0">
                <a:latin typeface="+mn-lt"/>
              </a:rPr>
              <a:t>INTO THE</a:t>
            </a:r>
            <a:r>
              <a:rPr lang="en-GB" sz="10700" b="1" baseline="0" noProof="0" dirty="0">
                <a:latin typeface="+mn-lt"/>
              </a:rPr>
              <a:t> </a:t>
            </a:r>
            <a:r>
              <a:rPr lang="en-GB" sz="10700" b="1" noProof="0" dirty="0">
                <a:solidFill>
                  <a:srgbClr val="FF0000"/>
                </a:solidFill>
                <a:latin typeface="+mn-lt"/>
              </a:rPr>
              <a:t>LIBRARY</a:t>
            </a:r>
            <a:endParaRPr lang="en-GB" sz="1400" b="1" noProof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210" y="5191630"/>
            <a:ext cx="8415579" cy="995766"/>
          </a:xfrm>
        </p:spPr>
        <p:txBody>
          <a:bodyPr>
            <a:normAutofit/>
          </a:bodyPr>
          <a:lstStyle/>
          <a:p>
            <a:r>
              <a:rPr lang="en-GB" sz="2400" b="1" noProof="0" dirty="0"/>
              <a:t>case study workshop 28-30 November 2016 @ ROME</a:t>
            </a:r>
          </a:p>
        </p:txBody>
      </p:sp>
    </p:spTree>
    <p:extLst>
      <p:ext uri="{BB962C8B-B14F-4D97-AF65-F5344CB8AC3E}">
        <p14:creationId xmlns:p14="http://schemas.microsoft.com/office/powerpoint/2010/main" val="22399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School library</a:t>
            </a:r>
          </a:p>
        </p:txBody>
      </p:sp>
      <p:pic>
        <p:nvPicPr>
          <p:cNvPr id="4" name="Immagine 3" descr="Image of school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146"/>
            <a:ext cx="9144000" cy="42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859</Words>
  <Application>Microsoft Office PowerPoint</Application>
  <PresentationFormat>On-screen Show (4:3)</PresentationFormat>
  <Paragraphs>191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Tema di Office</vt:lpstr>
      <vt:lpstr>Custom Design</vt:lpstr>
      <vt:lpstr>I. C. ROSMINI</vt:lpstr>
      <vt:lpstr>ON PEDAGOGY</vt:lpstr>
      <vt:lpstr>?</vt:lpstr>
      <vt:lpstr>A. </vt:lpstr>
      <vt:lpstr>B. </vt:lpstr>
      <vt:lpstr>C. </vt:lpstr>
      <vt:lpstr>D.</vt:lpstr>
      <vt:lpstr>THE SCHOOL INTO THE LIBRARY</vt:lpstr>
      <vt:lpstr>School library</vt:lpstr>
      <vt:lpstr>COMMON GROUND</vt:lpstr>
      <vt:lpstr>Learners in open area by the library</vt:lpstr>
      <vt:lpstr>A DECALOGUE</vt:lpstr>
      <vt:lpstr>1</vt:lpstr>
      <vt:lpstr>2</vt:lpstr>
      <vt:lpstr>3</vt:lpstr>
      <vt:lpstr>Subjects</vt:lpstr>
      <vt:lpstr>FOCUSING ON COMPETENCES</vt:lpstr>
      <vt:lpstr>4</vt:lpstr>
      <vt:lpstr>COMPETENCES IN ACTION</vt:lpstr>
      <vt:lpstr>5</vt:lpstr>
      <vt:lpstr>6</vt:lpstr>
      <vt:lpstr>7</vt:lpstr>
      <vt:lpstr>UNESCO Recommendation</vt:lpstr>
      <vt:lpstr>Young learners listening to the teacher who is showing a picture book</vt:lpstr>
      <vt:lpstr>Learners working in a drama and movement session</vt:lpstr>
      <vt:lpstr>8</vt:lpstr>
      <vt:lpstr>9</vt:lpstr>
      <vt:lpstr>Learners using an open space in school</vt:lpstr>
      <vt:lpstr>Learners working in a ‘plastic room’</vt:lpstr>
      <vt:lpstr>10</vt:lpstr>
      <vt:lpstr>WHAT REMAINS IS YOU…</vt:lpstr>
      <vt:lpstr>Young learners flying kites</vt:lpstr>
      <vt:lpstr>FROM EACH ACCORDING TO HIS ABILITY, TO EACH ACCORDING TO HIS NEED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Pedagogy (Rosmini Italian LC)</dc:title>
  <dc:subject>Raising the Achievement of all Learners in Inclusive Education</dc:subject>
  <dc:creator>Italian Learning Community</dc:creator>
  <cp:revision>112</cp:revision>
  <dcterms:created xsi:type="dcterms:W3CDTF">2016-11-22T21:34:46Z</dcterms:created>
  <dcterms:modified xsi:type="dcterms:W3CDTF">2018-08-02T09:52:29Z</dcterms:modified>
</cp:coreProperties>
</file>