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4" autoAdjust="0"/>
    <p:restoredTop sz="86410" autoAdjust="0"/>
  </p:normalViewPr>
  <p:slideViewPr>
    <p:cSldViewPr snapToGrid="0">
      <p:cViewPr varScale="1">
        <p:scale>
          <a:sx n="102" d="100"/>
          <a:sy n="102" d="100"/>
        </p:scale>
        <p:origin x="132" y="18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3A21BB-157A-45A5-9D7E-A1330DACCD7D}" type="datetimeFigureOut">
              <a:rPr lang="da-DK" smtClean="0"/>
              <a:t>02-08-2018</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07E842-F0D2-4108-B855-CF745A4C7B44}" type="slidenum">
              <a:rPr lang="da-DK" smtClean="0"/>
              <a:t>‹#›</a:t>
            </a:fld>
            <a:endParaRPr lang="da-DK"/>
          </a:p>
        </p:txBody>
      </p:sp>
    </p:spTree>
    <p:extLst>
      <p:ext uri="{BB962C8B-B14F-4D97-AF65-F5344CB8AC3E}">
        <p14:creationId xmlns:p14="http://schemas.microsoft.com/office/powerpoint/2010/main" val="3858751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Inclusive Teaching and Learning</a:t>
            </a:r>
          </a:p>
          <a:p>
            <a:endParaRPr lang="da-DK" dirty="0"/>
          </a:p>
        </p:txBody>
      </p:sp>
      <p:sp>
        <p:nvSpPr>
          <p:cNvPr id="4" name="Slide Number Placeholder 3"/>
          <p:cNvSpPr>
            <a:spLocks noGrp="1"/>
          </p:cNvSpPr>
          <p:nvPr>
            <p:ph type="sldNum" sz="quarter" idx="10"/>
          </p:nvPr>
        </p:nvSpPr>
        <p:spPr/>
        <p:txBody>
          <a:bodyPr/>
          <a:lstStyle/>
          <a:p>
            <a:fld id="{8207E842-F0D2-4108-B855-CF745A4C7B44}" type="slidenum">
              <a:rPr lang="da-DK" smtClean="0"/>
              <a:t>1</a:t>
            </a:fld>
            <a:endParaRPr lang="da-DK"/>
          </a:p>
        </p:txBody>
      </p:sp>
    </p:spTree>
    <p:extLst>
      <p:ext uri="{BB962C8B-B14F-4D97-AF65-F5344CB8AC3E}">
        <p14:creationId xmlns:p14="http://schemas.microsoft.com/office/powerpoint/2010/main" val="3158183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6.</a:t>
            </a:r>
          </a:p>
          <a:p>
            <a:pPr marL="0" indent="0">
              <a:spcBef>
                <a:spcPts val="1800"/>
              </a:spcBef>
              <a:spcAft>
                <a:spcPts val="1800"/>
              </a:spcAft>
              <a:buNone/>
            </a:pPr>
            <a:r>
              <a:rPr lang="en-GB" b="1" noProof="0" dirty="0"/>
              <a:t>Learning after summative assessment</a:t>
            </a:r>
          </a:p>
          <a:p>
            <a:pPr marL="0" indent="0">
              <a:spcBef>
                <a:spcPts val="1800"/>
              </a:spcBef>
              <a:spcAft>
                <a:spcPts val="1800"/>
              </a:spcAft>
              <a:buNone/>
            </a:pPr>
            <a:r>
              <a:rPr lang="en-GB" noProof="0" dirty="0"/>
              <a:t>Students get the exemplary task prepared by the teacher and confront their own performance with the exemplary one.</a:t>
            </a:r>
          </a:p>
          <a:p>
            <a:pPr marL="0" indent="0">
              <a:buNone/>
            </a:pPr>
            <a:r>
              <a:rPr lang="en-GB" noProof="0" dirty="0"/>
              <a:t>They then reflect on their own strengths and weaknesses and answer the following question:</a:t>
            </a:r>
          </a:p>
          <a:p>
            <a:pPr marL="0" indent="0" algn="l">
              <a:buNone/>
            </a:pPr>
            <a:r>
              <a:rPr lang="en-GB" noProof="0" dirty="0"/>
              <a:t>‘What do I have to do to accomplish a better task?’</a:t>
            </a:r>
          </a:p>
        </p:txBody>
      </p:sp>
      <p:sp>
        <p:nvSpPr>
          <p:cNvPr id="4" name="Slide Number Placeholder 3"/>
          <p:cNvSpPr>
            <a:spLocks noGrp="1"/>
          </p:cNvSpPr>
          <p:nvPr>
            <p:ph type="sldNum" sz="quarter" idx="10"/>
          </p:nvPr>
        </p:nvSpPr>
        <p:spPr/>
        <p:txBody>
          <a:bodyPr/>
          <a:lstStyle/>
          <a:p>
            <a:fld id="{8207E842-F0D2-4108-B855-CF745A4C7B44}" type="slidenum">
              <a:rPr lang="da-DK" smtClean="0"/>
              <a:t>10</a:t>
            </a:fld>
            <a:endParaRPr lang="da-DK"/>
          </a:p>
        </p:txBody>
      </p:sp>
    </p:spTree>
    <p:extLst>
      <p:ext uri="{BB962C8B-B14F-4D97-AF65-F5344CB8AC3E}">
        <p14:creationId xmlns:p14="http://schemas.microsoft.com/office/powerpoint/2010/main" val="335677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References</a:t>
            </a:r>
          </a:p>
          <a:p>
            <a:r>
              <a:rPr lang="en-GB" sz="1200" noProof="0" dirty="0"/>
              <a:t>G. Wiggins &amp; McTighe (1998). </a:t>
            </a:r>
            <a:r>
              <a:rPr lang="en-GB" sz="1200" i="1" noProof="0" dirty="0"/>
              <a:t>Understanding by design.</a:t>
            </a:r>
            <a:r>
              <a:rPr lang="en-GB" sz="1200" noProof="0" dirty="0"/>
              <a:t> Alexandria, VA: ASCD.</a:t>
            </a:r>
          </a:p>
          <a:p>
            <a:r>
              <a:rPr lang="en-GB" sz="1200" noProof="0" dirty="0"/>
              <a:t>G. Wiggins &amp; McTighe (2013). Essential questioning. Alexandria, VA: ASCD.</a:t>
            </a:r>
          </a:p>
          <a:p>
            <a:r>
              <a:rPr lang="en-GB" sz="1200" noProof="0" dirty="0"/>
              <a:t>C. Tomlinson (2006). </a:t>
            </a:r>
            <a:r>
              <a:rPr lang="en-GB" sz="1200" i="1" noProof="0" dirty="0"/>
              <a:t>Integrating differentiated instruction &amp; Understanding by Design</a:t>
            </a:r>
            <a:r>
              <a:rPr lang="en-GB" sz="1200" noProof="0" dirty="0"/>
              <a:t>. Alexandria, VA ASCD.</a:t>
            </a:r>
          </a:p>
          <a:p>
            <a:r>
              <a:rPr lang="en-GB" sz="1200" noProof="0" dirty="0"/>
              <a:t>C. Tomlinson &amp; M.B. Imbeau (2010 ). </a:t>
            </a:r>
            <a:r>
              <a:rPr lang="en-GB" sz="1200" i="1" noProof="0" dirty="0"/>
              <a:t>Leading and managing a differentiated classroom</a:t>
            </a:r>
            <a:r>
              <a:rPr lang="en-GB" sz="1200" noProof="0" dirty="0"/>
              <a:t>. Alexandria, VA: ASCD</a:t>
            </a:r>
          </a:p>
          <a:p>
            <a:r>
              <a:rPr lang="en-GB" sz="1200" noProof="0" dirty="0"/>
              <a:t>C. Tomlinson (2013). </a:t>
            </a:r>
            <a:r>
              <a:rPr lang="en-GB" sz="1200" i="1" noProof="0" dirty="0"/>
              <a:t>Assessment and student success in a differentiated classroom</a:t>
            </a:r>
            <a:r>
              <a:rPr lang="en-GB" sz="1200" noProof="0" dirty="0"/>
              <a:t>. Alexandria, VA: ASCD</a:t>
            </a:r>
          </a:p>
          <a:p>
            <a:r>
              <a:rPr lang="en-GB" sz="1200" noProof="0" dirty="0"/>
              <a:t>C. Tomlinson &amp; M.B. Imbeau (2013). Differentiated instruction. An integration and practice. In B.J. Irby, G. Brown, R. Lara-Alecio, &amp; S. Jackson (Eds.). </a:t>
            </a:r>
            <a:r>
              <a:rPr lang="en-GB" sz="1200" i="1" noProof="0" dirty="0"/>
              <a:t>The handbook of educational theories</a:t>
            </a:r>
            <a:r>
              <a:rPr lang="en-GB" sz="1200" noProof="0" dirty="0"/>
              <a:t>. Alexandria, VA: ASCD.</a:t>
            </a:r>
          </a:p>
          <a:p>
            <a:r>
              <a:rPr lang="en-GB" sz="1200" noProof="0" dirty="0"/>
              <a:t>D. Wiliam, &amp; S. Leahy (2015). </a:t>
            </a:r>
            <a:r>
              <a:rPr lang="en-GB" sz="1200" i="1" noProof="0" dirty="0"/>
              <a:t>Embedding formative assessment</a:t>
            </a:r>
            <a:r>
              <a:rPr lang="en-GB" sz="1200" noProof="0" dirty="0"/>
              <a:t>. West Palm Beach, FL: LearningScienceInternational.</a:t>
            </a:r>
          </a:p>
          <a:p>
            <a:r>
              <a:rPr lang="en-GB" sz="1200" noProof="0" dirty="0"/>
              <a:t>P.J. Black, &amp; D. Wiliam (2009). Developing the theory of formative assessment. </a:t>
            </a:r>
            <a:r>
              <a:rPr lang="en-GB" sz="1200" i="1" noProof="0" dirty="0"/>
              <a:t>Educational Assessment Evaluation and Accountability. 21</a:t>
            </a:r>
            <a:r>
              <a:rPr lang="en-GB" sz="1200" noProof="0" dirty="0"/>
              <a:t>(19), 5-31. </a:t>
            </a:r>
          </a:p>
          <a:p>
            <a:r>
              <a:rPr lang="en-GB" sz="1200" noProof="0" dirty="0"/>
              <a:t>P.J. Black, &amp; D. Wiliam (2009). Developing the theory of formative assessment. </a:t>
            </a:r>
            <a:r>
              <a:rPr lang="en-GB" sz="1200" i="1" noProof="0" dirty="0"/>
              <a:t>Educational Assessment Evaluation and Accountability. 21</a:t>
            </a:r>
            <a:r>
              <a:rPr lang="en-GB" sz="1200" noProof="0" dirty="0"/>
              <a:t>(19), 5-31. </a:t>
            </a:r>
          </a:p>
          <a:p>
            <a:r>
              <a:rPr lang="en-GB" sz="1200" noProof="0" dirty="0"/>
              <a:t>B. Rosenshine, &amp; C. Meister (1992). The use of scaffolds for teaching higher-level cognitive strategies. </a:t>
            </a:r>
            <a:r>
              <a:rPr lang="en-GB" sz="1200" i="1" noProof="0" dirty="0"/>
              <a:t>Educational Leadership, 49</a:t>
            </a:r>
            <a:r>
              <a:rPr lang="en-GB" sz="1200" noProof="0" dirty="0"/>
              <a:t>(7), 26-33.</a:t>
            </a:r>
          </a:p>
          <a:p>
            <a:r>
              <a:rPr lang="en-GB" sz="1200" noProof="0" dirty="0">
                <a:ea typeface="Times New Roman" panose="02020603050405020304" pitchFamily="18" charset="0"/>
              </a:rPr>
              <a:t>B. Rosenshine, “Principles of instruction. Research-based strategies that all teachers should know”, in </a:t>
            </a:r>
            <a:r>
              <a:rPr lang="en-GB" sz="1200" i="1" noProof="0" dirty="0">
                <a:ea typeface="Times New Roman" panose="02020603050405020304" pitchFamily="18" charset="0"/>
              </a:rPr>
              <a:t>American Educator, </a:t>
            </a:r>
            <a:r>
              <a:rPr lang="en-GB" sz="1200" noProof="0" dirty="0">
                <a:ea typeface="Times New Roman" panose="02020603050405020304" pitchFamily="18" charset="0"/>
              </a:rPr>
              <a:t>36/1 (2012), pp. 12-19 e 39. </a:t>
            </a:r>
            <a:endParaRPr lang="en-GB" sz="1200" noProof="0" dirty="0"/>
          </a:p>
        </p:txBody>
      </p:sp>
      <p:sp>
        <p:nvSpPr>
          <p:cNvPr id="4" name="Slide Number Placeholder 3"/>
          <p:cNvSpPr>
            <a:spLocks noGrp="1"/>
          </p:cNvSpPr>
          <p:nvPr>
            <p:ph type="sldNum" sz="quarter" idx="10"/>
          </p:nvPr>
        </p:nvSpPr>
        <p:spPr/>
        <p:txBody>
          <a:bodyPr/>
          <a:lstStyle/>
          <a:p>
            <a:fld id="{8207E842-F0D2-4108-B855-CF745A4C7B44}" type="slidenum">
              <a:rPr lang="da-DK" smtClean="0"/>
              <a:t>11</a:t>
            </a:fld>
            <a:endParaRPr lang="da-DK"/>
          </a:p>
        </p:txBody>
      </p:sp>
    </p:spTree>
    <p:extLst>
      <p:ext uri="{BB962C8B-B14F-4D97-AF65-F5344CB8AC3E}">
        <p14:creationId xmlns:p14="http://schemas.microsoft.com/office/powerpoint/2010/main" val="280514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approach</a:t>
            </a:r>
          </a:p>
          <a:p>
            <a:pPr marL="0" indent="0">
              <a:buNone/>
            </a:pPr>
            <a:r>
              <a:rPr lang="en-GB" noProof="0" dirty="0"/>
              <a:t>The approach is based on the assumption that no complete inclusion occurs unless students are totally involved in the process of teaching and learning. In other words, any inclusion that excludes teaching and learning is nothing more than bare social inclusion.</a:t>
            </a:r>
          </a:p>
          <a:p>
            <a:pPr marL="0" indent="0">
              <a:buNone/>
            </a:pPr>
            <a:r>
              <a:rPr lang="en-GB" noProof="0" dirty="0"/>
              <a:t>The implementation of the approach requires many other ideas and support we can get from various researchers.</a:t>
            </a:r>
          </a:p>
          <a:p>
            <a:pPr marL="0" indent="0">
              <a:buNone/>
            </a:pPr>
            <a:r>
              <a:rPr lang="en-GB" noProof="0" dirty="0"/>
              <a:t>We borrow the general pattern of teaching and suggestions from Wiggins and McTighe </a:t>
            </a:r>
            <a:r>
              <a:rPr lang="en-GB" i="1" noProof="0" dirty="0"/>
              <a:t>Understanding by Design</a:t>
            </a:r>
            <a:r>
              <a:rPr lang="en-GB" noProof="0" dirty="0"/>
              <a:t>, namely:</a:t>
            </a:r>
          </a:p>
        </p:txBody>
      </p:sp>
      <p:sp>
        <p:nvSpPr>
          <p:cNvPr id="4" name="Slide Number Placeholder 3"/>
          <p:cNvSpPr>
            <a:spLocks noGrp="1"/>
          </p:cNvSpPr>
          <p:nvPr>
            <p:ph type="sldNum" sz="quarter" idx="10"/>
          </p:nvPr>
        </p:nvSpPr>
        <p:spPr/>
        <p:txBody>
          <a:bodyPr/>
          <a:lstStyle/>
          <a:p>
            <a:fld id="{8207E842-F0D2-4108-B855-CF745A4C7B44}" type="slidenum">
              <a:rPr lang="da-DK" smtClean="0"/>
              <a:t>2</a:t>
            </a:fld>
            <a:endParaRPr lang="da-DK"/>
          </a:p>
        </p:txBody>
      </p:sp>
    </p:spTree>
    <p:extLst>
      <p:ext uri="{BB962C8B-B14F-4D97-AF65-F5344CB8AC3E}">
        <p14:creationId xmlns:p14="http://schemas.microsoft.com/office/powerpoint/2010/main" val="3950473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noProof="0" dirty="0">
                <a:latin typeface="+mn-lt"/>
              </a:rPr>
              <a:t>1.</a:t>
            </a:r>
          </a:p>
          <a:p>
            <a:pPr marL="0" indent="0">
              <a:buNone/>
            </a:pPr>
            <a:r>
              <a:rPr lang="en-GB" b="1" noProof="0" dirty="0"/>
              <a:t>Plan the Unit after having established the authentic performance you want your student to achieve. In order to do this:</a:t>
            </a:r>
          </a:p>
          <a:p>
            <a:r>
              <a:rPr lang="en-GB" noProof="0" dirty="0"/>
              <a:t>decide what knowledge, </a:t>
            </a:r>
            <a:r>
              <a:rPr lang="en-GB" noProof="0" dirty="0">
                <a:solidFill>
                  <a:schemeClr val="accent2">
                    <a:lumMod val="75000"/>
                  </a:schemeClr>
                </a:solidFill>
              </a:rPr>
              <a:t>skills, </a:t>
            </a:r>
            <a:r>
              <a:rPr lang="en-GB" noProof="0" dirty="0"/>
              <a:t>attitudes, and </a:t>
            </a:r>
            <a:r>
              <a:rPr lang="en-GB" noProof="0" dirty="0">
                <a:solidFill>
                  <a:schemeClr val="accent1">
                    <a:lumMod val="60000"/>
                    <a:lumOff val="40000"/>
                  </a:schemeClr>
                </a:solidFill>
              </a:rPr>
              <a:t>deep understanding</a:t>
            </a:r>
            <a:r>
              <a:rPr lang="en-GB" noProof="0" dirty="0"/>
              <a:t> you want the student to achieve</a:t>
            </a:r>
          </a:p>
          <a:p>
            <a:r>
              <a:rPr lang="en-GB" noProof="0" dirty="0"/>
              <a:t>remember the </a:t>
            </a:r>
            <a:r>
              <a:rPr lang="en-GB" noProof="0" dirty="0">
                <a:solidFill>
                  <a:schemeClr val="accent2">
                    <a:lumMod val="75000"/>
                  </a:schemeClr>
                </a:solidFill>
              </a:rPr>
              <a:t>skills</a:t>
            </a:r>
            <a:r>
              <a:rPr lang="en-GB" noProof="0" dirty="0"/>
              <a:t> should be the same across the subject content to attain the continuous practice of competence</a:t>
            </a:r>
          </a:p>
          <a:p>
            <a:pPr>
              <a:lnSpc>
                <a:spcPts val="2900"/>
              </a:lnSpc>
            </a:pPr>
            <a:r>
              <a:rPr lang="en-GB" noProof="0" dirty="0"/>
              <a:t>remember the </a:t>
            </a:r>
            <a:r>
              <a:rPr lang="en-GB" noProof="0" dirty="0">
                <a:solidFill>
                  <a:schemeClr val="accent1">
                    <a:lumMod val="60000"/>
                    <a:lumOff val="40000"/>
                  </a:schemeClr>
                </a:solidFill>
              </a:rPr>
              <a:t>Deep understanding </a:t>
            </a:r>
            <a:r>
              <a:rPr lang="en-GB" noProof="0" dirty="0"/>
              <a:t>is the answer to an Essential Question. </a:t>
            </a:r>
          </a:p>
          <a:p>
            <a:pPr marL="0" indent="0">
              <a:lnSpc>
                <a:spcPts val="2900"/>
              </a:lnSpc>
              <a:buNone/>
            </a:pPr>
            <a:r>
              <a:rPr lang="en-GB" sz="1050" noProof="0" dirty="0"/>
              <a:t>[According to Carol Tomlinson, ‘deep understanding’ is what every student should achieve, as explained in: Wiggins and McTighe (2013), </a:t>
            </a:r>
            <a:r>
              <a:rPr lang="en-GB" sz="1050" i="1" noProof="0" dirty="0"/>
              <a:t>Essential questioning</a:t>
            </a:r>
            <a:r>
              <a:rPr lang="en-GB" sz="1050" noProof="0" dirty="0"/>
              <a:t>. Alexandria, VA: ASCD].</a:t>
            </a:r>
          </a:p>
        </p:txBody>
      </p:sp>
      <p:sp>
        <p:nvSpPr>
          <p:cNvPr id="4" name="Slide Number Placeholder 3"/>
          <p:cNvSpPr>
            <a:spLocks noGrp="1"/>
          </p:cNvSpPr>
          <p:nvPr>
            <p:ph type="sldNum" sz="quarter" idx="10"/>
          </p:nvPr>
        </p:nvSpPr>
        <p:spPr/>
        <p:txBody>
          <a:bodyPr/>
          <a:lstStyle/>
          <a:p>
            <a:fld id="{8207E842-F0D2-4108-B855-CF745A4C7B44}" type="slidenum">
              <a:rPr lang="da-DK" smtClean="0"/>
              <a:t>3</a:t>
            </a:fld>
            <a:endParaRPr lang="da-DK"/>
          </a:p>
        </p:txBody>
      </p:sp>
    </p:spTree>
    <p:extLst>
      <p:ext uri="{BB962C8B-B14F-4D97-AF65-F5344CB8AC3E}">
        <p14:creationId xmlns:p14="http://schemas.microsoft.com/office/powerpoint/2010/main" val="4112747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Authentic performance</a:t>
            </a:r>
          </a:p>
          <a:p>
            <a:pPr marL="0" indent="0">
              <a:lnSpc>
                <a:spcPts val="2900"/>
              </a:lnSpc>
              <a:buNone/>
            </a:pPr>
            <a:r>
              <a:rPr lang="en-GB" noProof="0" dirty="0"/>
              <a:t>The ‘authentic performance’, as a student’s learning achievement, should be experienced hands-on by the teacher first, who needs to plan all the requirements in terms of: </a:t>
            </a:r>
          </a:p>
          <a:p>
            <a:pPr marL="1535113" indent="-457200">
              <a:lnSpc>
                <a:spcPts val="2900"/>
              </a:lnSpc>
            </a:pPr>
            <a:r>
              <a:rPr lang="en-GB" noProof="0" dirty="0"/>
              <a:t>knowledge</a:t>
            </a:r>
          </a:p>
          <a:p>
            <a:pPr marL="1535113" indent="-457200">
              <a:lnSpc>
                <a:spcPts val="2900"/>
              </a:lnSpc>
            </a:pPr>
            <a:r>
              <a:rPr lang="en-GB" noProof="0" dirty="0"/>
              <a:t>skills</a:t>
            </a:r>
          </a:p>
          <a:p>
            <a:pPr marL="1535113" indent="-457200">
              <a:lnSpc>
                <a:spcPts val="2900"/>
              </a:lnSpc>
            </a:pPr>
            <a:r>
              <a:rPr lang="en-GB" noProof="0" dirty="0"/>
              <a:t>attitudes </a:t>
            </a:r>
          </a:p>
          <a:p>
            <a:pPr marL="1535113" indent="-457200">
              <a:lnSpc>
                <a:spcPts val="2900"/>
              </a:lnSpc>
            </a:pPr>
            <a:r>
              <a:rPr lang="en-GB" noProof="0" dirty="0"/>
              <a:t>challenges of the task.</a:t>
            </a:r>
          </a:p>
        </p:txBody>
      </p:sp>
      <p:sp>
        <p:nvSpPr>
          <p:cNvPr id="4" name="Slide Number Placeholder 3"/>
          <p:cNvSpPr>
            <a:spLocks noGrp="1"/>
          </p:cNvSpPr>
          <p:nvPr>
            <p:ph type="sldNum" sz="quarter" idx="10"/>
          </p:nvPr>
        </p:nvSpPr>
        <p:spPr/>
        <p:txBody>
          <a:bodyPr/>
          <a:lstStyle/>
          <a:p>
            <a:fld id="{8207E842-F0D2-4108-B855-CF745A4C7B44}" type="slidenum">
              <a:rPr lang="da-DK" smtClean="0"/>
              <a:t>4</a:t>
            </a:fld>
            <a:endParaRPr lang="da-DK"/>
          </a:p>
        </p:txBody>
      </p:sp>
    </p:spTree>
    <p:extLst>
      <p:ext uri="{BB962C8B-B14F-4D97-AF65-F5344CB8AC3E}">
        <p14:creationId xmlns:p14="http://schemas.microsoft.com/office/powerpoint/2010/main" val="3635409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2.</a:t>
            </a:r>
          </a:p>
          <a:p>
            <a:pPr marL="0" indent="0">
              <a:buNone/>
            </a:pPr>
            <a:r>
              <a:rPr lang="en-GB" b="1" noProof="0" dirty="0"/>
              <a:t>The diagnostic assessment is meant to assess the </a:t>
            </a:r>
            <a:r>
              <a:rPr lang="en-GB" b="1" i="1" noProof="0" dirty="0"/>
              <a:t>readiness</a:t>
            </a:r>
            <a:r>
              <a:rPr lang="en-GB" b="1" noProof="0" dirty="0"/>
              <a:t> of the student in terms of:</a:t>
            </a:r>
          </a:p>
          <a:p>
            <a:r>
              <a:rPr lang="en-GB" noProof="0" dirty="0"/>
              <a:t>Prior knowledge</a:t>
            </a:r>
          </a:p>
          <a:p>
            <a:r>
              <a:rPr lang="en-GB" noProof="0" dirty="0"/>
              <a:t>Experience connected to the topic or the subject matter</a:t>
            </a:r>
          </a:p>
          <a:p>
            <a:r>
              <a:rPr lang="en-GB" noProof="0" dirty="0"/>
              <a:t>Vocabulary of the student</a:t>
            </a:r>
          </a:p>
          <a:p>
            <a:r>
              <a:rPr lang="en-GB" noProof="0" dirty="0"/>
              <a:t>Interest in learning</a:t>
            </a:r>
          </a:p>
          <a:p>
            <a:r>
              <a:rPr lang="en-GB" noProof="0" dirty="0"/>
              <a:t>Student profile: cognitive and learning styles</a:t>
            </a:r>
          </a:p>
        </p:txBody>
      </p:sp>
      <p:sp>
        <p:nvSpPr>
          <p:cNvPr id="4" name="Slide Number Placeholder 3"/>
          <p:cNvSpPr>
            <a:spLocks noGrp="1"/>
          </p:cNvSpPr>
          <p:nvPr>
            <p:ph type="sldNum" sz="quarter" idx="10"/>
          </p:nvPr>
        </p:nvSpPr>
        <p:spPr/>
        <p:txBody>
          <a:bodyPr/>
          <a:lstStyle/>
          <a:p>
            <a:fld id="{8207E842-F0D2-4108-B855-CF745A4C7B44}" type="slidenum">
              <a:rPr lang="da-DK" smtClean="0"/>
              <a:t>5</a:t>
            </a:fld>
            <a:endParaRPr lang="da-DK"/>
          </a:p>
        </p:txBody>
      </p:sp>
    </p:spTree>
    <p:extLst>
      <p:ext uri="{BB962C8B-B14F-4D97-AF65-F5344CB8AC3E}">
        <p14:creationId xmlns:p14="http://schemas.microsoft.com/office/powerpoint/2010/main" val="1763107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3a.</a:t>
            </a:r>
          </a:p>
          <a:p>
            <a:pPr marL="0" indent="0">
              <a:buNone/>
            </a:pPr>
            <a:r>
              <a:rPr lang="en-GB" b="1" noProof="0" dirty="0"/>
              <a:t>The instruction is implemented through many ‘learning experiences’. For this to occur keep in mind the following components and principles:</a:t>
            </a:r>
          </a:p>
          <a:p>
            <a:r>
              <a:rPr lang="en-GB" noProof="0" dirty="0"/>
              <a:t>Introducing the general objective of the Unit and the specific objective of the day</a:t>
            </a:r>
          </a:p>
          <a:p>
            <a:r>
              <a:rPr lang="en-GB" noProof="0" dirty="0"/>
              <a:t>Keeping students active (engaging them in their own learning: working alone, in random pairs, in cooperative learning activities etc.)</a:t>
            </a:r>
          </a:p>
          <a:p>
            <a:r>
              <a:rPr lang="en-GB" noProof="0" dirty="0"/>
              <a:t>Involving students in various ways</a:t>
            </a:r>
          </a:p>
          <a:p>
            <a:r>
              <a:rPr lang="en-GB" noProof="0" dirty="0"/>
              <a:t>Practicing: hands-on experiences</a:t>
            </a:r>
          </a:p>
          <a:p>
            <a:r>
              <a:rPr lang="en-GB" noProof="0" dirty="0"/>
              <a:t>Presenting worked-out examples</a:t>
            </a:r>
          </a:p>
        </p:txBody>
      </p:sp>
      <p:sp>
        <p:nvSpPr>
          <p:cNvPr id="4" name="Slide Number Placeholder 3"/>
          <p:cNvSpPr>
            <a:spLocks noGrp="1"/>
          </p:cNvSpPr>
          <p:nvPr>
            <p:ph type="sldNum" sz="quarter" idx="10"/>
          </p:nvPr>
        </p:nvSpPr>
        <p:spPr/>
        <p:txBody>
          <a:bodyPr/>
          <a:lstStyle/>
          <a:p>
            <a:fld id="{8207E842-F0D2-4108-B855-CF745A4C7B44}" type="slidenum">
              <a:rPr lang="da-DK" smtClean="0"/>
              <a:t>6</a:t>
            </a:fld>
            <a:endParaRPr lang="da-DK"/>
          </a:p>
        </p:txBody>
      </p:sp>
    </p:spTree>
    <p:extLst>
      <p:ext uri="{BB962C8B-B14F-4D97-AF65-F5344CB8AC3E}">
        <p14:creationId xmlns:p14="http://schemas.microsoft.com/office/powerpoint/2010/main" val="1767965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3b.</a:t>
            </a:r>
          </a:p>
          <a:p>
            <a:r>
              <a:rPr lang="en-GB" noProof="0" dirty="0"/>
              <a:t>Scaffolding</a:t>
            </a:r>
          </a:p>
          <a:p>
            <a:r>
              <a:rPr lang="en-GB" noProof="0" dirty="0"/>
              <a:t>Questioning</a:t>
            </a:r>
          </a:p>
          <a:p>
            <a:r>
              <a:rPr lang="en-GB" noProof="0" dirty="0"/>
              <a:t>Semantic mapping</a:t>
            </a:r>
          </a:p>
          <a:p>
            <a:r>
              <a:rPr lang="en-GB" noProof="0" dirty="0"/>
              <a:t>Summarising</a:t>
            </a:r>
          </a:p>
          <a:p>
            <a:r>
              <a:rPr lang="en-GB" noProof="0" dirty="0"/>
              <a:t>Proceeding in small steps</a:t>
            </a:r>
          </a:p>
          <a:p>
            <a:r>
              <a:rPr lang="en-GB" noProof="0" dirty="0"/>
              <a:t>Paying attention to the skills and attitudes involved in the activities</a:t>
            </a:r>
          </a:p>
          <a:p>
            <a:r>
              <a:rPr lang="en-GB" noProof="0" dirty="0"/>
              <a:t>Every learning experience must be assessed through Formative Assessment</a:t>
            </a:r>
          </a:p>
        </p:txBody>
      </p:sp>
      <p:sp>
        <p:nvSpPr>
          <p:cNvPr id="4" name="Slide Number Placeholder 3"/>
          <p:cNvSpPr>
            <a:spLocks noGrp="1"/>
          </p:cNvSpPr>
          <p:nvPr>
            <p:ph type="sldNum" sz="quarter" idx="10"/>
          </p:nvPr>
        </p:nvSpPr>
        <p:spPr/>
        <p:txBody>
          <a:bodyPr/>
          <a:lstStyle/>
          <a:p>
            <a:fld id="{8207E842-F0D2-4108-B855-CF745A4C7B44}" type="slidenum">
              <a:rPr lang="da-DK" smtClean="0"/>
              <a:t>7</a:t>
            </a:fld>
            <a:endParaRPr lang="da-DK"/>
          </a:p>
        </p:txBody>
      </p:sp>
    </p:spTree>
    <p:extLst>
      <p:ext uri="{BB962C8B-B14F-4D97-AF65-F5344CB8AC3E}">
        <p14:creationId xmlns:p14="http://schemas.microsoft.com/office/powerpoint/2010/main" val="266284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4.</a:t>
            </a:r>
          </a:p>
          <a:p>
            <a:pPr marL="0" indent="0">
              <a:spcBef>
                <a:spcPts val="1800"/>
              </a:spcBef>
              <a:spcAft>
                <a:spcPts val="1800"/>
              </a:spcAft>
              <a:buNone/>
            </a:pPr>
            <a:r>
              <a:rPr lang="en-GB" b="1" noProof="0" dirty="0"/>
              <a:t>Assessment after instruction</a:t>
            </a:r>
          </a:p>
          <a:p>
            <a:pPr marL="0" indent="0">
              <a:spcBef>
                <a:spcPts val="1800"/>
              </a:spcBef>
              <a:spcAft>
                <a:spcPts val="1800"/>
              </a:spcAft>
              <a:buNone/>
            </a:pPr>
            <a:r>
              <a:rPr lang="en-GB" noProof="0" dirty="0"/>
              <a:t>A time at the end of the instruction devoted to the recall and control of the Unit content, before moving to authentic performance.</a:t>
            </a:r>
          </a:p>
          <a:p>
            <a:pPr marL="0" indent="0">
              <a:spcBef>
                <a:spcPts val="1800"/>
              </a:spcBef>
              <a:spcAft>
                <a:spcPts val="1800"/>
              </a:spcAft>
              <a:buNone/>
            </a:pPr>
            <a:r>
              <a:rPr lang="en-GB" noProof="0" dirty="0"/>
              <a:t>The teacher controls the student preparation for the task through:</a:t>
            </a:r>
          </a:p>
          <a:p>
            <a:r>
              <a:rPr lang="en-GB" noProof="0" dirty="0"/>
              <a:t>Integration of knowledge</a:t>
            </a:r>
          </a:p>
          <a:p>
            <a:r>
              <a:rPr lang="en-GB" noProof="0" dirty="0"/>
              <a:t>Mastered skills</a:t>
            </a:r>
          </a:p>
          <a:p>
            <a:r>
              <a:rPr lang="en-GB" noProof="0" dirty="0"/>
              <a:t>Discussion about the deep understanding for successful transfer</a:t>
            </a:r>
          </a:p>
        </p:txBody>
      </p:sp>
      <p:sp>
        <p:nvSpPr>
          <p:cNvPr id="4" name="Slide Number Placeholder 3"/>
          <p:cNvSpPr>
            <a:spLocks noGrp="1"/>
          </p:cNvSpPr>
          <p:nvPr>
            <p:ph type="sldNum" sz="quarter" idx="10"/>
          </p:nvPr>
        </p:nvSpPr>
        <p:spPr/>
        <p:txBody>
          <a:bodyPr/>
          <a:lstStyle/>
          <a:p>
            <a:fld id="{8207E842-F0D2-4108-B855-CF745A4C7B44}" type="slidenum">
              <a:rPr lang="da-DK" smtClean="0"/>
              <a:t>8</a:t>
            </a:fld>
            <a:endParaRPr lang="da-DK"/>
          </a:p>
        </p:txBody>
      </p:sp>
    </p:spTree>
    <p:extLst>
      <p:ext uri="{BB962C8B-B14F-4D97-AF65-F5344CB8AC3E}">
        <p14:creationId xmlns:p14="http://schemas.microsoft.com/office/powerpoint/2010/main" val="2606180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5.</a:t>
            </a:r>
          </a:p>
          <a:p>
            <a:pPr marL="0" indent="0">
              <a:spcBef>
                <a:spcPts val="1800"/>
              </a:spcBef>
              <a:spcAft>
                <a:spcPts val="1800"/>
              </a:spcAft>
              <a:buNone/>
            </a:pPr>
            <a:r>
              <a:rPr lang="en-GB" b="1" noProof="0" dirty="0"/>
              <a:t>The same task is assigned to all students.</a:t>
            </a:r>
          </a:p>
          <a:p>
            <a:pPr marL="0" indent="0">
              <a:spcBef>
                <a:spcPts val="1800"/>
              </a:spcBef>
              <a:spcAft>
                <a:spcPts val="1800"/>
              </a:spcAft>
              <a:buNone/>
            </a:pPr>
            <a:r>
              <a:rPr lang="en-GB" noProof="0" dirty="0"/>
              <a:t>Scaffolding: students with difficulties can get a variety of supports that allow them to accomplish the task.</a:t>
            </a:r>
          </a:p>
          <a:p>
            <a:pPr marL="0" indent="0">
              <a:spcBef>
                <a:spcPts val="1800"/>
              </a:spcBef>
              <a:spcAft>
                <a:spcPts val="1800"/>
              </a:spcAft>
              <a:buNone/>
            </a:pPr>
            <a:r>
              <a:rPr lang="en-GB" noProof="0" dirty="0"/>
              <a:t>All students get the analytic-generic rubric on the competence and must hand the task and the self-evaluation grid to the teacher.</a:t>
            </a:r>
          </a:p>
        </p:txBody>
      </p:sp>
      <p:sp>
        <p:nvSpPr>
          <p:cNvPr id="4" name="Slide Number Placeholder 3"/>
          <p:cNvSpPr>
            <a:spLocks noGrp="1"/>
          </p:cNvSpPr>
          <p:nvPr>
            <p:ph type="sldNum" sz="quarter" idx="10"/>
          </p:nvPr>
        </p:nvSpPr>
        <p:spPr/>
        <p:txBody>
          <a:bodyPr/>
          <a:lstStyle/>
          <a:p>
            <a:fld id="{8207E842-F0D2-4108-B855-CF745A4C7B44}" type="slidenum">
              <a:rPr lang="da-DK" smtClean="0"/>
              <a:t>9</a:t>
            </a:fld>
            <a:endParaRPr lang="da-DK"/>
          </a:p>
        </p:txBody>
      </p:sp>
    </p:spTree>
    <p:extLst>
      <p:ext uri="{BB962C8B-B14F-4D97-AF65-F5344CB8AC3E}">
        <p14:creationId xmlns:p14="http://schemas.microsoft.com/office/powerpoint/2010/main" val="3531584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136733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49854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213539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318679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373156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4179597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9289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351110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4039116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2361809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C15196-8FAE-4096-A7D8-5BBAB93066CF}"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0DED93-4435-46BB-9D91-C45DE4F46D82}" type="slidenum">
              <a:rPr lang="en-GB" smtClean="0"/>
              <a:t>‹#›</a:t>
            </a:fld>
            <a:endParaRPr lang="en-GB" dirty="0"/>
          </a:p>
        </p:txBody>
      </p:sp>
    </p:spTree>
    <p:extLst>
      <p:ext uri="{BB962C8B-B14F-4D97-AF65-F5344CB8AC3E}">
        <p14:creationId xmlns:p14="http://schemas.microsoft.com/office/powerpoint/2010/main" val="2288748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15196-8FAE-4096-A7D8-5BBAB93066CF}" type="datetimeFigureOut">
              <a:rPr lang="en-GB" smtClean="0"/>
              <a:t>02/08/2018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DED93-4435-46BB-9D91-C45DE4F46D82}" type="slidenum">
              <a:rPr lang="en-GB" smtClean="0"/>
              <a:t>‹#›</a:t>
            </a:fld>
            <a:endParaRPr lang="en-GB" dirty="0"/>
          </a:p>
        </p:txBody>
      </p:sp>
    </p:spTree>
    <p:extLst>
      <p:ext uri="{BB962C8B-B14F-4D97-AF65-F5344CB8AC3E}">
        <p14:creationId xmlns:p14="http://schemas.microsoft.com/office/powerpoint/2010/main" val="945161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noProof="0" dirty="0"/>
              <a:t>Inclusive Teaching and Learning</a:t>
            </a:r>
          </a:p>
        </p:txBody>
      </p:sp>
    </p:spTree>
    <p:extLst>
      <p:ext uri="{BB962C8B-B14F-4D97-AF65-F5344CB8AC3E}">
        <p14:creationId xmlns:p14="http://schemas.microsoft.com/office/powerpoint/2010/main" val="683302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6.</a:t>
            </a:r>
          </a:p>
        </p:txBody>
      </p:sp>
      <p:sp>
        <p:nvSpPr>
          <p:cNvPr id="3" name="Content Placeholder 2"/>
          <p:cNvSpPr>
            <a:spLocks noGrp="1"/>
          </p:cNvSpPr>
          <p:nvPr>
            <p:ph idx="1"/>
          </p:nvPr>
        </p:nvSpPr>
        <p:spPr/>
        <p:txBody>
          <a:bodyPr/>
          <a:lstStyle/>
          <a:p>
            <a:pPr marL="0" indent="0">
              <a:spcBef>
                <a:spcPts val="1800"/>
              </a:spcBef>
              <a:spcAft>
                <a:spcPts val="1800"/>
              </a:spcAft>
              <a:buNone/>
            </a:pPr>
            <a:r>
              <a:rPr lang="en-GB" b="1" noProof="0" dirty="0"/>
              <a:t>Learning after summative assessment</a:t>
            </a:r>
          </a:p>
          <a:p>
            <a:pPr marL="0" indent="0">
              <a:spcBef>
                <a:spcPts val="1800"/>
              </a:spcBef>
              <a:spcAft>
                <a:spcPts val="1800"/>
              </a:spcAft>
              <a:buNone/>
            </a:pPr>
            <a:r>
              <a:rPr lang="en-GB" noProof="0" dirty="0"/>
              <a:t>Students get the exemplary task prepared by the teacher and confront their own performance with the exemplary one.</a:t>
            </a:r>
          </a:p>
          <a:p>
            <a:pPr marL="0" indent="0">
              <a:buNone/>
            </a:pPr>
            <a:r>
              <a:rPr lang="en-GB" noProof="0" dirty="0"/>
              <a:t>They then reflect on their own strengths and weaknesses and answer the following question:</a:t>
            </a:r>
          </a:p>
          <a:p>
            <a:pPr marL="0" indent="0" algn="ctr">
              <a:buNone/>
            </a:pPr>
            <a:r>
              <a:rPr lang="en-GB" noProof="0" dirty="0"/>
              <a:t>‘What do I have to do to accomplish a better task?’</a:t>
            </a:r>
          </a:p>
        </p:txBody>
      </p:sp>
    </p:spTree>
    <p:extLst>
      <p:ext uri="{BB962C8B-B14F-4D97-AF65-F5344CB8AC3E}">
        <p14:creationId xmlns:p14="http://schemas.microsoft.com/office/powerpoint/2010/main" val="310289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References</a:t>
            </a:r>
          </a:p>
        </p:txBody>
      </p:sp>
      <p:sp>
        <p:nvSpPr>
          <p:cNvPr id="3" name="Content Placeholder 2"/>
          <p:cNvSpPr>
            <a:spLocks noGrp="1"/>
          </p:cNvSpPr>
          <p:nvPr>
            <p:ph idx="1"/>
          </p:nvPr>
        </p:nvSpPr>
        <p:spPr>
          <a:xfrm>
            <a:off x="838200" y="1341120"/>
            <a:ext cx="10515600" cy="4835843"/>
          </a:xfrm>
        </p:spPr>
        <p:txBody>
          <a:bodyPr>
            <a:noAutofit/>
          </a:bodyPr>
          <a:lstStyle/>
          <a:p>
            <a:r>
              <a:rPr lang="en-GB" sz="1600" noProof="0" dirty="0"/>
              <a:t>G. Wiggins &amp; McTighe (1998). </a:t>
            </a:r>
            <a:r>
              <a:rPr lang="en-GB" sz="1600" i="1" noProof="0" dirty="0"/>
              <a:t>Understanding by design.</a:t>
            </a:r>
            <a:r>
              <a:rPr lang="en-GB" sz="1600" noProof="0" dirty="0"/>
              <a:t> Alexandria, VA: ASCD.</a:t>
            </a:r>
          </a:p>
          <a:p>
            <a:r>
              <a:rPr lang="en-GB" sz="1600" noProof="0" dirty="0"/>
              <a:t>G. Wiggins &amp; McTighe (2013). Essential questioning. Alexandria, VA: ASCD.</a:t>
            </a:r>
          </a:p>
          <a:p>
            <a:r>
              <a:rPr lang="en-GB" sz="1600" noProof="0" dirty="0"/>
              <a:t>C. Tomlinson (2006). </a:t>
            </a:r>
            <a:r>
              <a:rPr lang="en-GB" sz="1600" i="1" noProof="0" dirty="0"/>
              <a:t>Integrating differentiated instruction &amp; Understanding by Design</a:t>
            </a:r>
            <a:r>
              <a:rPr lang="en-GB" sz="1600" noProof="0" dirty="0"/>
              <a:t>. Alexandria, VA ASCD.</a:t>
            </a:r>
          </a:p>
          <a:p>
            <a:r>
              <a:rPr lang="en-GB" sz="1600" noProof="0" dirty="0"/>
              <a:t>C. Tomlinson &amp; M.B. Imbeau (2010 ). </a:t>
            </a:r>
            <a:r>
              <a:rPr lang="en-GB" sz="1600" i="1" noProof="0" dirty="0"/>
              <a:t>Leading and managing a differentiated classroom</a:t>
            </a:r>
            <a:r>
              <a:rPr lang="en-GB" sz="1600" noProof="0" dirty="0"/>
              <a:t>. Alexandria, VA: ASCD</a:t>
            </a:r>
          </a:p>
          <a:p>
            <a:r>
              <a:rPr lang="en-GB" sz="1600" noProof="0" dirty="0"/>
              <a:t>C. Tomlinson (2013). </a:t>
            </a:r>
            <a:r>
              <a:rPr lang="en-GB" sz="1600" i="1" noProof="0" dirty="0"/>
              <a:t>Assessment and student success in a differentiated classroom</a:t>
            </a:r>
            <a:r>
              <a:rPr lang="en-GB" sz="1600" noProof="0" dirty="0"/>
              <a:t>. Alexandria, VA: ASCD</a:t>
            </a:r>
          </a:p>
          <a:p>
            <a:r>
              <a:rPr lang="en-GB" sz="1600" noProof="0" dirty="0"/>
              <a:t>C. Tomlinson &amp; M.B. Imbeau (2013). Differentiated instruction. An integration and practice. In B.J. Irby, G. Brown, R. Lara-Alecio, &amp; S. Jackson (Eds.). </a:t>
            </a:r>
            <a:r>
              <a:rPr lang="en-GB" sz="1600" i="1" noProof="0" dirty="0"/>
              <a:t>The handbook of educational theories</a:t>
            </a:r>
            <a:r>
              <a:rPr lang="en-GB" sz="1600" noProof="0" dirty="0"/>
              <a:t>. Alexandria, VA: ASCD.</a:t>
            </a:r>
          </a:p>
          <a:p>
            <a:r>
              <a:rPr lang="en-GB" sz="1600" noProof="0" dirty="0"/>
              <a:t>D. Wiliam, &amp; S. Leahy (2015). </a:t>
            </a:r>
            <a:r>
              <a:rPr lang="en-GB" sz="1600" i="1" noProof="0" dirty="0"/>
              <a:t>Embedding formative assessment</a:t>
            </a:r>
            <a:r>
              <a:rPr lang="en-GB" sz="1600" noProof="0" dirty="0"/>
              <a:t>. West Palm Beach, FL: LearningScienceInternational.</a:t>
            </a:r>
          </a:p>
          <a:p>
            <a:r>
              <a:rPr lang="en-GB" sz="1600" noProof="0" dirty="0"/>
              <a:t>P.J. Black, &amp; D. Wiliam (2009). Developing the theory of formative assessment. </a:t>
            </a:r>
            <a:r>
              <a:rPr lang="en-GB" sz="1600" i="1" noProof="0" dirty="0"/>
              <a:t>Educational Assessment Evaluation and Accountability. 21</a:t>
            </a:r>
            <a:r>
              <a:rPr lang="en-GB" sz="1600" noProof="0" dirty="0"/>
              <a:t>(19), 5-31. </a:t>
            </a:r>
          </a:p>
          <a:p>
            <a:r>
              <a:rPr lang="en-GB" sz="1600" noProof="0" dirty="0"/>
              <a:t>P.J. Black, &amp; D. Wiliam (2009). Developing the theory of formative assessment. </a:t>
            </a:r>
            <a:r>
              <a:rPr lang="en-GB" sz="1600" i="1" noProof="0" dirty="0"/>
              <a:t>Educational Assessment Evaluation and Accountability. 21</a:t>
            </a:r>
            <a:r>
              <a:rPr lang="en-GB" sz="1600" noProof="0" dirty="0"/>
              <a:t>(19), 5-31. </a:t>
            </a:r>
          </a:p>
          <a:p>
            <a:r>
              <a:rPr lang="en-GB" sz="1600" noProof="0" dirty="0"/>
              <a:t>B. Rosenshine, &amp; C. Meister (1992). The use of scaffolds for teaching higher-level cognitive strategies. </a:t>
            </a:r>
            <a:r>
              <a:rPr lang="en-GB" sz="1600" i="1" noProof="0" dirty="0"/>
              <a:t>Educational Leadership, 49</a:t>
            </a:r>
            <a:r>
              <a:rPr lang="en-GB" sz="1600" noProof="0" dirty="0"/>
              <a:t>(7), 26-33.</a:t>
            </a:r>
          </a:p>
          <a:p>
            <a:r>
              <a:rPr lang="en-GB" sz="1600" noProof="0" dirty="0">
                <a:ea typeface="Times New Roman" panose="02020603050405020304" pitchFamily="18" charset="0"/>
              </a:rPr>
              <a:t>B. Rosenshine, “Principles of instruction. Research-based strategies that all teachers should know”, in </a:t>
            </a:r>
            <a:r>
              <a:rPr lang="en-GB" sz="1600" i="1" noProof="0" dirty="0">
                <a:ea typeface="Times New Roman" panose="02020603050405020304" pitchFamily="18" charset="0"/>
              </a:rPr>
              <a:t>American Educator, </a:t>
            </a:r>
            <a:r>
              <a:rPr lang="en-GB" sz="1600" noProof="0" dirty="0">
                <a:ea typeface="Times New Roman" panose="02020603050405020304" pitchFamily="18" charset="0"/>
              </a:rPr>
              <a:t>36/1 (2012), pp. 12-19 e 39. </a:t>
            </a:r>
            <a:endParaRPr lang="en-GB" sz="1600" noProof="0" dirty="0"/>
          </a:p>
        </p:txBody>
      </p:sp>
    </p:spTree>
    <p:extLst>
      <p:ext uri="{BB962C8B-B14F-4D97-AF65-F5344CB8AC3E}">
        <p14:creationId xmlns:p14="http://schemas.microsoft.com/office/powerpoint/2010/main" val="35365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The approach</a:t>
            </a:r>
          </a:p>
        </p:txBody>
      </p:sp>
      <p:sp>
        <p:nvSpPr>
          <p:cNvPr id="3" name="Content Placeholder 2"/>
          <p:cNvSpPr>
            <a:spLocks noGrp="1"/>
          </p:cNvSpPr>
          <p:nvPr>
            <p:ph idx="1"/>
          </p:nvPr>
        </p:nvSpPr>
        <p:spPr/>
        <p:txBody>
          <a:bodyPr/>
          <a:lstStyle/>
          <a:p>
            <a:pPr marL="0" indent="0">
              <a:buNone/>
            </a:pPr>
            <a:r>
              <a:rPr lang="en-GB" noProof="0" dirty="0"/>
              <a:t>The approach is based on the assumption that no complete inclusion occurs unless students are totally involved in the process of teaching and learning. In other words, any inclusion that excludes teaching and learning is nothing more than bare social inclusion.</a:t>
            </a:r>
          </a:p>
          <a:p>
            <a:pPr marL="0" indent="0">
              <a:buNone/>
            </a:pPr>
            <a:r>
              <a:rPr lang="en-GB" noProof="0" dirty="0"/>
              <a:t>The implementation of the approach requires many other ideas and support we can get from various researchers.</a:t>
            </a:r>
          </a:p>
          <a:p>
            <a:pPr marL="0" indent="0">
              <a:buNone/>
            </a:pPr>
            <a:r>
              <a:rPr lang="en-GB" noProof="0" dirty="0"/>
              <a:t>We borrow the general pattern of teaching and suggestions from Wiggins and McTighe </a:t>
            </a:r>
            <a:r>
              <a:rPr lang="en-GB" i="1" noProof="0" dirty="0"/>
              <a:t>Understanding by Design</a:t>
            </a:r>
            <a:r>
              <a:rPr lang="en-GB" noProof="0" dirty="0"/>
              <a:t>, namely:</a:t>
            </a:r>
          </a:p>
        </p:txBody>
      </p:sp>
    </p:spTree>
    <p:extLst>
      <p:ext uri="{BB962C8B-B14F-4D97-AF65-F5344CB8AC3E}">
        <p14:creationId xmlns:p14="http://schemas.microsoft.com/office/powerpoint/2010/main" val="101811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800" noProof="0" dirty="0">
                <a:latin typeface="+mn-lt"/>
              </a:rPr>
              <a:t>1.</a:t>
            </a:r>
          </a:p>
        </p:txBody>
      </p:sp>
      <p:sp>
        <p:nvSpPr>
          <p:cNvPr id="3" name="Content Placeholder 2"/>
          <p:cNvSpPr>
            <a:spLocks noGrp="1"/>
          </p:cNvSpPr>
          <p:nvPr>
            <p:ph idx="1"/>
          </p:nvPr>
        </p:nvSpPr>
        <p:spPr>
          <a:xfrm>
            <a:off x="838200" y="1690689"/>
            <a:ext cx="10515600" cy="4486274"/>
          </a:xfrm>
        </p:spPr>
        <p:txBody>
          <a:bodyPr>
            <a:normAutofit/>
          </a:bodyPr>
          <a:lstStyle/>
          <a:p>
            <a:pPr marL="0" indent="0">
              <a:buNone/>
            </a:pPr>
            <a:r>
              <a:rPr lang="en-GB" b="1" noProof="0" dirty="0"/>
              <a:t>Plan the Unit after having established the authentic performance you want your student to achieve. In order to do this:</a:t>
            </a:r>
          </a:p>
          <a:p>
            <a:r>
              <a:rPr lang="en-GB" noProof="0" dirty="0"/>
              <a:t>decide what knowledge, </a:t>
            </a:r>
            <a:r>
              <a:rPr lang="en-GB" noProof="0" dirty="0">
                <a:solidFill>
                  <a:schemeClr val="accent2">
                    <a:lumMod val="75000"/>
                  </a:schemeClr>
                </a:solidFill>
              </a:rPr>
              <a:t>skills, </a:t>
            </a:r>
            <a:r>
              <a:rPr lang="en-GB" noProof="0" dirty="0"/>
              <a:t>attitudes, and </a:t>
            </a:r>
            <a:r>
              <a:rPr lang="en-GB" noProof="0" dirty="0">
                <a:solidFill>
                  <a:schemeClr val="accent1">
                    <a:lumMod val="75000"/>
                  </a:schemeClr>
                </a:solidFill>
              </a:rPr>
              <a:t>deep understanding </a:t>
            </a:r>
            <a:r>
              <a:rPr lang="en-GB" noProof="0" dirty="0"/>
              <a:t>you want the student to achieve</a:t>
            </a:r>
          </a:p>
          <a:p>
            <a:r>
              <a:rPr lang="en-GB" noProof="0" dirty="0"/>
              <a:t>remember the </a:t>
            </a:r>
            <a:r>
              <a:rPr lang="en-GB" noProof="0" dirty="0">
                <a:solidFill>
                  <a:schemeClr val="accent2">
                    <a:lumMod val="75000"/>
                  </a:schemeClr>
                </a:solidFill>
              </a:rPr>
              <a:t>skills</a:t>
            </a:r>
            <a:r>
              <a:rPr lang="en-GB" noProof="0" dirty="0"/>
              <a:t> should be the same across the subject content to attain the continuous practice of competence</a:t>
            </a:r>
          </a:p>
          <a:p>
            <a:pPr>
              <a:lnSpc>
                <a:spcPts val="2900"/>
              </a:lnSpc>
            </a:pPr>
            <a:r>
              <a:rPr lang="en-GB" noProof="0" dirty="0"/>
              <a:t>remember the </a:t>
            </a:r>
            <a:r>
              <a:rPr lang="en-GB" noProof="0" dirty="0">
                <a:solidFill>
                  <a:schemeClr val="accent1">
                    <a:lumMod val="75000"/>
                  </a:schemeClr>
                </a:solidFill>
              </a:rPr>
              <a:t>Deep understanding </a:t>
            </a:r>
            <a:r>
              <a:rPr lang="en-GB" noProof="0" dirty="0"/>
              <a:t>is the answer to an Essential Question. </a:t>
            </a:r>
          </a:p>
          <a:p>
            <a:pPr marL="0" indent="0">
              <a:lnSpc>
                <a:spcPts val="2900"/>
              </a:lnSpc>
              <a:buNone/>
            </a:pPr>
            <a:r>
              <a:rPr lang="en-GB" sz="2000" noProof="0" dirty="0"/>
              <a:t>[According to Carol Tomlinson, ‘deep understanding’ is what every student should achieve, as explained in: Wiggins and McTighe (2013), </a:t>
            </a:r>
            <a:r>
              <a:rPr lang="en-GB" sz="2000" i="1" noProof="0" dirty="0"/>
              <a:t>Essential questioning</a:t>
            </a:r>
            <a:r>
              <a:rPr lang="en-GB" sz="2000" noProof="0" dirty="0"/>
              <a:t>. Alexandria, VA: ASCD].</a:t>
            </a:r>
          </a:p>
        </p:txBody>
      </p:sp>
    </p:spTree>
    <p:extLst>
      <p:ext uri="{BB962C8B-B14F-4D97-AF65-F5344CB8AC3E}">
        <p14:creationId xmlns:p14="http://schemas.microsoft.com/office/powerpoint/2010/main" val="289905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Authentic performance</a:t>
            </a:r>
          </a:p>
        </p:txBody>
      </p:sp>
      <p:sp>
        <p:nvSpPr>
          <p:cNvPr id="3" name="Content Placeholder 2"/>
          <p:cNvSpPr>
            <a:spLocks noGrp="1"/>
          </p:cNvSpPr>
          <p:nvPr>
            <p:ph idx="1"/>
          </p:nvPr>
        </p:nvSpPr>
        <p:spPr>
          <a:xfrm>
            <a:off x="838200" y="1569720"/>
            <a:ext cx="10515600" cy="4607243"/>
          </a:xfrm>
        </p:spPr>
        <p:txBody>
          <a:bodyPr/>
          <a:lstStyle/>
          <a:p>
            <a:pPr marL="0" indent="0">
              <a:lnSpc>
                <a:spcPts val="2900"/>
              </a:lnSpc>
              <a:buNone/>
            </a:pPr>
            <a:r>
              <a:rPr lang="en-GB" noProof="0" dirty="0"/>
              <a:t>The ‘authentic performance’, as a student’s learning achievement, should be experienced hands-on by the teacher first, who needs to plan all the requirements in terms of: </a:t>
            </a:r>
          </a:p>
          <a:p>
            <a:pPr marL="1535113" indent="-457200">
              <a:lnSpc>
                <a:spcPts val="2900"/>
              </a:lnSpc>
            </a:pPr>
            <a:r>
              <a:rPr lang="en-GB" noProof="0" dirty="0"/>
              <a:t>knowledge</a:t>
            </a:r>
          </a:p>
          <a:p>
            <a:pPr marL="1535113" indent="-457200">
              <a:lnSpc>
                <a:spcPts val="2900"/>
              </a:lnSpc>
            </a:pPr>
            <a:r>
              <a:rPr lang="en-GB" noProof="0" dirty="0"/>
              <a:t>skills</a:t>
            </a:r>
          </a:p>
          <a:p>
            <a:pPr marL="1535113" indent="-457200">
              <a:lnSpc>
                <a:spcPts val="2900"/>
              </a:lnSpc>
            </a:pPr>
            <a:r>
              <a:rPr lang="en-GB" noProof="0" dirty="0"/>
              <a:t>attitudes </a:t>
            </a:r>
          </a:p>
          <a:p>
            <a:pPr marL="1535113" indent="-457200">
              <a:lnSpc>
                <a:spcPts val="2900"/>
              </a:lnSpc>
            </a:pPr>
            <a:r>
              <a:rPr lang="en-GB" noProof="0" dirty="0"/>
              <a:t>challenges of the task.</a:t>
            </a:r>
          </a:p>
        </p:txBody>
      </p:sp>
    </p:spTree>
    <p:extLst>
      <p:ext uri="{BB962C8B-B14F-4D97-AF65-F5344CB8AC3E}">
        <p14:creationId xmlns:p14="http://schemas.microsoft.com/office/powerpoint/2010/main" val="1546720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2.</a:t>
            </a:r>
          </a:p>
        </p:txBody>
      </p:sp>
      <p:sp>
        <p:nvSpPr>
          <p:cNvPr id="3" name="Content Placeholder 2"/>
          <p:cNvSpPr>
            <a:spLocks noGrp="1"/>
          </p:cNvSpPr>
          <p:nvPr>
            <p:ph idx="1"/>
          </p:nvPr>
        </p:nvSpPr>
        <p:spPr>
          <a:xfrm>
            <a:off x="838200" y="1478280"/>
            <a:ext cx="10515600" cy="4698683"/>
          </a:xfrm>
        </p:spPr>
        <p:txBody>
          <a:bodyPr/>
          <a:lstStyle/>
          <a:p>
            <a:pPr marL="0" indent="0">
              <a:buNone/>
            </a:pPr>
            <a:r>
              <a:rPr lang="en-GB" b="1" noProof="0" dirty="0"/>
              <a:t>The diagnostic assessment is meant to assess the </a:t>
            </a:r>
            <a:r>
              <a:rPr lang="en-GB" b="1" i="1" noProof="0" dirty="0"/>
              <a:t>readiness</a:t>
            </a:r>
            <a:r>
              <a:rPr lang="en-GB" b="1" noProof="0" dirty="0"/>
              <a:t> of the student in terms of:</a:t>
            </a:r>
          </a:p>
          <a:p>
            <a:r>
              <a:rPr lang="en-GB" noProof="0" dirty="0"/>
              <a:t>Prior knowledge</a:t>
            </a:r>
          </a:p>
          <a:p>
            <a:r>
              <a:rPr lang="en-GB" noProof="0" dirty="0"/>
              <a:t>Experience connected to the topic or the subject matter</a:t>
            </a:r>
          </a:p>
          <a:p>
            <a:r>
              <a:rPr lang="en-GB" noProof="0" dirty="0"/>
              <a:t>Vocabulary of the student</a:t>
            </a:r>
          </a:p>
          <a:p>
            <a:r>
              <a:rPr lang="en-GB" noProof="0" dirty="0"/>
              <a:t>Interest in learning</a:t>
            </a:r>
          </a:p>
          <a:p>
            <a:r>
              <a:rPr lang="en-GB" noProof="0" dirty="0"/>
              <a:t>Student profile: cognitive and learning styles</a:t>
            </a:r>
          </a:p>
        </p:txBody>
      </p:sp>
    </p:spTree>
    <p:extLst>
      <p:ext uri="{BB962C8B-B14F-4D97-AF65-F5344CB8AC3E}">
        <p14:creationId xmlns:p14="http://schemas.microsoft.com/office/powerpoint/2010/main" val="2616066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3a.</a:t>
            </a:r>
          </a:p>
        </p:txBody>
      </p:sp>
      <p:sp>
        <p:nvSpPr>
          <p:cNvPr id="3" name="Content Placeholder 2"/>
          <p:cNvSpPr>
            <a:spLocks noGrp="1"/>
          </p:cNvSpPr>
          <p:nvPr>
            <p:ph idx="1"/>
          </p:nvPr>
        </p:nvSpPr>
        <p:spPr>
          <a:xfrm>
            <a:off x="838200" y="1402080"/>
            <a:ext cx="10515600" cy="4759643"/>
          </a:xfrm>
        </p:spPr>
        <p:txBody>
          <a:bodyPr>
            <a:normAutofit/>
          </a:bodyPr>
          <a:lstStyle/>
          <a:p>
            <a:pPr marL="0" indent="0">
              <a:buNone/>
            </a:pPr>
            <a:r>
              <a:rPr lang="en-GB" b="1" noProof="0" dirty="0"/>
              <a:t>The instruction is implemented through many ‘learning experiences’. For this to occur keep in mind the following components and principles:</a:t>
            </a:r>
          </a:p>
          <a:p>
            <a:r>
              <a:rPr lang="en-GB" noProof="0" dirty="0"/>
              <a:t>Introducing the general objective of the Unit and the specific objective of the day</a:t>
            </a:r>
          </a:p>
          <a:p>
            <a:r>
              <a:rPr lang="en-GB" noProof="0" dirty="0"/>
              <a:t>Keeping students active (engaging them in their own learning: working alone, in random pairs, in cooperative learning activities etc.)</a:t>
            </a:r>
          </a:p>
          <a:p>
            <a:r>
              <a:rPr lang="en-GB" noProof="0" dirty="0"/>
              <a:t>Involving students in various ways</a:t>
            </a:r>
          </a:p>
          <a:p>
            <a:r>
              <a:rPr lang="en-GB" noProof="0" dirty="0"/>
              <a:t>Practicing: hands-on experiences</a:t>
            </a:r>
          </a:p>
          <a:p>
            <a:r>
              <a:rPr lang="en-GB" noProof="0" dirty="0"/>
              <a:t>Presenting worked-out examples</a:t>
            </a:r>
          </a:p>
        </p:txBody>
      </p:sp>
    </p:spTree>
    <p:extLst>
      <p:ext uri="{BB962C8B-B14F-4D97-AF65-F5344CB8AC3E}">
        <p14:creationId xmlns:p14="http://schemas.microsoft.com/office/powerpoint/2010/main" val="226819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3b.</a:t>
            </a:r>
          </a:p>
        </p:txBody>
      </p:sp>
      <p:sp>
        <p:nvSpPr>
          <p:cNvPr id="3" name="Content Placeholder 2"/>
          <p:cNvSpPr>
            <a:spLocks noGrp="1"/>
          </p:cNvSpPr>
          <p:nvPr>
            <p:ph idx="1"/>
          </p:nvPr>
        </p:nvSpPr>
        <p:spPr/>
        <p:txBody>
          <a:bodyPr>
            <a:normAutofit/>
          </a:bodyPr>
          <a:lstStyle/>
          <a:p>
            <a:r>
              <a:rPr lang="en-GB" noProof="0" dirty="0"/>
              <a:t>Scaffolding</a:t>
            </a:r>
          </a:p>
          <a:p>
            <a:r>
              <a:rPr lang="en-GB" noProof="0" dirty="0"/>
              <a:t>Questioning</a:t>
            </a:r>
          </a:p>
          <a:p>
            <a:r>
              <a:rPr lang="en-GB" noProof="0" dirty="0"/>
              <a:t>Semantic mapping</a:t>
            </a:r>
          </a:p>
          <a:p>
            <a:r>
              <a:rPr lang="en-GB" noProof="0" dirty="0"/>
              <a:t>Summarising</a:t>
            </a:r>
          </a:p>
          <a:p>
            <a:r>
              <a:rPr lang="en-GB" noProof="0" dirty="0"/>
              <a:t>Proceeding in small steps</a:t>
            </a:r>
          </a:p>
          <a:p>
            <a:r>
              <a:rPr lang="en-GB" noProof="0" dirty="0"/>
              <a:t>Paying attention to the skills and attitudes involved in the activities</a:t>
            </a:r>
          </a:p>
          <a:p>
            <a:r>
              <a:rPr lang="en-GB" noProof="0" dirty="0"/>
              <a:t>Every learning experience must be assessed through Formative Assessment</a:t>
            </a:r>
          </a:p>
        </p:txBody>
      </p:sp>
    </p:spTree>
    <p:extLst>
      <p:ext uri="{BB962C8B-B14F-4D97-AF65-F5344CB8AC3E}">
        <p14:creationId xmlns:p14="http://schemas.microsoft.com/office/powerpoint/2010/main" val="412028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4.</a:t>
            </a:r>
          </a:p>
        </p:txBody>
      </p:sp>
      <p:sp>
        <p:nvSpPr>
          <p:cNvPr id="3" name="Content Placeholder 2"/>
          <p:cNvSpPr>
            <a:spLocks noGrp="1"/>
          </p:cNvSpPr>
          <p:nvPr>
            <p:ph idx="1"/>
          </p:nvPr>
        </p:nvSpPr>
        <p:spPr>
          <a:xfrm>
            <a:off x="838200" y="1341120"/>
            <a:ext cx="10515600" cy="4835843"/>
          </a:xfrm>
        </p:spPr>
        <p:txBody>
          <a:bodyPr>
            <a:normAutofit/>
          </a:bodyPr>
          <a:lstStyle/>
          <a:p>
            <a:pPr marL="0" indent="0">
              <a:spcBef>
                <a:spcPts val="1800"/>
              </a:spcBef>
              <a:spcAft>
                <a:spcPts val="1800"/>
              </a:spcAft>
              <a:buNone/>
            </a:pPr>
            <a:r>
              <a:rPr lang="en-GB" b="1" noProof="0" dirty="0"/>
              <a:t>Assessment after instruction</a:t>
            </a:r>
          </a:p>
          <a:p>
            <a:pPr marL="0" indent="0">
              <a:spcBef>
                <a:spcPts val="1800"/>
              </a:spcBef>
              <a:spcAft>
                <a:spcPts val="1800"/>
              </a:spcAft>
              <a:buNone/>
            </a:pPr>
            <a:r>
              <a:rPr lang="en-GB" noProof="0" dirty="0"/>
              <a:t>A time at the end of the instruction devoted to the recall and control of the Unit content, before moving to authentic performance.</a:t>
            </a:r>
          </a:p>
          <a:p>
            <a:pPr marL="0" indent="0">
              <a:spcBef>
                <a:spcPts val="1800"/>
              </a:spcBef>
              <a:spcAft>
                <a:spcPts val="1800"/>
              </a:spcAft>
              <a:buNone/>
            </a:pPr>
            <a:r>
              <a:rPr lang="en-GB" noProof="0" dirty="0"/>
              <a:t>The teacher controls the student preparation for the task through:</a:t>
            </a:r>
          </a:p>
          <a:p>
            <a:r>
              <a:rPr lang="en-GB" noProof="0" dirty="0"/>
              <a:t>Integration of knowledge</a:t>
            </a:r>
          </a:p>
          <a:p>
            <a:r>
              <a:rPr lang="en-GB" noProof="0" dirty="0"/>
              <a:t>Mastered skills</a:t>
            </a:r>
          </a:p>
          <a:p>
            <a:r>
              <a:rPr lang="en-GB" noProof="0" dirty="0"/>
              <a:t>Discussion about the deep understanding for successful transfer</a:t>
            </a:r>
          </a:p>
        </p:txBody>
      </p:sp>
    </p:spTree>
    <p:extLst>
      <p:ext uri="{BB962C8B-B14F-4D97-AF65-F5344CB8AC3E}">
        <p14:creationId xmlns:p14="http://schemas.microsoft.com/office/powerpoint/2010/main" val="43230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5.</a:t>
            </a:r>
          </a:p>
        </p:txBody>
      </p:sp>
      <p:sp>
        <p:nvSpPr>
          <p:cNvPr id="3" name="Content Placeholder 2"/>
          <p:cNvSpPr>
            <a:spLocks noGrp="1"/>
          </p:cNvSpPr>
          <p:nvPr>
            <p:ph idx="1"/>
          </p:nvPr>
        </p:nvSpPr>
        <p:spPr/>
        <p:txBody>
          <a:bodyPr/>
          <a:lstStyle/>
          <a:p>
            <a:pPr marL="0" indent="0">
              <a:spcBef>
                <a:spcPts val="1800"/>
              </a:spcBef>
              <a:spcAft>
                <a:spcPts val="1800"/>
              </a:spcAft>
              <a:buNone/>
            </a:pPr>
            <a:r>
              <a:rPr lang="en-GB" b="1" noProof="0" dirty="0"/>
              <a:t>The same task is assigned to all students.</a:t>
            </a:r>
          </a:p>
          <a:p>
            <a:pPr marL="0" indent="0">
              <a:spcBef>
                <a:spcPts val="1800"/>
              </a:spcBef>
              <a:spcAft>
                <a:spcPts val="1800"/>
              </a:spcAft>
              <a:buNone/>
            </a:pPr>
            <a:r>
              <a:rPr lang="en-GB" noProof="0" dirty="0"/>
              <a:t>Scaffolding: students with difficulties can get a variety of supports that allow them to accomplish the task.</a:t>
            </a:r>
          </a:p>
          <a:p>
            <a:pPr marL="0" indent="0">
              <a:spcBef>
                <a:spcPts val="1800"/>
              </a:spcBef>
              <a:spcAft>
                <a:spcPts val="1800"/>
              </a:spcAft>
              <a:buNone/>
            </a:pPr>
            <a:r>
              <a:rPr lang="en-GB" noProof="0" dirty="0"/>
              <a:t>All students get the analytic-generic rubric on the competence and must hand the task and the self-evaluation grid to the teacher.</a:t>
            </a:r>
          </a:p>
        </p:txBody>
      </p:sp>
    </p:spTree>
    <p:extLst>
      <p:ext uri="{BB962C8B-B14F-4D97-AF65-F5344CB8AC3E}">
        <p14:creationId xmlns:p14="http://schemas.microsoft.com/office/powerpoint/2010/main" val="417551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1667</Words>
  <Application>Microsoft Office PowerPoint</Application>
  <PresentationFormat>Widescreen</PresentationFormat>
  <Paragraphs>145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Inclusive Teaching and Learning</vt:lpstr>
      <vt:lpstr>The approach</vt:lpstr>
      <vt:lpstr>1.</vt:lpstr>
      <vt:lpstr>Authentic performance</vt:lpstr>
      <vt:lpstr>2.</vt:lpstr>
      <vt:lpstr>3a.</vt:lpstr>
      <vt:lpstr>3b.</vt:lpstr>
      <vt:lpstr>4.</vt:lpstr>
      <vt:lpstr>5.</vt:lpstr>
      <vt:lpstr>6.</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Teaching and Learning</dc:title>
  <dc:subject>Raising the Achievement of all Learners in Inclusive Education</dc:subject>
  <dc:creator>Italian LC</dc:creator>
  <cp:revision>14</cp:revision>
  <dcterms:created xsi:type="dcterms:W3CDTF">2018-06-29T13:18:56Z</dcterms:created>
  <dcterms:modified xsi:type="dcterms:W3CDTF">2018-08-02T10:07:23Z</dcterms:modified>
</cp:coreProperties>
</file>