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2" r:id="rId2"/>
    <p:sldId id="259" r:id="rId3"/>
    <p:sldId id="272" r:id="rId4"/>
    <p:sldId id="276" r:id="rId5"/>
    <p:sldId id="266" r:id="rId6"/>
    <p:sldId id="267" r:id="rId7"/>
    <p:sldId id="268" r:id="rId8"/>
    <p:sldId id="269" r:id="rId9"/>
    <p:sldId id="270" r:id="rId10"/>
    <p:sldId id="273" r:id="rId11"/>
    <p:sldId id="274" r:id="rId12"/>
    <p:sldId id="271" r:id="rId13"/>
    <p:sldId id="275" r:id="rId14"/>
    <p:sldId id="264" r:id="rId15"/>
  </p:sldIdLst>
  <p:sldSz cx="12244388" cy="683895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5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C43"/>
    <a:srgbClr val="121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8" autoAdjust="0"/>
    <p:restoredTop sz="85174" autoAdjust="0"/>
  </p:normalViewPr>
  <p:slideViewPr>
    <p:cSldViewPr snapToGrid="0" snapToObjects="1">
      <p:cViewPr>
        <p:scale>
          <a:sx n="82" d="100"/>
          <a:sy n="82" d="100"/>
        </p:scale>
        <p:origin x="690" y="672"/>
      </p:cViewPr>
      <p:guideLst>
        <p:guide orient="horz"/>
        <p:guide pos="536"/>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54" d="100"/>
        <a:sy n="154" d="100"/>
      </p:scale>
      <p:origin x="0" y="0"/>
    </p:cViewPr>
  </p:sorterViewPr>
  <p:notesViewPr>
    <p:cSldViewPr snapToGrid="0" snapToObjects="1">
      <p:cViewPr varScale="1">
        <p:scale>
          <a:sx n="93" d="100"/>
          <a:sy n="93" d="100"/>
        </p:scale>
        <p:origin x="465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Calibri" charset="0"/>
                <a:ea typeface="ＭＳ Ｐゴシック" charset="0"/>
                <a:cs typeface="ＭＳ Ｐゴシック" charset="0"/>
              </a:defRPr>
            </a:lvl1pPr>
          </a:lstStyle>
          <a:p>
            <a:pPr>
              <a:defRPr/>
            </a:pPr>
            <a:fld id="{85199CF2-796A-4A79-ADC4-03C511411490}" type="datetimeFigureOut">
              <a:rPr lang="en-US"/>
              <a:pPr>
                <a:defRPr/>
              </a:pPr>
              <a:t>8/2/2018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32EC160-DC99-410F-8D03-5F2E8C026A3F}" type="slidenum">
              <a:rPr lang="en-US" altLang="it-IT"/>
              <a:pPr>
                <a:defRPr/>
              </a:pPr>
              <a:t>‹#›</a:t>
            </a:fld>
            <a:endParaRPr lang="en-US" altLang="it-IT"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3D3DBDFE-8133-4BB1-BA94-D51DFFA7B871}" type="datetimeFigureOut">
              <a:rPr lang="en-US"/>
              <a:pPr>
                <a:defRPr/>
              </a:pPr>
              <a:t>8/2/2018</a:t>
            </a:fld>
            <a:endParaRPr lang="en-US" dirty="0"/>
          </a:p>
        </p:txBody>
      </p:sp>
      <p:sp>
        <p:nvSpPr>
          <p:cNvPr id="4" name="Slide Image Placeholder 3"/>
          <p:cNvSpPr>
            <a:spLocks noGrp="1" noRot="1" noChangeAspect="1"/>
          </p:cNvSpPr>
          <p:nvPr>
            <p:ph type="sldImg" idx="2"/>
          </p:nvPr>
        </p:nvSpPr>
        <p:spPr>
          <a:xfrm>
            <a:off x="360363" y="685800"/>
            <a:ext cx="613727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0D53490-E306-4EB3-B294-455495C99366}" type="slidenum">
              <a:rPr lang="en-US" altLang="it-IT"/>
              <a:pPr>
                <a:defRPr/>
              </a:pPr>
              <a:t>‹#›</a:t>
            </a:fld>
            <a:endParaRPr lang="en-US" altLang="it-IT"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it-IT" sz="1000" b="1" noProof="0" dirty="0">
                <a:solidFill>
                  <a:schemeClr val="accent1"/>
                </a:solidFill>
                <a:ea typeface="ＭＳ Ｐゴシック" panose="020B0600070205080204" pitchFamily="34" charset="-128"/>
              </a:rPr>
              <a:t>Theatre at school </a:t>
            </a:r>
            <a:br>
              <a:rPr lang="en-GB" altLang="it-IT" sz="1000" b="1" noProof="0" dirty="0">
                <a:solidFill>
                  <a:schemeClr val="accent1"/>
                </a:solidFill>
                <a:ea typeface="ＭＳ Ｐゴシック" panose="020B0600070205080204" pitchFamily="34" charset="-128"/>
              </a:rPr>
            </a:br>
            <a:r>
              <a:rPr lang="en-GB" altLang="it-IT" sz="1000" b="1" noProof="0" dirty="0">
                <a:solidFill>
                  <a:schemeClr val="accent1"/>
                </a:solidFill>
                <a:ea typeface="ＭＳ Ｐゴシック" panose="020B0600070205080204" pitchFamily="34" charset="-128"/>
              </a:rPr>
              <a:t>as inclusive practice</a:t>
            </a:r>
            <a:endParaRPr lang="en-GB" altLang="it-IT" sz="1000" b="1" noProof="0" dirty="0">
              <a:solidFill>
                <a:schemeClr val="accent1"/>
              </a:solidFill>
              <a:latin typeface="Verdana" panose="020B0604030504040204" pitchFamily="34" charset="0"/>
              <a:ea typeface="ＭＳ Ｐゴシック" panose="020B0600070205080204" pitchFamily="34" charset="-128"/>
            </a:endParaRPr>
          </a:p>
          <a:p>
            <a:pPr>
              <a:defRPr/>
            </a:pPr>
            <a:r>
              <a:rPr lang="en-GB" altLang="it-IT" sz="1000" b="1" kern="1200" noProof="0" dirty="0">
                <a:solidFill>
                  <a:schemeClr val="tx1"/>
                </a:solidFill>
                <a:ea typeface="Verdana" panose="020B0604030504040204" pitchFamily="34" charset="0"/>
                <a:cs typeface="Verdana" panose="020B0604030504040204" pitchFamily="34" charset="0"/>
              </a:rPr>
              <a:t>Mariella Demichele </a:t>
            </a:r>
          </a:p>
          <a:p>
            <a:pPr>
              <a:defRPr/>
            </a:pPr>
            <a:r>
              <a:rPr lang="en-GB" altLang="it-IT" sz="1000" b="1" kern="1200" noProof="0" dirty="0">
                <a:solidFill>
                  <a:schemeClr val="tx1"/>
                </a:solidFill>
                <a:ea typeface="Verdana" panose="020B0604030504040204" pitchFamily="34" charset="0"/>
                <a:cs typeface="Verdana" panose="020B0604030504040204" pitchFamily="34" charset="0"/>
              </a:rPr>
              <a:t>Headteacher ITA Emilio Sereni, Rome</a:t>
            </a:r>
            <a:endParaRPr lang="en-GB" altLang="it-IT" sz="1000" noProof="0" dirty="0">
              <a:ea typeface="ＭＳ Ｐゴシック" pitchFamily="34" charset="-128"/>
            </a:endParaRPr>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21A9196-2F2C-499F-B1A2-1BC78EF4215B}" type="slidenum">
              <a:rPr lang="en-US" altLang="it-IT"/>
              <a:pPr/>
              <a:t>1</a:t>
            </a:fld>
            <a:endParaRPr lang="en-US"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ltLang="it-IT" noProof="0" dirty="0">
                <a:ea typeface="ＭＳ Ｐゴシック" panose="020B0600070205080204" pitchFamily="34" charset="-128"/>
              </a:rPr>
              <a:t>Process (3)</a:t>
            </a:r>
          </a:p>
          <a:p>
            <a:pPr algn="l">
              <a:defRPr/>
            </a:pPr>
            <a:r>
              <a:rPr lang="en-GB" altLang="it-IT" noProof="0" dirty="0"/>
              <a:t>Such an activity requires a particular </a:t>
            </a:r>
            <a:br>
              <a:rPr lang="en-GB" altLang="it-IT" noProof="0" dirty="0"/>
            </a:br>
            <a:r>
              <a:rPr lang="en-GB" altLang="it-IT" noProof="0" dirty="0"/>
              <a:t>kind of teacher who can be defined:</a:t>
            </a:r>
          </a:p>
          <a:p>
            <a:pPr marL="457200" indent="-457200" algn="l">
              <a:buFont typeface="Arial" panose="020B0604020202020204" pitchFamily="34" charset="0"/>
              <a:buChar char="•"/>
              <a:defRPr/>
            </a:pPr>
            <a:r>
              <a:rPr lang="en-GB" altLang="it-IT" noProof="0" dirty="0"/>
              <a:t>Liminal intellectual</a:t>
            </a:r>
          </a:p>
          <a:p>
            <a:pPr marL="457200" indent="-457200" algn="l">
              <a:buFont typeface="Arial" panose="020B0604020202020204" pitchFamily="34" charset="0"/>
              <a:buChar char="•"/>
              <a:defRPr/>
            </a:pPr>
            <a:r>
              <a:rPr lang="en-GB" altLang="it-IT" noProof="0" dirty="0"/>
              <a:t>Reflexive researcher</a:t>
            </a:r>
          </a:p>
          <a:p>
            <a:pPr marL="457200" indent="-457200" algn="l">
              <a:buFont typeface="Arial" panose="020B0604020202020204" pitchFamily="34" charset="0"/>
              <a:buChar char="•"/>
              <a:defRPr/>
            </a:pPr>
            <a:r>
              <a:rPr lang="en-GB" altLang="it-IT" noProof="0" dirty="0"/>
              <a:t>Intellectual in action</a:t>
            </a:r>
          </a:p>
          <a:p>
            <a:pPr algn="l">
              <a:defRPr/>
            </a:pPr>
            <a:r>
              <a:rPr lang="en-GB" altLang="it-IT" noProof="0" dirty="0">
                <a:solidFill>
                  <a:schemeClr val="tx1"/>
                </a:solidFill>
              </a:rPr>
              <a:t>In this process, as conductor of laboratory, he must be an educator-actor who combines "the theatrical competence that stimulates the artistic abilities of the students and the specific pedagogical skills of an educator" (Oliva, 2005)</a:t>
            </a:r>
            <a:endParaRPr lang="en-GB" noProof="0" dirty="0"/>
          </a:p>
        </p:txBody>
      </p:sp>
      <p:sp>
        <p:nvSpPr>
          <p:cNvPr id="4" name="Slide Number Placeholder 3"/>
          <p:cNvSpPr>
            <a:spLocks noGrp="1"/>
          </p:cNvSpPr>
          <p:nvPr>
            <p:ph type="sldNum" sz="quarter" idx="10"/>
          </p:nvPr>
        </p:nvSpPr>
        <p:spPr/>
        <p:txBody>
          <a:bodyPr/>
          <a:lstStyle/>
          <a:p>
            <a:pPr>
              <a:defRPr/>
            </a:pPr>
            <a:fld id="{A0D53490-E306-4EB3-B294-455495C99366}" type="slidenum">
              <a:rPr lang="en-US" altLang="it-IT" smtClean="0"/>
              <a:pPr>
                <a:defRPr/>
              </a:pPr>
              <a:t>10</a:t>
            </a:fld>
            <a:endParaRPr lang="en-US" altLang="it-IT" dirty="0"/>
          </a:p>
        </p:txBody>
      </p:sp>
    </p:spTree>
    <p:extLst>
      <p:ext uri="{BB962C8B-B14F-4D97-AF65-F5344CB8AC3E}">
        <p14:creationId xmlns:p14="http://schemas.microsoft.com/office/powerpoint/2010/main" val="385826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it-IT" noProof="0" dirty="0">
                <a:ea typeface="ＭＳ Ｐゴシック" panose="020B0600070205080204" pitchFamily="34" charset="-128"/>
              </a:rPr>
              <a:t>Results (1)</a:t>
            </a:r>
            <a:br>
              <a:rPr lang="en-GB" altLang="it-IT" noProof="0" dirty="0">
                <a:ea typeface="ＭＳ Ｐゴシック" panose="020B0600070205080204" pitchFamily="34" charset="-128"/>
              </a:rPr>
            </a:br>
            <a:r>
              <a:rPr lang="en-GB" altLang="it-IT" noProof="0" dirty="0">
                <a:ea typeface="ＭＳ Ｐゴシック" panose="020B0600070205080204" pitchFamily="34" charset="-128"/>
              </a:rPr>
              <a:t>Theatre has got everything</a:t>
            </a:r>
            <a:r>
              <a:rPr lang="en-GB" altLang="it-IT" sz="1400" noProof="0" dirty="0">
                <a:ea typeface="ＭＳ Ｐゴシック" panose="020B0600070205080204" pitchFamily="34" charset="-128"/>
              </a:rPr>
              <a:t>!!!</a:t>
            </a:r>
          </a:p>
          <a:p>
            <a:pPr marL="457200" indent="-457200">
              <a:lnSpc>
                <a:spcPct val="170000"/>
              </a:lnSpc>
              <a:spcBef>
                <a:spcPts val="600"/>
              </a:spcBef>
              <a:spcAft>
                <a:spcPts val="600"/>
              </a:spcAft>
              <a:buFont typeface="Arial" panose="020B0604020202020204" pitchFamily="34" charset="0"/>
              <a:buChar char="•"/>
              <a:defRPr/>
            </a:pPr>
            <a:r>
              <a:rPr lang="en-GB" sz="1200" noProof="0" dirty="0"/>
              <a:t>It’s project based</a:t>
            </a:r>
          </a:p>
          <a:p>
            <a:pPr marL="457200" indent="-457200">
              <a:lnSpc>
                <a:spcPct val="170000"/>
              </a:lnSpc>
              <a:spcBef>
                <a:spcPts val="600"/>
              </a:spcBef>
              <a:spcAft>
                <a:spcPts val="600"/>
              </a:spcAft>
              <a:buFont typeface="Arial" panose="020B0604020202020204" pitchFamily="34" charset="0"/>
              <a:buChar char="•"/>
              <a:defRPr/>
            </a:pPr>
            <a:r>
              <a:rPr lang="en-GB" sz="1200" noProof="0" dirty="0"/>
              <a:t>It’s “maker” based</a:t>
            </a:r>
          </a:p>
          <a:p>
            <a:pPr marL="457200" indent="-457200">
              <a:lnSpc>
                <a:spcPct val="170000"/>
              </a:lnSpc>
              <a:spcBef>
                <a:spcPts val="600"/>
              </a:spcBef>
              <a:spcAft>
                <a:spcPts val="600"/>
              </a:spcAft>
              <a:buFont typeface="Arial" panose="020B0604020202020204" pitchFamily="34" charset="0"/>
              <a:buChar char="•"/>
              <a:defRPr/>
            </a:pPr>
            <a:r>
              <a:rPr lang="en-GB" sz="1200" noProof="0" dirty="0"/>
              <a:t>It encompasses all areas of learning both academic and practical/tech trades</a:t>
            </a:r>
          </a:p>
          <a:p>
            <a:pPr marL="457200" indent="-457200">
              <a:lnSpc>
                <a:spcPct val="170000"/>
              </a:lnSpc>
              <a:spcBef>
                <a:spcPts val="600"/>
              </a:spcBef>
              <a:spcAft>
                <a:spcPts val="600"/>
              </a:spcAft>
              <a:buFont typeface="Arial" panose="020B0604020202020204" pitchFamily="34" charset="0"/>
              <a:buChar char="•"/>
              <a:defRPr/>
            </a:pPr>
            <a:r>
              <a:rPr lang="en-GB" sz="1200" noProof="0" dirty="0"/>
              <a:t>It is a team and solo effort at</a:t>
            </a:r>
            <a:r>
              <a:rPr lang="en-GB" sz="1200" baseline="0" noProof="0" dirty="0"/>
              <a:t> </a:t>
            </a:r>
            <a:r>
              <a:rPr lang="en-GB" sz="1200" noProof="0" dirty="0"/>
              <a:t>the same time</a:t>
            </a:r>
          </a:p>
          <a:p>
            <a:pPr marL="457200" indent="-457200">
              <a:lnSpc>
                <a:spcPct val="170000"/>
              </a:lnSpc>
              <a:spcBef>
                <a:spcPts val="600"/>
              </a:spcBef>
              <a:spcAft>
                <a:spcPts val="600"/>
              </a:spcAft>
              <a:buFont typeface="Arial" panose="020B0604020202020204" pitchFamily="34" charset="0"/>
              <a:buChar char="•"/>
              <a:defRPr/>
            </a:pPr>
            <a:r>
              <a:rPr lang="en-GB" sz="1200" noProof="0" dirty="0"/>
              <a:t>It promotes deep thinking</a:t>
            </a:r>
          </a:p>
          <a:p>
            <a:pPr marL="457200" indent="-457200">
              <a:lnSpc>
                <a:spcPct val="170000"/>
              </a:lnSpc>
              <a:spcBef>
                <a:spcPts val="600"/>
              </a:spcBef>
              <a:spcAft>
                <a:spcPts val="600"/>
              </a:spcAft>
              <a:buFont typeface="Arial" panose="020B0604020202020204" pitchFamily="34" charset="0"/>
              <a:buChar char="•"/>
              <a:defRPr/>
            </a:pPr>
            <a:r>
              <a:rPr lang="en-GB" sz="1200" noProof="0" dirty="0"/>
              <a:t>It promotes creative thinking</a:t>
            </a:r>
          </a:p>
          <a:p>
            <a:pPr marL="457200" indent="-457200">
              <a:lnSpc>
                <a:spcPct val="170000"/>
              </a:lnSpc>
              <a:spcBef>
                <a:spcPts val="600"/>
              </a:spcBef>
              <a:spcAft>
                <a:spcPts val="600"/>
              </a:spcAft>
              <a:buFont typeface="Arial" panose="020B0604020202020204" pitchFamily="34" charset="0"/>
              <a:buChar char="•"/>
              <a:defRPr/>
            </a:pPr>
            <a:r>
              <a:rPr lang="en-GB" sz="1200" noProof="0" dirty="0"/>
              <a:t>It promotes critical analysis</a:t>
            </a:r>
          </a:p>
          <a:p>
            <a:pPr marL="457200" indent="-457200">
              <a:lnSpc>
                <a:spcPct val="170000"/>
              </a:lnSpc>
              <a:spcBef>
                <a:spcPts val="600"/>
              </a:spcBef>
              <a:spcAft>
                <a:spcPts val="600"/>
              </a:spcAft>
              <a:buFont typeface="Arial" panose="020B0604020202020204" pitchFamily="34" charset="0"/>
              <a:buChar char="•"/>
              <a:defRPr/>
            </a:pPr>
            <a:r>
              <a:rPr lang="en-GB" sz="1200" noProof="0" dirty="0"/>
              <a:t>It promotes problem solving</a:t>
            </a:r>
          </a:p>
        </p:txBody>
      </p:sp>
      <p:sp>
        <p:nvSpPr>
          <p:cNvPr id="4" name="Slide Number Placeholder 3"/>
          <p:cNvSpPr>
            <a:spLocks noGrp="1"/>
          </p:cNvSpPr>
          <p:nvPr>
            <p:ph type="sldNum" sz="quarter" idx="10"/>
          </p:nvPr>
        </p:nvSpPr>
        <p:spPr/>
        <p:txBody>
          <a:bodyPr/>
          <a:lstStyle/>
          <a:p>
            <a:pPr>
              <a:defRPr/>
            </a:pPr>
            <a:fld id="{A0D53490-E306-4EB3-B294-455495C99366}" type="slidenum">
              <a:rPr lang="en-US" altLang="it-IT" smtClean="0"/>
              <a:pPr>
                <a:defRPr/>
              </a:pPr>
              <a:t>11</a:t>
            </a:fld>
            <a:endParaRPr lang="en-US" altLang="it-IT" dirty="0"/>
          </a:p>
        </p:txBody>
      </p:sp>
    </p:spTree>
    <p:extLst>
      <p:ext uri="{BB962C8B-B14F-4D97-AF65-F5344CB8AC3E}">
        <p14:creationId xmlns:p14="http://schemas.microsoft.com/office/powerpoint/2010/main" val="274514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it-IT" noProof="0" dirty="0">
                <a:ea typeface="ＭＳ Ｐゴシック" panose="020B0600070205080204" pitchFamily="34" charset="-128"/>
              </a:rPr>
              <a:t>Results (2)</a:t>
            </a:r>
          </a:p>
          <a:p>
            <a:pPr>
              <a:defRPr/>
            </a:pPr>
            <a:r>
              <a:rPr lang="en-GB" sz="1200" noProof="0" dirty="0"/>
              <a:t>The following aspects are particularly significant for students with special needs:</a:t>
            </a:r>
          </a:p>
          <a:p>
            <a:pPr marL="457200" indent="-457200">
              <a:buFont typeface="Arial" panose="020B0604020202020204" pitchFamily="34" charset="0"/>
              <a:buChar char="•"/>
              <a:defRPr/>
            </a:pPr>
            <a:r>
              <a:rPr lang="en-GB" sz="1200" noProof="0" dirty="0"/>
              <a:t>Development of imagination as a "constitutive element of cognitive processes“</a:t>
            </a:r>
          </a:p>
          <a:p>
            <a:pPr marL="457200" indent="-457200">
              <a:buFont typeface="Arial" panose="020B0604020202020204" pitchFamily="34" charset="0"/>
              <a:buChar char="•"/>
              <a:defRPr/>
            </a:pPr>
            <a:r>
              <a:rPr lang="en-GB" sz="1200" noProof="0" dirty="0"/>
              <a:t>Opportunity to explore emotions and situations, even extreme, in a protected environment</a:t>
            </a:r>
          </a:p>
          <a:p>
            <a:pPr marL="457200" indent="-457200">
              <a:buFont typeface="Arial" panose="020B0604020202020204" pitchFamily="34" charset="0"/>
              <a:buChar char="•"/>
              <a:defRPr/>
            </a:pPr>
            <a:r>
              <a:rPr lang="en-GB" sz="1200" noProof="0" dirty="0"/>
              <a:t>Centrality of work through body and voice</a:t>
            </a:r>
          </a:p>
          <a:p>
            <a:pPr marL="457200" indent="-457200">
              <a:buFont typeface="Arial" panose="020B0604020202020204" pitchFamily="34" charset="0"/>
              <a:buChar char="•"/>
              <a:defRPr/>
            </a:pPr>
            <a:r>
              <a:rPr lang="en-GB" sz="1200" noProof="0" dirty="0"/>
              <a:t>Interaction with the group and emancipation from isolation and stereotyped and rigid behaviours</a:t>
            </a:r>
          </a:p>
        </p:txBody>
      </p:sp>
      <p:sp>
        <p:nvSpPr>
          <p:cNvPr id="4" name="Slide Number Placeholder 3"/>
          <p:cNvSpPr>
            <a:spLocks noGrp="1"/>
          </p:cNvSpPr>
          <p:nvPr>
            <p:ph type="sldNum" sz="quarter" idx="10"/>
          </p:nvPr>
        </p:nvSpPr>
        <p:spPr/>
        <p:txBody>
          <a:bodyPr/>
          <a:lstStyle/>
          <a:p>
            <a:pPr>
              <a:defRPr/>
            </a:pPr>
            <a:fld id="{A0D53490-E306-4EB3-B294-455495C99366}" type="slidenum">
              <a:rPr lang="en-US" altLang="it-IT" smtClean="0"/>
              <a:pPr>
                <a:defRPr/>
              </a:pPr>
              <a:t>12</a:t>
            </a:fld>
            <a:endParaRPr lang="en-US" altLang="it-IT" dirty="0"/>
          </a:p>
        </p:txBody>
      </p:sp>
    </p:spTree>
    <p:extLst>
      <p:ext uri="{BB962C8B-B14F-4D97-AF65-F5344CB8AC3E}">
        <p14:creationId xmlns:p14="http://schemas.microsoft.com/office/powerpoint/2010/main" val="330612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it-IT" noProof="0" dirty="0">
                <a:ea typeface="ＭＳ Ｐゴシック" panose="020B0600070205080204" pitchFamily="34" charset="-128"/>
              </a:rPr>
              <a:t>QUESTIONS</a:t>
            </a:r>
          </a:p>
          <a:p>
            <a:pPr marL="457200" indent="-457200">
              <a:buFont typeface="Arial" panose="020B0604020202020204" pitchFamily="34" charset="0"/>
              <a:buChar char="•"/>
              <a:defRPr/>
            </a:pPr>
            <a:r>
              <a:rPr lang="en-GB" altLang="it-IT" sz="1200" noProof="0" dirty="0">
                <a:ea typeface="ＭＳ Ｐゴシック" pitchFamily="34" charset="-128"/>
              </a:rPr>
              <a:t>Do you use theatrical workshops for educational purposes? How?</a:t>
            </a:r>
          </a:p>
          <a:p>
            <a:pPr marL="457200" indent="-457200">
              <a:buFont typeface="Arial" panose="020B0604020202020204" pitchFamily="34" charset="0"/>
              <a:buChar char="•"/>
              <a:defRPr/>
            </a:pPr>
            <a:r>
              <a:rPr lang="en-GB" altLang="it-IT" sz="1200" noProof="0" dirty="0">
                <a:ea typeface="ＭＳ Ｐゴシック" pitchFamily="34" charset="-128"/>
              </a:rPr>
              <a:t>Do teachers conduct laboratories on their own or in collaboration with external experts?</a:t>
            </a:r>
          </a:p>
          <a:p>
            <a:pPr marL="457200" indent="-457200">
              <a:buFont typeface="Arial" panose="020B0604020202020204" pitchFamily="34" charset="0"/>
              <a:buChar char="•"/>
              <a:defRPr/>
            </a:pPr>
            <a:r>
              <a:rPr lang="en-GB" altLang="it-IT" sz="1200" noProof="0" dirty="0">
                <a:ea typeface="ＭＳ Ｐゴシック" pitchFamily="34" charset="-128"/>
              </a:rPr>
              <a:t>Are the laboratories integrated into the curriculum? Are students assessed?</a:t>
            </a:r>
          </a:p>
          <a:p>
            <a:pPr marL="457200" indent="-457200">
              <a:buFont typeface="Arial" panose="020B0604020202020204" pitchFamily="34" charset="0"/>
              <a:buChar char="•"/>
              <a:defRPr/>
            </a:pPr>
            <a:r>
              <a:rPr lang="en-GB" altLang="it-IT" sz="1200" noProof="0" dirty="0">
                <a:ea typeface="ＭＳ Ｐゴシック" pitchFamily="34" charset="-128"/>
              </a:rPr>
              <a:t> What can be done to foster a greater participation for students with severe disabilities?</a:t>
            </a:r>
          </a:p>
        </p:txBody>
      </p:sp>
      <p:sp>
        <p:nvSpPr>
          <p:cNvPr id="4" name="Slide Number Placeholder 3"/>
          <p:cNvSpPr>
            <a:spLocks noGrp="1"/>
          </p:cNvSpPr>
          <p:nvPr>
            <p:ph type="sldNum" sz="quarter" idx="10"/>
          </p:nvPr>
        </p:nvSpPr>
        <p:spPr/>
        <p:txBody>
          <a:bodyPr/>
          <a:lstStyle/>
          <a:p>
            <a:pPr>
              <a:defRPr/>
            </a:pPr>
            <a:fld id="{A0D53490-E306-4EB3-B294-455495C99366}" type="slidenum">
              <a:rPr lang="en-US" altLang="it-IT" smtClean="0"/>
              <a:pPr>
                <a:defRPr/>
              </a:pPr>
              <a:t>13</a:t>
            </a:fld>
            <a:endParaRPr lang="en-US" altLang="it-IT" dirty="0"/>
          </a:p>
        </p:txBody>
      </p:sp>
    </p:spTree>
    <p:extLst>
      <p:ext uri="{BB962C8B-B14F-4D97-AF65-F5344CB8AC3E}">
        <p14:creationId xmlns:p14="http://schemas.microsoft.com/office/powerpoint/2010/main" val="1914543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it-IT" noProof="0" dirty="0">
                <a:ea typeface="ＭＳ Ｐゴシック" panose="020B0600070205080204" pitchFamily="34" charset="-128"/>
              </a:rPr>
              <a:t>References and Contact</a:t>
            </a:r>
          </a:p>
          <a:p>
            <a:pPr>
              <a:lnSpc>
                <a:spcPct val="90000"/>
              </a:lnSpc>
              <a:buFont typeface="Arial" panose="020B0604020202020204" pitchFamily="34" charset="0"/>
              <a:buNone/>
            </a:pPr>
            <a:r>
              <a:rPr lang="it-IT" altLang="it-IT" dirty="0">
                <a:ea typeface="ＭＳ Ｐゴシック" panose="020B0600070205080204" pitchFamily="34" charset="-128"/>
              </a:rPr>
              <a:t>GOUSSOT A., ANNALORO E. (2015). Risorse per l'inclusione. L'inclusione come risorsa. Palermo: G.B. Palumbo.</a:t>
            </a:r>
          </a:p>
          <a:p>
            <a:pPr>
              <a:lnSpc>
                <a:spcPct val="90000"/>
              </a:lnSpc>
              <a:buFont typeface="Arial" panose="020B0604020202020204" pitchFamily="34" charset="0"/>
              <a:buNone/>
            </a:pPr>
            <a:r>
              <a:rPr lang="it-IT" altLang="it-IT" dirty="0">
                <a:ea typeface="ＭＳ Ｐゴシック" panose="020B0600070205080204" pitchFamily="34" charset="-128"/>
              </a:rPr>
              <a:t>MUSAIO, M. (2007). Pedagogia del bello, suggestioni e percorsi educativi. Milano: Franco Angeli.</a:t>
            </a:r>
          </a:p>
          <a:p>
            <a:pPr>
              <a:lnSpc>
                <a:spcPct val="90000"/>
              </a:lnSpc>
              <a:buFont typeface="Arial" panose="020B0604020202020204" pitchFamily="34" charset="0"/>
              <a:buNone/>
            </a:pPr>
            <a:r>
              <a:rPr lang="it-IT" altLang="it-IT" dirty="0">
                <a:ea typeface="ＭＳ Ｐゴシック" panose="020B0600070205080204" pitchFamily="34" charset="-128"/>
              </a:rPr>
              <a:t>OLIVA, G. (2005). Educazione alla teatralità e formazione. Dai fondamenti del movimento creativo alla form-a-zione. Milano: LED.</a:t>
            </a:r>
          </a:p>
          <a:p>
            <a:pPr>
              <a:lnSpc>
                <a:spcPct val="90000"/>
              </a:lnSpc>
              <a:buFont typeface="Arial" panose="020B0604020202020204" pitchFamily="34" charset="0"/>
              <a:buNone/>
            </a:pPr>
            <a:r>
              <a:rPr lang="it-IT" altLang="it-IT" dirty="0">
                <a:ea typeface="ＭＳ Ｐゴシック" panose="020B0600070205080204" pitchFamily="34" charset="-128"/>
              </a:rPr>
              <a:t>RUGGERI V. (2001). L’identità in psicologia e teatro. Roma: Ed. Scientifiche Maggi</a:t>
            </a:r>
          </a:p>
          <a:p>
            <a:pPr>
              <a:lnSpc>
                <a:spcPct val="90000"/>
              </a:lnSpc>
              <a:buFont typeface="Arial" panose="020B0604020202020204" pitchFamily="34" charset="0"/>
              <a:buNone/>
            </a:pPr>
            <a:r>
              <a:rPr lang="it-IT" altLang="it-IT" dirty="0">
                <a:ea typeface="ＭＳ Ｐゴシック" panose="020B0600070205080204" pitchFamily="34" charset="-128"/>
              </a:rPr>
              <a:t>RUSTIN M. (2002). Passioni in scena. Milano: Bruno Mondadori edizioni.</a:t>
            </a:r>
          </a:p>
          <a:p>
            <a:pPr>
              <a:lnSpc>
                <a:spcPct val="90000"/>
              </a:lnSpc>
              <a:buFont typeface="Arial" panose="020B0604020202020204" pitchFamily="34" charset="0"/>
              <a:buNone/>
            </a:pPr>
            <a:r>
              <a:rPr lang="it-IT" altLang="it-IT" dirty="0">
                <a:ea typeface="ＭＳ Ｐゴシック" panose="020B0600070205080204" pitchFamily="34" charset="-128"/>
              </a:rPr>
              <a:t>SAID, E. W. (1995). Dire la verità. Gli intellettuali e il potere, Milano: </a:t>
            </a:r>
            <a:r>
              <a:rPr lang="en-GB" altLang="it-IT" noProof="0" dirty="0">
                <a:ea typeface="ＭＳ Ｐゴシック" panose="020B0600070205080204" pitchFamily="34" charset="-128"/>
              </a:rPr>
              <a:t>Feltrinelli.</a:t>
            </a:r>
          </a:p>
          <a:p>
            <a:pPr algn="ctr">
              <a:lnSpc>
                <a:spcPct val="90000"/>
              </a:lnSpc>
              <a:buFont typeface="Arial" panose="020B0604020202020204" pitchFamily="34" charset="0"/>
              <a:buNone/>
            </a:pPr>
            <a:r>
              <a:rPr lang="en-GB" altLang="it-IT" b="1" noProof="0" dirty="0">
                <a:ea typeface="ＭＳ Ｐゴシック" panose="020B0600070205080204" pitchFamily="34" charset="-128"/>
              </a:rPr>
              <a:t>Mariella Demichele</a:t>
            </a:r>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12AB4E4-A20C-4A7D-A2FA-9A445FD7AFDD}" type="slidenum">
              <a:rPr lang="en-US" altLang="it-IT"/>
              <a:pPr/>
              <a:t>14</a:t>
            </a:fld>
            <a:endParaRPr lang="en-US" alt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1400" kern="1200" noProof="0" dirty="0">
                <a:solidFill>
                  <a:srgbClr val="1E1C43"/>
                </a:solidFill>
                <a:effectLst/>
              </a:rPr>
              <a:t>I am going to expose some thoughts about the use of theatre as inclusive practice, taking into account some recent experiences in my school. </a:t>
            </a:r>
            <a:endParaRPr lang="en-GB" altLang="it-IT" noProof="0" dirty="0">
              <a:ea typeface="ＭＳ Ｐゴシック" panose="020B0600070205080204" pitchFamily="34" charset="-128"/>
            </a:endParaRPr>
          </a:p>
          <a:p>
            <a:pPr>
              <a:defRPr/>
            </a:pPr>
            <a:r>
              <a:rPr lang="en-GB" sz="1200" kern="1200" noProof="0" dirty="0">
                <a:solidFill>
                  <a:schemeClr val="tx1"/>
                </a:solidFill>
                <a:latin typeface="+mn-lt"/>
                <a:ea typeface="Verdana" panose="020B0604030504040204" pitchFamily="34" charset="0"/>
                <a:cs typeface="Verdana" panose="020B0604030504040204" pitchFamily="34" charset="0"/>
              </a:rPr>
              <a:t>My presentation is structured as follows:</a:t>
            </a:r>
          </a:p>
          <a:p>
            <a:pPr>
              <a:defRPr/>
            </a:pPr>
            <a:r>
              <a:rPr lang="en-GB" sz="1200" kern="1200" noProof="0" dirty="0">
                <a:solidFill>
                  <a:schemeClr val="tx1"/>
                </a:solidFill>
                <a:latin typeface="+mn-lt"/>
                <a:ea typeface="Verdana" panose="020B0604030504040204" pitchFamily="34" charset="0"/>
                <a:cs typeface="Verdana" panose="020B0604030504040204" pitchFamily="34" charset="0"/>
              </a:rPr>
              <a:t>1. Brief introduction to the topic through a video</a:t>
            </a:r>
          </a:p>
          <a:p>
            <a:pPr>
              <a:defRPr/>
            </a:pPr>
            <a:r>
              <a:rPr lang="en-GB" sz="1200" kern="1200" noProof="0" dirty="0">
                <a:solidFill>
                  <a:schemeClr val="tx1"/>
                </a:solidFill>
                <a:latin typeface="+mn-lt"/>
                <a:ea typeface="Verdana" panose="020B0604030504040204" pitchFamily="34" charset="0"/>
                <a:cs typeface="Verdana" panose="020B0604030504040204" pitchFamily="34" charset="0"/>
              </a:rPr>
              <a:t>2. Methodological approaches, process and results of such theatrical practice at school</a:t>
            </a:r>
          </a:p>
          <a:p>
            <a:pPr>
              <a:defRPr/>
            </a:pPr>
            <a:r>
              <a:rPr lang="en-GB" sz="1200" kern="1200" noProof="0" dirty="0">
                <a:solidFill>
                  <a:schemeClr val="tx1"/>
                </a:solidFill>
                <a:latin typeface="+mn-lt"/>
                <a:ea typeface="Verdana" panose="020B0604030504040204" pitchFamily="34" charset="0"/>
                <a:cs typeface="Verdana" panose="020B0604030504040204" pitchFamily="34" charset="0"/>
              </a:rPr>
              <a:t>3. Questions</a:t>
            </a:r>
            <a:endParaRPr lang="en-GB" sz="1400" kern="1200" noProof="0" dirty="0">
              <a:solidFill>
                <a:schemeClr val="tx1"/>
              </a:solidFill>
              <a:latin typeface="+mn-lt"/>
              <a:ea typeface="Verdana" panose="020B0604030504040204" pitchFamily="34" charset="0"/>
              <a:cs typeface="Verdana" panose="020B0604030504040204" pitchFamily="34" charset="0"/>
            </a:endParaRP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1945D03-9A7E-45B8-96AF-D9E3DD51CA4A}" type="slidenum">
              <a:rPr lang="en-US" altLang="it-IT"/>
              <a:pPr/>
              <a:t>2</a:t>
            </a:fld>
            <a:endParaRPr lang="en-US" alt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ltLang="it-IT" sz="1200" noProof="0" dirty="0">
                <a:ea typeface="ＭＳ Ｐゴシック" pitchFamily="34" charset="-128"/>
              </a:rPr>
              <a:t>In the group:</a:t>
            </a:r>
            <a:endParaRPr lang="en-GB" altLang="it-IT" noProof="0" dirty="0">
              <a:ea typeface="ＭＳ Ｐゴシック" panose="020B0600070205080204" pitchFamily="34" charset="-128"/>
            </a:endParaRPr>
          </a:p>
          <a:p>
            <a:pPr marL="457200" indent="-457200" algn="l">
              <a:buFont typeface="Arial" panose="020B0604020202020204" pitchFamily="34" charset="0"/>
              <a:buChar char="•"/>
              <a:defRPr/>
            </a:pPr>
            <a:r>
              <a:rPr lang="en-GB" altLang="it-IT" sz="1200" noProof="0" dirty="0">
                <a:ea typeface="ＭＳ Ｐゴシック" pitchFamily="34" charset="-128"/>
              </a:rPr>
              <a:t>there were students with </a:t>
            </a:r>
            <a:r>
              <a:rPr lang="en-GB" altLang="it-IT" sz="1200" b="1" noProof="0" dirty="0">
                <a:ea typeface="ＭＳ Ｐゴシック" pitchFamily="34" charset="-128"/>
              </a:rPr>
              <a:t>dyspraxia</a:t>
            </a:r>
            <a:r>
              <a:rPr lang="en-GB" altLang="it-IT" sz="1200" noProof="0" dirty="0">
                <a:ea typeface="ＭＳ Ｐゴシック" pitchFamily="34" charset="-128"/>
              </a:rPr>
              <a:t>, </a:t>
            </a:r>
            <a:r>
              <a:rPr lang="en-GB" altLang="it-IT" sz="1200" b="1" noProof="0" dirty="0">
                <a:ea typeface="ＭＳ Ｐゴシック" pitchFamily="34" charset="-128"/>
              </a:rPr>
              <a:t>concentration disorders</a:t>
            </a:r>
            <a:r>
              <a:rPr lang="en-GB" altLang="it-IT" sz="1200" noProof="0" dirty="0">
                <a:ea typeface="ＭＳ Ｐゴシック" pitchFamily="34" charset="-128"/>
              </a:rPr>
              <a:t> and </a:t>
            </a:r>
            <a:r>
              <a:rPr lang="en-GB" altLang="it-IT" sz="1200" b="1" noProof="0" dirty="0">
                <a:ea typeface="ＭＳ Ｐゴシック" pitchFamily="34" charset="-128"/>
              </a:rPr>
              <a:t>ADHD syndrome</a:t>
            </a:r>
            <a:r>
              <a:rPr lang="en-GB" altLang="it-IT" sz="1200" noProof="0" dirty="0">
                <a:ea typeface="ＭＳ Ｐゴシック" pitchFamily="34" charset="-128"/>
              </a:rPr>
              <a:t>;</a:t>
            </a:r>
          </a:p>
          <a:p>
            <a:pPr marL="457200" indent="-457200" algn="l">
              <a:buFont typeface="Arial" panose="020B0604020202020204" pitchFamily="34" charset="0"/>
              <a:buChar char="•"/>
              <a:defRPr/>
            </a:pPr>
            <a:r>
              <a:rPr lang="en-GB" altLang="it-IT" sz="1200" noProof="0" dirty="0">
                <a:ea typeface="ＭＳ Ｐゴシック" pitchFamily="34" charset="-128"/>
              </a:rPr>
              <a:t>the assistant director was a </a:t>
            </a:r>
            <a:r>
              <a:rPr lang="en-GB" altLang="it-IT" sz="1200" b="1" noProof="0" dirty="0">
                <a:ea typeface="ＭＳ Ｐゴシック" pitchFamily="34" charset="-128"/>
              </a:rPr>
              <a:t>partially-sighted student with behavioural disorders</a:t>
            </a:r>
            <a:r>
              <a:rPr lang="en-GB" altLang="it-IT" sz="1200" noProof="0" dirty="0">
                <a:ea typeface="ＭＳ Ｐゴシック" pitchFamily="34" charset="-128"/>
              </a:rPr>
              <a:t>. </a:t>
            </a:r>
          </a:p>
          <a:p>
            <a:pPr algn="l">
              <a:defRPr/>
            </a:pPr>
            <a:r>
              <a:rPr lang="en-GB" altLang="it-IT" sz="1200" noProof="0" dirty="0">
                <a:ea typeface="ＭＳ Ｐゴシック" pitchFamily="34" charset="-128"/>
              </a:rPr>
              <a:t>The theatrical practice helped to activate resources, learning strategies, ways of working with a positive impact both on the artistic level and on the students’ learning.</a:t>
            </a:r>
            <a:endParaRPr lang="en-GB" altLang="it-IT" noProof="0"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0D53490-E306-4EB3-B294-455495C99366}" type="slidenum">
              <a:rPr lang="en-US" altLang="it-IT" smtClean="0"/>
              <a:pPr>
                <a:defRPr/>
              </a:pPr>
              <a:t>3</a:t>
            </a:fld>
            <a:endParaRPr lang="en-US" altLang="it-IT" dirty="0"/>
          </a:p>
        </p:txBody>
      </p:sp>
    </p:spTree>
    <p:extLst>
      <p:ext uri="{BB962C8B-B14F-4D97-AF65-F5344CB8AC3E}">
        <p14:creationId xmlns:p14="http://schemas.microsoft.com/office/powerpoint/2010/main" val="61455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it-IT" sz="1600" b="1" noProof="0" dirty="0">
                <a:ea typeface="ＭＳ Ｐゴシック" panose="020B0600070205080204" pitchFamily="34" charset="-128"/>
              </a:rPr>
              <a:t>METHODOLOGICAL APPROACHES</a:t>
            </a:r>
            <a:endParaRPr lang="en-GB" altLang="it-IT" noProof="0" dirty="0">
              <a:ea typeface="ＭＳ Ｐゴシック" panose="020B0600070205080204" pitchFamily="34" charset="-128"/>
            </a:endParaRPr>
          </a:p>
          <a:p>
            <a:pPr>
              <a:lnSpc>
                <a:spcPct val="100000"/>
              </a:lnSpc>
              <a:buFont typeface="Arial" panose="020B0604020202020204" pitchFamily="34" charset="0"/>
              <a:buNone/>
            </a:pPr>
            <a:r>
              <a:rPr lang="en-GB" altLang="it-IT" sz="1400" b="1" noProof="0" dirty="0">
                <a:ea typeface="ＭＳ Ｐゴシック" panose="020B0600070205080204" pitchFamily="34" charset="-128"/>
              </a:rPr>
              <a:t>1. ART INTEGRATION</a:t>
            </a:r>
          </a:p>
          <a:p>
            <a:pPr>
              <a:lnSpc>
                <a:spcPct val="100000"/>
              </a:lnSpc>
              <a:spcBef>
                <a:spcPct val="0"/>
              </a:spcBef>
              <a:buFont typeface="Arial" panose="020B0604020202020204" pitchFamily="34" charset="0"/>
              <a:buNone/>
            </a:pPr>
            <a:r>
              <a:rPr lang="en-GB" altLang="it-IT" noProof="0" dirty="0">
                <a:ea typeface="ＭＳ Ｐゴシック" panose="020B0600070205080204" pitchFamily="34" charset="-128"/>
              </a:rPr>
              <a:t>It is an APPROACH to TEACHING in which students construct and demonstrate their UNDERSTANDING through an ART FORM. The entire process is aimed to learning.</a:t>
            </a:r>
          </a:p>
          <a:p>
            <a:pPr>
              <a:lnSpc>
                <a:spcPct val="100000"/>
              </a:lnSpc>
              <a:spcBef>
                <a:spcPts val="1800"/>
              </a:spcBef>
            </a:pPr>
            <a:r>
              <a:rPr lang="en-GB" altLang="it-IT" b="1" noProof="0" dirty="0">
                <a:solidFill>
                  <a:schemeClr val="tx1"/>
                </a:solidFill>
              </a:rPr>
              <a:t>2. DRAMA IN EDUCATION</a:t>
            </a:r>
          </a:p>
          <a:p>
            <a:pPr>
              <a:lnSpc>
                <a:spcPct val="100000"/>
              </a:lnSpc>
              <a:spcBef>
                <a:spcPct val="0"/>
              </a:spcBef>
            </a:pPr>
            <a:r>
              <a:rPr lang="en-GB" altLang="it-IT" noProof="0" dirty="0">
                <a:solidFill>
                  <a:schemeClr val="tx1"/>
                </a:solidFill>
              </a:rPr>
              <a:t>Theatre is not another school discipline, but rather an occasion to promote a new learning environment, where</a:t>
            </a:r>
            <a:r>
              <a:rPr lang="en-GB" altLang="it-IT" baseline="0" noProof="0" dirty="0">
                <a:solidFill>
                  <a:schemeClr val="tx1"/>
                </a:solidFill>
              </a:rPr>
              <a:t> </a:t>
            </a:r>
            <a:r>
              <a:rPr lang="en-GB" altLang="it-IT" noProof="0" dirty="0">
                <a:solidFill>
                  <a:schemeClr val="tx1"/>
                </a:solidFill>
              </a:rPr>
              <a:t>theatrical techniques are used primarily as a method to</a:t>
            </a:r>
            <a:r>
              <a:rPr lang="en-GB" altLang="it-IT" baseline="0" noProof="0" dirty="0">
                <a:solidFill>
                  <a:schemeClr val="tx1"/>
                </a:solidFill>
              </a:rPr>
              <a:t> </a:t>
            </a:r>
            <a:r>
              <a:rPr lang="en-GB" altLang="it-IT" noProof="0" dirty="0">
                <a:solidFill>
                  <a:schemeClr val="tx1"/>
                </a:solidFill>
              </a:rPr>
              <a:t>activate work and study.</a:t>
            </a:r>
            <a:endParaRPr lang="en-GB" altLang="it-IT" noProof="0" dirty="0">
              <a:ea typeface="ＭＳ Ｐゴシック" panose="020B0600070205080204" pitchFamily="34" charset="-128"/>
            </a:endParaRPr>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BABE40E-C693-4C31-81F7-C90303B117C1}" type="slidenum">
              <a:rPr lang="en-US" altLang="it-IT"/>
              <a:pPr/>
              <a:t>4</a:t>
            </a:fld>
            <a:endParaRPr lang="en-US" altLang="it-IT" dirty="0"/>
          </a:p>
        </p:txBody>
      </p:sp>
    </p:spTree>
    <p:extLst>
      <p:ext uri="{BB962C8B-B14F-4D97-AF65-F5344CB8AC3E}">
        <p14:creationId xmlns:p14="http://schemas.microsoft.com/office/powerpoint/2010/main" val="113325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it-IT" noProof="0" dirty="0">
                <a:ea typeface="ＭＳ Ｐゴシック" panose="020B0600070205080204" pitchFamily="34" charset="-128"/>
              </a:rPr>
              <a:t>Process (1)</a:t>
            </a:r>
          </a:p>
          <a:p>
            <a:pPr>
              <a:defRPr/>
            </a:pPr>
            <a:r>
              <a:rPr lang="en-GB" altLang="it-IT" sz="1200" noProof="0" dirty="0">
                <a:ea typeface="ＭＳ Ｐゴシック" pitchFamily="34" charset="-128"/>
              </a:rPr>
              <a:t>Theatre is an effective tool for the acquisition of knowledge and skills through the use of personal creativity and the collaboration with the group.</a:t>
            </a:r>
          </a:p>
          <a:p>
            <a:pPr>
              <a:defRPr/>
            </a:pPr>
            <a:r>
              <a:rPr lang="en-GB" altLang="it-IT" sz="1200" noProof="0" dirty="0">
                <a:ea typeface="ＭＳ Ｐゴシック" pitchFamily="34" charset="-128"/>
              </a:rPr>
              <a:t>In the planning activity there are:</a:t>
            </a:r>
          </a:p>
          <a:p>
            <a:pPr marL="514350" indent="-514350">
              <a:buFont typeface="Arial" charset="0"/>
              <a:buAutoNum type="arabicPeriod"/>
              <a:defRPr/>
            </a:pPr>
            <a:r>
              <a:rPr lang="en-GB" altLang="it-IT" sz="1200" noProof="0" dirty="0">
                <a:ea typeface="ＭＳ Ｐゴシック" pitchFamily="34" charset="-128"/>
              </a:rPr>
              <a:t>Research and writing laboratory to build the drama</a:t>
            </a:r>
          </a:p>
          <a:p>
            <a:pPr marL="514350" indent="-514350">
              <a:buFont typeface="Arial" charset="0"/>
              <a:buAutoNum type="arabicPeriod" startAt="2"/>
              <a:defRPr/>
            </a:pPr>
            <a:r>
              <a:rPr lang="en-GB" altLang="it-IT" sz="1200" noProof="0" dirty="0">
                <a:ea typeface="ＭＳ Ｐゴシック" pitchFamily="34" charset="-128"/>
              </a:rPr>
              <a:t>Expressive laboratory through the use of body and voice</a:t>
            </a:r>
          </a:p>
        </p:txBody>
      </p:sp>
      <p:sp>
        <p:nvSpPr>
          <p:cNvPr id="122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701C5B1-18A9-486B-A472-0A3A36849972}" type="slidenum">
              <a:rPr lang="en-US" altLang="it-IT"/>
              <a:pPr/>
              <a:t>5</a:t>
            </a:fld>
            <a:endParaRPr lang="en-US" alt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it-IT" sz="2000" noProof="0" dirty="0">
                <a:ea typeface="ＭＳ Ｐゴシック" panose="020B0600070205080204" pitchFamily="34" charset="-128"/>
              </a:rPr>
              <a:t>1. Research and writing laboratory to build the drama</a:t>
            </a:r>
            <a:endParaRPr lang="en-GB" altLang="it-IT" noProof="0" dirty="0">
              <a:ea typeface="ＭＳ Ｐゴシック" panose="020B0600070205080204" pitchFamily="34" charset="-128"/>
            </a:endParaRPr>
          </a:p>
          <a:p>
            <a:pPr>
              <a:defRPr/>
            </a:pPr>
            <a:r>
              <a:rPr lang="en-GB" sz="1200" noProof="0" dirty="0"/>
              <a:t>A distinguishing aspect of arts integration is its </a:t>
            </a:r>
            <a:r>
              <a:rPr lang="en-GB" sz="1200" b="1" noProof="0" dirty="0"/>
              <a:t>interdisciplinary connections</a:t>
            </a:r>
            <a:r>
              <a:rPr lang="en-GB" sz="1200" noProof="0" dirty="0"/>
              <a:t>. The subject “water” crosses easily all disciplines. In particular:</a:t>
            </a:r>
          </a:p>
          <a:p>
            <a:pPr marL="457200" indent="-457200">
              <a:buFont typeface="Arial" panose="020B0604020202020204" pitchFamily="34" charset="0"/>
              <a:buChar char="•"/>
              <a:defRPr/>
            </a:pPr>
            <a:r>
              <a:rPr lang="en-GB" sz="1200" b="1" noProof="0" dirty="0"/>
              <a:t>Literature:</a:t>
            </a:r>
            <a:r>
              <a:rPr lang="en-GB" sz="1200" noProof="0" dirty="0"/>
              <a:t> comparative reading of various stories about the Flood and aquatic divinities. </a:t>
            </a:r>
          </a:p>
          <a:p>
            <a:pPr marL="457200" indent="-457200">
              <a:lnSpc>
                <a:spcPct val="100000"/>
              </a:lnSpc>
              <a:spcBef>
                <a:spcPct val="0"/>
              </a:spcBef>
              <a:buFont typeface="Arial" panose="020B0604020202020204" pitchFamily="34" charset="0"/>
              <a:buChar char="•"/>
              <a:defRPr/>
            </a:pPr>
            <a:r>
              <a:rPr lang="en-GB" altLang="it-IT" sz="1200" b="1" noProof="0" dirty="0">
                <a:solidFill>
                  <a:schemeClr val="tx1"/>
                </a:solidFill>
              </a:rPr>
              <a:t>Historical and social studies: </a:t>
            </a:r>
            <a:r>
              <a:rPr lang="en-GB" altLang="it-IT" sz="1200" noProof="0" dirty="0">
                <a:solidFill>
                  <a:schemeClr val="tx1"/>
                </a:solidFill>
              </a:rPr>
              <a:t>scientific articles used to reflect about the consequences of the lack of water in some parts of the world. </a:t>
            </a:r>
            <a:endParaRPr lang="en-GB" noProof="0" dirty="0"/>
          </a:p>
        </p:txBody>
      </p:sp>
      <p:sp>
        <p:nvSpPr>
          <p:cNvPr id="4" name="Slide Number Placeholder 3"/>
          <p:cNvSpPr>
            <a:spLocks noGrp="1"/>
          </p:cNvSpPr>
          <p:nvPr>
            <p:ph type="sldNum" sz="quarter" idx="10"/>
          </p:nvPr>
        </p:nvSpPr>
        <p:spPr/>
        <p:txBody>
          <a:bodyPr/>
          <a:lstStyle/>
          <a:p>
            <a:pPr>
              <a:defRPr/>
            </a:pPr>
            <a:fld id="{A0D53490-E306-4EB3-B294-455495C99366}" type="slidenum">
              <a:rPr lang="en-US" altLang="it-IT" smtClean="0"/>
              <a:pPr>
                <a:defRPr/>
              </a:pPr>
              <a:t>6</a:t>
            </a:fld>
            <a:endParaRPr lang="en-US" altLang="it-IT" dirty="0"/>
          </a:p>
        </p:txBody>
      </p:sp>
    </p:spTree>
    <p:extLst>
      <p:ext uri="{BB962C8B-B14F-4D97-AF65-F5344CB8AC3E}">
        <p14:creationId xmlns:p14="http://schemas.microsoft.com/office/powerpoint/2010/main" val="314481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GB" altLang="it-IT" noProof="0" dirty="0">
                <a:ea typeface="ＭＳ Ｐゴシック" panose="020B0600070205080204" pitchFamily="34" charset="-128"/>
              </a:rPr>
              <a:t>2. Expressive laboratory through the use of body and voice</a:t>
            </a:r>
          </a:p>
          <a:p>
            <a:pPr algn="ctr">
              <a:defRPr/>
            </a:pPr>
            <a:r>
              <a:rPr lang="en-GB" altLang="it-IT" sz="1200" noProof="0" dirty="0">
                <a:ea typeface="ＭＳ Ｐゴシック" pitchFamily="34" charset="-128"/>
              </a:rPr>
              <a:t>Use of Grotowski’s laboratory model</a:t>
            </a:r>
          </a:p>
          <a:p>
            <a:pPr>
              <a:defRPr/>
            </a:pPr>
            <a:r>
              <a:rPr lang="en-GB" altLang="it-IT" sz="1200" noProof="0" dirty="0">
                <a:ea typeface="ＭＳ Ｐゴシック" pitchFamily="34" charset="-128"/>
              </a:rPr>
              <a:t>It is a warm and friendly environment in which students:</a:t>
            </a:r>
          </a:p>
          <a:p>
            <a:pPr marL="457200" indent="-457200">
              <a:buFont typeface="Arial" panose="020B0604020202020204" pitchFamily="34" charset="0"/>
              <a:buChar char="•"/>
              <a:defRPr/>
            </a:pPr>
            <a:r>
              <a:rPr lang="en-GB" altLang="it-IT" sz="1200" noProof="0" dirty="0">
                <a:ea typeface="ＭＳ Ｐゴシック" pitchFamily="34" charset="-128"/>
              </a:rPr>
              <a:t>are able to enhance their psycho-physical well-being </a:t>
            </a:r>
          </a:p>
          <a:p>
            <a:pPr marL="457200" indent="-457200">
              <a:buFont typeface="Arial" panose="020B0604020202020204" pitchFamily="34" charset="0"/>
              <a:buChar char="•"/>
              <a:defRPr/>
            </a:pPr>
            <a:r>
              <a:rPr lang="en-GB" altLang="it-IT" sz="1200" noProof="0" dirty="0">
                <a:ea typeface="ＭＳ Ｐゴシック" pitchFamily="34" charset="-128"/>
              </a:rPr>
              <a:t>begin a process that leads them to experience both their own intimacy and external reality without fearing to be judged.</a:t>
            </a:r>
          </a:p>
          <a:p>
            <a:endParaRPr lang="it-IT" altLang="it-IT" dirty="0">
              <a:ea typeface="ＭＳ Ｐゴシック" panose="020B0600070205080204" pitchFamily="34" charset="-128"/>
            </a:endParaRPr>
          </a:p>
        </p:txBody>
      </p:sp>
      <p:sp>
        <p:nvSpPr>
          <p:cNvPr id="153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A2D51D-443A-42F4-8A09-431B25AC6F9E}" type="slidenum">
              <a:rPr lang="en-US" altLang="it-IT"/>
              <a:pPr/>
              <a:t>7</a:t>
            </a:fld>
            <a:endParaRPr lang="en-US" alt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it-IT" noProof="0" dirty="0">
                <a:ea typeface="ＭＳ Ｐゴシック" panose="020B0600070205080204" pitchFamily="34" charset="-128"/>
              </a:rPr>
              <a:t>Key words:</a:t>
            </a:r>
            <a:br>
              <a:rPr lang="en-GB" altLang="it-IT" noProof="0" dirty="0">
                <a:ea typeface="ＭＳ Ｐゴシック" panose="020B0600070205080204" pitchFamily="34" charset="-128"/>
              </a:rPr>
            </a:br>
            <a:r>
              <a:rPr lang="en-GB" altLang="it-IT" noProof="0" dirty="0">
                <a:ea typeface="ＭＳ Ｐゴシック" panose="020B0600070205080204" pitchFamily="34" charset="-128"/>
              </a:rPr>
              <a:t> relationship based on intimacy and trust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it-IT" noProof="0" dirty="0">
                <a:ea typeface="ＭＳ Ｐゴシック" panose="020B0600070205080204" pitchFamily="34" charset="-128"/>
              </a:rPr>
              <a:t>'Intimate or drastic elements in the work of others are untouchable and should not be commented upon even in their absence. Private conflicts, quarrels, sentiments, animosities are unavoidable in any human group. It is our duty towards creation to keep these in check in so far as they might deform and wreck the work process.' (Jerzy Grotowski).</a:t>
            </a:r>
            <a:endParaRPr lang="en-GB" altLang="it-IT" noProof="0"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A0D53490-E306-4EB3-B294-455495C99366}" type="slidenum">
              <a:rPr lang="en-US" altLang="it-IT" smtClean="0"/>
              <a:pPr>
                <a:defRPr/>
              </a:pPr>
              <a:t>8</a:t>
            </a:fld>
            <a:endParaRPr lang="en-US" altLang="it-IT" dirty="0"/>
          </a:p>
        </p:txBody>
      </p:sp>
    </p:spTree>
    <p:extLst>
      <p:ext uri="{BB962C8B-B14F-4D97-AF65-F5344CB8AC3E}">
        <p14:creationId xmlns:p14="http://schemas.microsoft.com/office/powerpoint/2010/main" val="297404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it-IT" noProof="0" dirty="0">
                <a:ea typeface="ＭＳ Ｐゴシック" panose="020B0600070205080204" pitchFamily="34" charset="-128"/>
              </a:rPr>
              <a:t>Process (2)</a:t>
            </a:r>
            <a:br>
              <a:rPr lang="en-GB" altLang="it-IT" noProof="0" dirty="0">
                <a:ea typeface="ＭＳ Ｐゴシック" panose="020B0600070205080204" pitchFamily="34" charset="-128"/>
              </a:rPr>
            </a:br>
            <a:r>
              <a:rPr lang="en-GB" altLang="it-IT" sz="1200" noProof="0" dirty="0">
                <a:ea typeface="ＭＳ Ｐゴシック" panose="020B0600070205080204" pitchFamily="34" charset="-128"/>
              </a:rPr>
              <a:t>Each lesson follows a specific pattern:</a:t>
            </a:r>
          </a:p>
          <a:p>
            <a:pPr marL="457200" indent="-457200">
              <a:buFont typeface="Arial" panose="020B0604020202020204" pitchFamily="34" charset="0"/>
              <a:buChar char="•"/>
              <a:defRPr/>
            </a:pPr>
            <a:r>
              <a:rPr lang="en-GB" altLang="it-IT" noProof="0" dirty="0">
                <a:ea typeface="ＭＳ Ｐゴシック" pitchFamily="34" charset="-128"/>
              </a:rPr>
              <a:t>physical exercises to enhance concentration, movement control,  body balance, coordination and spatial perception</a:t>
            </a:r>
          </a:p>
          <a:p>
            <a:pPr marL="457200" indent="-457200">
              <a:buFont typeface="Arial" panose="020B0604020202020204" pitchFamily="34" charset="0"/>
              <a:buChar char="•"/>
              <a:defRPr/>
            </a:pPr>
            <a:r>
              <a:rPr lang="en-GB" altLang="it-IT" noProof="0" dirty="0">
                <a:ea typeface="ＭＳ Ｐゴシック" pitchFamily="34" charset="-128"/>
              </a:rPr>
              <a:t>expressive work through improvisation, interpretation of texts, study of gestures and voice</a:t>
            </a:r>
          </a:p>
          <a:p>
            <a:pPr marL="457200" indent="-457200">
              <a:buFont typeface="Arial" panose="020B0604020202020204" pitchFamily="34" charset="0"/>
              <a:buChar char="•"/>
              <a:defRPr/>
            </a:pPr>
            <a:r>
              <a:rPr lang="en-GB" altLang="it-IT" noProof="0" dirty="0">
                <a:ea typeface="ＭＳ Ｐゴシック" pitchFamily="34" charset="-128"/>
              </a:rPr>
              <a:t>feedback dedicated to verbalization</a:t>
            </a:r>
            <a:endParaRPr lang="en-GB" altLang="it-IT" sz="1400" noProof="0" dirty="0">
              <a:ea typeface="ＭＳ Ｐゴシック" pitchFamily="34" charset="-128"/>
            </a:endParaRPr>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73E9548-57AA-481D-9B05-AAC3A631C970}" type="slidenum">
              <a:rPr lang="en-US" altLang="it-IT"/>
              <a:pPr/>
              <a:t>9</a:t>
            </a:fld>
            <a:endParaRPr lang="en-US" alt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63600" y="177800"/>
            <a:ext cx="3086100" cy="1295400"/>
          </a:xfrm>
        </p:spPr>
        <p:txBody>
          <a:bodyPr/>
          <a:lstStyle>
            <a:lvl1pPr>
              <a:defRPr sz="1800" baseline="0">
                <a:solidFill>
                  <a:srgbClr val="1E1C43"/>
                </a:solidFill>
              </a:defRPr>
            </a:lvl1pPr>
          </a:lstStyle>
          <a:p>
            <a:pPr lvl="0"/>
            <a:r>
              <a:rPr lang="it-IT" noProof="0"/>
              <a:t>Fare clic sull'icona per inserire un'immagine</a:t>
            </a:r>
            <a:endParaRPr lang="en-US" noProof="0" dirty="0"/>
          </a:p>
        </p:txBody>
      </p:sp>
      <p:sp>
        <p:nvSpPr>
          <p:cNvPr id="5" name="Title Placeholder 1"/>
          <p:cNvSpPr>
            <a:spLocks noGrp="1"/>
          </p:cNvSpPr>
          <p:nvPr>
            <p:ph type="title"/>
          </p:nvPr>
        </p:nvSpPr>
        <p:spPr bwMode="auto">
          <a:xfrm>
            <a:off x="863600" y="1939179"/>
            <a:ext cx="10553700" cy="1430241"/>
          </a:xfrm>
          <a:prstGeom prst="rect">
            <a:avLst/>
          </a:prstGeom>
          <a:noFill/>
          <a:ln>
            <a:noFill/>
          </a:ln>
          <a:extLst>
            <a:ext uri="{FAA26D3D-D897-4be2-8F04-BA451C77F1D7}"/>
          </a:extLst>
        </p:spPr>
        <p:txBody>
          <a:bodyPr anchor="b"/>
          <a:lstStyle>
            <a:lvl1pPr>
              <a:defRPr sz="4800"/>
            </a:lvl1pPr>
          </a:lstStyle>
          <a:p>
            <a:pPr lvl="0"/>
            <a:r>
              <a:rPr lang="it-IT"/>
              <a:t>Fare clic per modificare lo stile del titolo</a:t>
            </a:r>
            <a:endParaRPr lang="en-US" dirty="0"/>
          </a:p>
        </p:txBody>
      </p:sp>
      <p:sp>
        <p:nvSpPr>
          <p:cNvPr id="9" name="Subtitle 2"/>
          <p:cNvSpPr>
            <a:spLocks noGrp="1"/>
          </p:cNvSpPr>
          <p:nvPr>
            <p:ph type="subTitle" idx="1"/>
          </p:nvPr>
        </p:nvSpPr>
        <p:spPr>
          <a:xfrm>
            <a:off x="880228" y="3550491"/>
            <a:ext cx="10537071" cy="1747732"/>
          </a:xfrm>
        </p:spPr>
        <p:txBody>
          <a:bodyPr/>
          <a:lst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800"/>
            </a:lvl1pPr>
          </a:lstStyle>
          <a:p>
            <a:r>
              <a:rPr lang="it-IT"/>
              <a:t>Fare clic per modificare lo stile del sottotitolo dello schema</a:t>
            </a:r>
            <a:endParaRPr lang="en-GB" dirty="0"/>
          </a:p>
        </p:txBody>
      </p:sp>
    </p:spTree>
    <p:extLst>
      <p:ext uri="{BB962C8B-B14F-4D97-AF65-F5344CB8AC3E}">
        <p14:creationId xmlns:p14="http://schemas.microsoft.com/office/powerpoint/2010/main" val="322763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296390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9015" y="1940399"/>
            <a:ext cx="5376785" cy="42699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2"/>
          <p:cNvSpPr>
            <a:spLocks noGrp="1"/>
          </p:cNvSpPr>
          <p:nvPr>
            <p:ph idx="10"/>
          </p:nvPr>
        </p:nvSpPr>
        <p:spPr>
          <a:xfrm>
            <a:off x="5969001" y="1940399"/>
            <a:ext cx="5901308" cy="42699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baseline="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it-IT"/>
              <a:t>Modifica gli stili del testo dello schema</a:t>
            </a:r>
          </a:p>
        </p:txBody>
      </p:sp>
    </p:spTree>
    <p:extLst>
      <p:ext uri="{BB962C8B-B14F-4D97-AF65-F5344CB8AC3E}">
        <p14:creationId xmlns:p14="http://schemas.microsoft.com/office/powerpoint/2010/main" val="294409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0"/>
          </p:nvPr>
        </p:nvSpPr>
        <p:spPr>
          <a:xfrm>
            <a:off x="850900" y="1940399"/>
            <a:ext cx="10617200" cy="30380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baseline="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it-IT"/>
              <a:t>Modifica gli stili del testo dello schema</a:t>
            </a:r>
          </a:p>
        </p:txBody>
      </p:sp>
      <p:sp>
        <p:nvSpPr>
          <p:cNvPr id="5" name="Content Placeholder 2"/>
          <p:cNvSpPr>
            <a:spLocks noGrp="1"/>
          </p:cNvSpPr>
          <p:nvPr>
            <p:ph idx="1"/>
          </p:nvPr>
        </p:nvSpPr>
        <p:spPr>
          <a:xfrm>
            <a:off x="389015" y="5118100"/>
            <a:ext cx="11481293" cy="1092200"/>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674939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6238" y="93663"/>
            <a:ext cx="114935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Text Placeholder 2"/>
          <p:cNvSpPr>
            <a:spLocks noGrp="1"/>
          </p:cNvSpPr>
          <p:nvPr>
            <p:ph type="body" idx="1"/>
          </p:nvPr>
        </p:nvSpPr>
        <p:spPr bwMode="auto">
          <a:xfrm>
            <a:off x="388938" y="1939925"/>
            <a:ext cx="114935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text</a:t>
            </a:r>
          </a:p>
          <a:p>
            <a:pPr lvl="0"/>
            <a:r>
              <a:rPr lang="en-GB" altLang="it-IT"/>
              <a:t>Second level</a:t>
            </a:r>
          </a:p>
          <a:p>
            <a:pPr lvl="0"/>
            <a:r>
              <a:rPr lang="en-GB" altLang="it-IT"/>
              <a:t>Third level</a:t>
            </a:r>
          </a:p>
          <a:p>
            <a:pPr lvl="0"/>
            <a:r>
              <a:rPr lang="en-GB" altLang="it-IT"/>
              <a:t>Fourth level</a:t>
            </a:r>
          </a:p>
          <a:p>
            <a:pPr lvl="0"/>
            <a:r>
              <a:rPr lang="en-GB" altLang="it-IT"/>
              <a:t>Fifth level</a:t>
            </a:r>
            <a:endParaRPr lang="en-US"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457200" rtl="0" eaLnBrk="0" fontAlgn="base" hangingPunct="0">
        <a:spcBef>
          <a:spcPct val="0"/>
        </a:spcBef>
        <a:spcAft>
          <a:spcPct val="0"/>
        </a:spcAft>
        <a:defRPr sz="4600" kern="1200">
          <a:solidFill>
            <a:srgbClr val="1E1C43"/>
          </a:solidFill>
          <a:latin typeface="+mj-lt"/>
          <a:ea typeface="ＭＳ Ｐゴシック" charset="0"/>
          <a:cs typeface="ＭＳ Ｐゴシック" charset="0"/>
        </a:defRPr>
      </a:lvl1pPr>
      <a:lvl2pPr algn="l" defTabSz="457200" rtl="0" eaLnBrk="0" fontAlgn="base" hangingPunct="0">
        <a:spcBef>
          <a:spcPct val="0"/>
        </a:spcBef>
        <a:spcAft>
          <a:spcPct val="0"/>
        </a:spcAft>
        <a:defRPr sz="4600">
          <a:solidFill>
            <a:srgbClr val="1E1C43"/>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4600">
          <a:solidFill>
            <a:srgbClr val="1E1C43"/>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4600">
          <a:solidFill>
            <a:srgbClr val="1E1C43"/>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4600">
          <a:solidFill>
            <a:srgbClr val="1E1C43"/>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algn="l" defTabSz="457200" rtl="0" eaLnBrk="0" fontAlgn="base" hangingPunct="0">
        <a:lnSpc>
          <a:spcPct val="120000"/>
        </a:lnSpc>
        <a:spcBef>
          <a:spcPct val="20000"/>
        </a:spcBef>
        <a:spcAft>
          <a:spcPct val="0"/>
        </a:spcAft>
        <a:buFont typeface="Arial" panose="020B0604020202020204" pitchFamily="34" charset="0"/>
        <a:tabLst>
          <a:tab pos="0" algn="l"/>
        </a:tabLst>
        <a:defRPr sz="2600" kern="1200">
          <a:solidFill>
            <a:srgbClr val="1E1C43"/>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defRPr sz="2800" kern="1200">
          <a:solidFill>
            <a:srgbClr val="FFFFFF"/>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defRPr sz="2400" kern="1200">
          <a:solidFill>
            <a:srgbClr val="FFFFFF"/>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defRPr sz="2000" kern="1200">
          <a:solidFill>
            <a:srgbClr val="FFFFFF"/>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defRPr sz="2000" kern="1200">
          <a:solidFill>
            <a:srgbClr val="FFFFFF"/>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Placeholder 6" descr="Raising the Achievement of all Learners in Inclusive Education logo"/>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851" b="3851"/>
          <a:stretch>
            <a:fillRect/>
          </a:stretch>
        </p:blipFill>
        <p:spPr>
          <a:xfrm>
            <a:off x="0" y="0"/>
            <a:ext cx="5321300" cy="1295400"/>
          </a:xfrm>
        </p:spPr>
      </p:pic>
      <p:sp>
        <p:nvSpPr>
          <p:cNvPr id="4099" name="Title 2"/>
          <p:cNvSpPr>
            <a:spLocks noGrp="1"/>
          </p:cNvSpPr>
          <p:nvPr>
            <p:ph type="title"/>
          </p:nvPr>
        </p:nvSpPr>
        <p:spPr>
          <a:xfrm>
            <a:off x="719138" y="1993900"/>
            <a:ext cx="7359650" cy="2413000"/>
          </a:xfrm>
        </p:spPr>
        <p:txBody>
          <a:bodyPr/>
          <a:lstStyle/>
          <a:p>
            <a:pPr algn="ctr" eaLnBrk="1" hangingPunct="1"/>
            <a:r>
              <a:rPr lang="en-GB" altLang="it-IT" b="1" noProof="0" dirty="0">
                <a:solidFill>
                  <a:schemeClr val="accent1"/>
                </a:solidFill>
                <a:ea typeface="ＭＳ Ｐゴシック" panose="020B0600070205080204" pitchFamily="34" charset="-128"/>
              </a:rPr>
              <a:t>Theatre at school </a:t>
            </a:r>
            <a:br>
              <a:rPr lang="en-GB" altLang="it-IT" b="1" noProof="0" dirty="0">
                <a:solidFill>
                  <a:schemeClr val="accent1"/>
                </a:solidFill>
                <a:ea typeface="ＭＳ Ｐゴシック" panose="020B0600070205080204" pitchFamily="34" charset="-128"/>
              </a:rPr>
            </a:br>
            <a:r>
              <a:rPr lang="en-GB" altLang="it-IT" b="1" noProof="0" dirty="0">
                <a:solidFill>
                  <a:schemeClr val="accent1"/>
                </a:solidFill>
                <a:ea typeface="ＭＳ Ｐゴシック" panose="020B0600070205080204" pitchFamily="34" charset="-128"/>
              </a:rPr>
              <a:t>as inclusive practice</a:t>
            </a:r>
            <a:endParaRPr lang="en-GB" altLang="it-IT" sz="3200" b="1" noProof="0" dirty="0">
              <a:solidFill>
                <a:schemeClr val="accent1"/>
              </a:solidFill>
              <a:latin typeface="Verdana" panose="020B0604030504040204" pitchFamily="34" charset="0"/>
              <a:ea typeface="ＭＳ Ｐゴシック" panose="020B0600070205080204" pitchFamily="34" charset="-128"/>
            </a:endParaRPr>
          </a:p>
        </p:txBody>
      </p:sp>
      <p:sp>
        <p:nvSpPr>
          <p:cNvPr id="2" name="Subtitle 5"/>
          <p:cNvSpPr>
            <a:spLocks noGrp="1"/>
          </p:cNvSpPr>
          <p:nvPr>
            <p:ph type="subTitle" idx="1"/>
          </p:nvPr>
        </p:nvSpPr>
        <p:spPr>
          <a:xfrm>
            <a:off x="184150" y="4583113"/>
            <a:ext cx="8643938" cy="1343025"/>
          </a:xfrm>
        </p:spPr>
        <p:txBody>
          <a:bodyPr/>
          <a:lstStyle/>
          <a:p>
            <a:pPr algn="ctr">
              <a:defRPr/>
            </a:pPr>
            <a:r>
              <a:rPr lang="en-GB" altLang="it-IT" b="1" noProof="0" dirty="0">
                <a:latin typeface="+mj-lt"/>
                <a:ea typeface="Verdana" panose="020B0604030504040204" pitchFamily="34" charset="0"/>
                <a:cs typeface="Verdana" panose="020B0604030504040204" pitchFamily="34" charset="0"/>
              </a:rPr>
              <a:t>Mariella Demichele </a:t>
            </a:r>
          </a:p>
          <a:p>
            <a:pPr algn="ctr">
              <a:defRPr/>
            </a:pPr>
            <a:r>
              <a:rPr lang="en-GB" altLang="it-IT" b="1" noProof="0" dirty="0">
                <a:latin typeface="+mj-lt"/>
                <a:ea typeface="Verdana" panose="020B0604030504040204" pitchFamily="34" charset="0"/>
                <a:cs typeface="Verdana" panose="020B0604030504040204" pitchFamily="34" charset="0"/>
              </a:rPr>
              <a:t>Headteacher ITA Emilio Sereni, Rome</a:t>
            </a:r>
            <a:endParaRPr lang="en-GB" altLang="it-IT" noProof="0" dirty="0">
              <a:ea typeface="ＭＳ Ｐゴシック" pitchFamily="34" charset="-128"/>
            </a:endParaRPr>
          </a:p>
        </p:txBody>
      </p:sp>
      <p:pic>
        <p:nvPicPr>
          <p:cNvPr id="2053" name="Picture 6" descr="A group of students sitting at the school stairs" title="Students at school"/>
          <p:cNvPicPr>
            <a:picLocks noChangeAspect="1" noChangeArrowheads="1"/>
          </p:cNvPicPr>
          <p:nvPr/>
        </p:nvPicPr>
        <p:blipFill>
          <a:blip r:embed="rId4"/>
          <a:srcRect/>
          <a:stretch>
            <a:fillRect/>
          </a:stretch>
        </p:blipFill>
        <p:spPr bwMode="auto">
          <a:xfrm>
            <a:off x="8542338" y="284163"/>
            <a:ext cx="3487737" cy="611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en-GB" altLang="it-IT" noProof="0" dirty="0">
                <a:ea typeface="ＭＳ Ｐゴシック" panose="020B0600070205080204" pitchFamily="34" charset="-128"/>
              </a:rPr>
              <a:t>Process (3)</a:t>
            </a:r>
          </a:p>
        </p:txBody>
      </p:sp>
      <p:pic>
        <p:nvPicPr>
          <p:cNvPr id="19459" name="Segnaposto contenuto 3" descr="Teaching taking place at a theatre cla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5538" y="855659"/>
            <a:ext cx="5376862" cy="3586324"/>
          </a:xfrm>
        </p:spPr>
      </p:pic>
      <p:sp>
        <p:nvSpPr>
          <p:cNvPr id="2" name="Content Placeholder 1"/>
          <p:cNvSpPr>
            <a:spLocks noGrp="1"/>
          </p:cNvSpPr>
          <p:nvPr>
            <p:ph idx="10"/>
          </p:nvPr>
        </p:nvSpPr>
        <p:spPr>
          <a:xfrm>
            <a:off x="376237" y="1650839"/>
            <a:ext cx="11628193" cy="4269901"/>
          </a:xfrm>
        </p:spPr>
        <p:txBody>
          <a:bodyPr/>
          <a:lstStyle/>
          <a:p>
            <a:pPr>
              <a:defRPr/>
            </a:pPr>
            <a:r>
              <a:rPr lang="en-GB" altLang="it-IT" noProof="0" dirty="0"/>
              <a:t>Such an activity requires a particular </a:t>
            </a:r>
            <a:br>
              <a:rPr lang="en-GB" altLang="it-IT" noProof="0" dirty="0"/>
            </a:br>
            <a:r>
              <a:rPr lang="en-GB" altLang="it-IT" noProof="0" dirty="0"/>
              <a:t>kind of teacher who can be defined:</a:t>
            </a:r>
          </a:p>
          <a:p>
            <a:pPr marL="457200" indent="-457200">
              <a:buFont typeface="Arial" panose="020B0604020202020204" pitchFamily="34" charset="0"/>
              <a:buChar char="•"/>
              <a:defRPr/>
            </a:pPr>
            <a:r>
              <a:rPr lang="en-GB" altLang="it-IT" noProof="0" dirty="0"/>
              <a:t>Liminal intellectual</a:t>
            </a:r>
          </a:p>
          <a:p>
            <a:pPr marL="457200" indent="-457200">
              <a:buFont typeface="Arial" panose="020B0604020202020204" pitchFamily="34" charset="0"/>
              <a:buChar char="•"/>
              <a:defRPr/>
            </a:pPr>
            <a:r>
              <a:rPr lang="en-GB" altLang="it-IT" noProof="0" dirty="0"/>
              <a:t>Reflexive researcher</a:t>
            </a:r>
          </a:p>
          <a:p>
            <a:pPr marL="457200" indent="-457200">
              <a:buFont typeface="Arial" panose="020B0604020202020204" pitchFamily="34" charset="0"/>
              <a:buChar char="•"/>
              <a:defRPr/>
            </a:pPr>
            <a:r>
              <a:rPr lang="en-GB" altLang="it-IT" noProof="0" dirty="0"/>
              <a:t>Intellectual in action</a:t>
            </a:r>
          </a:p>
          <a:p>
            <a:pPr>
              <a:defRPr/>
            </a:pPr>
            <a:r>
              <a:rPr lang="en-GB" altLang="it-IT" noProof="0" dirty="0">
                <a:solidFill>
                  <a:schemeClr val="tx1"/>
                </a:solidFill>
              </a:rPr>
              <a:t>In this process, as conductor of laboratory, he must be an educator-actor who combines "the theatrical competence that stimulates the artistic abilities of the students and the specific pedagogical skills of an educator" (Oliva, 2005)</a:t>
            </a:r>
            <a:endParaRPr lang="en-GB"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algn="ctr"/>
            <a:r>
              <a:rPr lang="en-GB" altLang="it-IT" noProof="0" dirty="0">
                <a:ea typeface="ＭＳ Ｐゴシック" panose="020B0600070205080204" pitchFamily="34" charset="-128"/>
              </a:rPr>
              <a:t>Results (1)</a:t>
            </a:r>
            <a:br>
              <a:rPr lang="en-GB" altLang="it-IT" noProof="0" dirty="0">
                <a:ea typeface="ＭＳ Ｐゴシック" panose="020B0600070205080204" pitchFamily="34" charset="-128"/>
              </a:rPr>
            </a:br>
            <a:r>
              <a:rPr lang="en-GB" altLang="it-IT" noProof="0" dirty="0">
                <a:ea typeface="ＭＳ Ｐゴシック" panose="020B0600070205080204" pitchFamily="34" charset="-128"/>
              </a:rPr>
              <a:t>Theatre has got everything</a:t>
            </a:r>
            <a:r>
              <a:rPr lang="en-GB" altLang="it-IT" sz="3600" noProof="0" dirty="0">
                <a:ea typeface="ＭＳ Ｐゴシック" panose="020B0600070205080204" pitchFamily="34" charset="-128"/>
              </a:rPr>
              <a:t>!!!</a:t>
            </a:r>
          </a:p>
        </p:txBody>
      </p:sp>
      <p:sp>
        <p:nvSpPr>
          <p:cNvPr id="3" name="Segnaposto contenuto 2"/>
          <p:cNvSpPr>
            <a:spLocks noGrp="1"/>
          </p:cNvSpPr>
          <p:nvPr>
            <p:ph idx="1"/>
          </p:nvPr>
        </p:nvSpPr>
        <p:spPr>
          <a:xfrm>
            <a:off x="211015" y="1939926"/>
            <a:ext cx="11934093" cy="4238136"/>
          </a:xfrm>
          <a:extLst/>
        </p:spPr>
        <p:txBody>
          <a:bodyPr numCol="2">
            <a:normAutofit fontScale="77500" lnSpcReduction="20000"/>
          </a:bodyPr>
          <a:lstStyle/>
          <a:p>
            <a:pPr marL="457200" indent="-457200">
              <a:lnSpc>
                <a:spcPct val="170000"/>
              </a:lnSpc>
              <a:spcBef>
                <a:spcPts val="600"/>
              </a:spcBef>
              <a:spcAft>
                <a:spcPts val="600"/>
              </a:spcAft>
              <a:buFont typeface="Arial" panose="020B0604020202020204" pitchFamily="34" charset="0"/>
              <a:buChar char="•"/>
              <a:defRPr/>
            </a:pPr>
            <a:r>
              <a:rPr lang="en-GB" sz="3200" noProof="0" dirty="0"/>
              <a:t>It’s project based</a:t>
            </a:r>
          </a:p>
          <a:p>
            <a:pPr marL="457200" indent="-457200">
              <a:lnSpc>
                <a:spcPct val="170000"/>
              </a:lnSpc>
              <a:spcBef>
                <a:spcPts val="600"/>
              </a:spcBef>
              <a:spcAft>
                <a:spcPts val="600"/>
              </a:spcAft>
              <a:buFont typeface="Arial" panose="020B0604020202020204" pitchFamily="34" charset="0"/>
              <a:buChar char="•"/>
              <a:defRPr/>
            </a:pPr>
            <a:r>
              <a:rPr lang="en-GB" sz="3200" noProof="0" dirty="0"/>
              <a:t>It’s “maker” based</a:t>
            </a:r>
          </a:p>
          <a:p>
            <a:pPr marL="457200" indent="-457200">
              <a:lnSpc>
                <a:spcPct val="170000"/>
              </a:lnSpc>
              <a:spcBef>
                <a:spcPts val="600"/>
              </a:spcBef>
              <a:spcAft>
                <a:spcPts val="600"/>
              </a:spcAft>
              <a:buFont typeface="Arial" panose="020B0604020202020204" pitchFamily="34" charset="0"/>
              <a:buChar char="•"/>
              <a:defRPr/>
            </a:pPr>
            <a:r>
              <a:rPr lang="en-GB" sz="3200" noProof="0" dirty="0"/>
              <a:t>It encompasses all areas of learning both academic and practical/tech trades</a:t>
            </a:r>
          </a:p>
          <a:p>
            <a:pPr marL="457200" indent="-457200">
              <a:lnSpc>
                <a:spcPct val="170000"/>
              </a:lnSpc>
              <a:spcBef>
                <a:spcPts val="600"/>
              </a:spcBef>
              <a:spcAft>
                <a:spcPts val="600"/>
              </a:spcAft>
              <a:buFont typeface="Arial" panose="020B0604020202020204" pitchFamily="34" charset="0"/>
              <a:buChar char="•"/>
              <a:defRPr/>
            </a:pPr>
            <a:r>
              <a:rPr lang="en-GB" sz="3200" noProof="0" dirty="0"/>
              <a:t>It is a team and solo effort at</a:t>
            </a:r>
            <a:r>
              <a:rPr lang="en-GB" sz="3200" baseline="0" noProof="0" dirty="0"/>
              <a:t> </a:t>
            </a:r>
            <a:r>
              <a:rPr lang="en-GB" sz="3200" noProof="0" dirty="0"/>
              <a:t>the same time</a:t>
            </a:r>
          </a:p>
          <a:p>
            <a:pPr marL="457200" indent="-457200">
              <a:lnSpc>
                <a:spcPct val="170000"/>
              </a:lnSpc>
              <a:spcBef>
                <a:spcPts val="600"/>
              </a:spcBef>
              <a:spcAft>
                <a:spcPts val="600"/>
              </a:spcAft>
              <a:buFont typeface="Arial" panose="020B0604020202020204" pitchFamily="34" charset="0"/>
              <a:buChar char="•"/>
              <a:defRPr/>
            </a:pPr>
            <a:r>
              <a:rPr lang="en-GB" sz="3200" noProof="0" dirty="0"/>
              <a:t>It promotes deep thinking</a:t>
            </a:r>
          </a:p>
          <a:p>
            <a:pPr marL="457200" indent="-457200">
              <a:lnSpc>
                <a:spcPct val="170000"/>
              </a:lnSpc>
              <a:spcBef>
                <a:spcPts val="600"/>
              </a:spcBef>
              <a:spcAft>
                <a:spcPts val="600"/>
              </a:spcAft>
              <a:buFont typeface="Arial" panose="020B0604020202020204" pitchFamily="34" charset="0"/>
              <a:buChar char="•"/>
              <a:defRPr/>
            </a:pPr>
            <a:r>
              <a:rPr lang="en-GB" sz="3200" noProof="0" dirty="0"/>
              <a:t>It promotes creative thinking</a:t>
            </a:r>
          </a:p>
          <a:p>
            <a:pPr marL="457200" indent="-457200">
              <a:lnSpc>
                <a:spcPct val="170000"/>
              </a:lnSpc>
              <a:spcBef>
                <a:spcPts val="600"/>
              </a:spcBef>
              <a:spcAft>
                <a:spcPts val="600"/>
              </a:spcAft>
              <a:buFont typeface="Arial" panose="020B0604020202020204" pitchFamily="34" charset="0"/>
              <a:buChar char="•"/>
              <a:defRPr/>
            </a:pPr>
            <a:r>
              <a:rPr lang="en-GB" sz="3200" noProof="0" dirty="0"/>
              <a:t>It promotes critical analysis</a:t>
            </a:r>
          </a:p>
          <a:p>
            <a:pPr marL="457200" indent="-457200">
              <a:lnSpc>
                <a:spcPct val="170000"/>
              </a:lnSpc>
              <a:spcBef>
                <a:spcPts val="600"/>
              </a:spcBef>
              <a:spcAft>
                <a:spcPts val="600"/>
              </a:spcAft>
              <a:buFont typeface="Arial" panose="020B0604020202020204" pitchFamily="34" charset="0"/>
              <a:buChar char="•"/>
              <a:defRPr/>
            </a:pPr>
            <a:r>
              <a:rPr lang="en-GB" sz="3200" noProof="0" dirty="0"/>
              <a:t>It promotes problem solving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en-GB" altLang="it-IT" noProof="0" dirty="0">
                <a:ea typeface="ＭＳ Ｐゴシック" panose="020B0600070205080204" pitchFamily="34" charset="-128"/>
              </a:rPr>
              <a:t>Results (2)</a:t>
            </a:r>
          </a:p>
        </p:txBody>
      </p:sp>
      <p:pic>
        <p:nvPicPr>
          <p:cNvPr id="21507" name="Picture 2" descr="Two students acti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347085" y="1929130"/>
            <a:ext cx="2522653" cy="4270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0"/>
          </p:nvPr>
        </p:nvSpPr>
        <p:spPr>
          <a:xfrm>
            <a:off x="376238" y="1650839"/>
            <a:ext cx="8645842" cy="4548666"/>
          </a:xfrm>
        </p:spPr>
        <p:txBody>
          <a:bodyPr/>
          <a:lstStyle/>
          <a:p>
            <a:pPr>
              <a:defRPr/>
            </a:pPr>
            <a:r>
              <a:rPr lang="en-GB" sz="2400" noProof="0" dirty="0"/>
              <a:t>The following aspects are particularly significant for students with special needs:</a:t>
            </a:r>
          </a:p>
          <a:p>
            <a:pPr marL="457200" indent="-457200">
              <a:buFont typeface="Arial" panose="020B0604020202020204" pitchFamily="34" charset="0"/>
              <a:buChar char="•"/>
              <a:defRPr/>
            </a:pPr>
            <a:r>
              <a:rPr lang="en-GB" sz="2400" noProof="0" dirty="0"/>
              <a:t>Development of imagination as a "constitutive element of cognitive processes“</a:t>
            </a:r>
          </a:p>
          <a:p>
            <a:pPr marL="457200" indent="-457200">
              <a:buFont typeface="Arial" panose="020B0604020202020204" pitchFamily="34" charset="0"/>
              <a:buChar char="•"/>
              <a:defRPr/>
            </a:pPr>
            <a:r>
              <a:rPr lang="en-GB" sz="2400" noProof="0" dirty="0"/>
              <a:t>Opportunity to explore emotions and situations, even extreme, in a protected environment</a:t>
            </a:r>
          </a:p>
          <a:p>
            <a:pPr marL="457200" indent="-457200">
              <a:buFont typeface="Arial" panose="020B0604020202020204" pitchFamily="34" charset="0"/>
              <a:buChar char="•"/>
              <a:defRPr/>
            </a:pPr>
            <a:r>
              <a:rPr lang="en-GB" sz="2400" noProof="0" dirty="0"/>
              <a:t>Centrality of work through body and voice</a:t>
            </a:r>
          </a:p>
          <a:p>
            <a:pPr marL="457200" indent="-457200">
              <a:buFont typeface="Arial" panose="020B0604020202020204" pitchFamily="34" charset="0"/>
              <a:buChar char="•"/>
              <a:defRPr/>
            </a:pPr>
            <a:r>
              <a:rPr lang="en-GB" sz="2400" noProof="0" dirty="0"/>
              <a:t>Interaction with the group and emancipation from isolation and stereotyped and rigid behaviours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en-GB" altLang="it-IT" noProof="0" dirty="0">
                <a:ea typeface="ＭＳ Ｐゴシック" panose="020B0600070205080204" pitchFamily="34" charset="-128"/>
              </a:rPr>
              <a:t>QUESTIONS</a:t>
            </a:r>
          </a:p>
        </p:txBody>
      </p:sp>
      <p:sp>
        <p:nvSpPr>
          <p:cNvPr id="15363" name="Segnaposto contenuto 2"/>
          <p:cNvSpPr>
            <a:spLocks noGrp="1"/>
          </p:cNvSpPr>
          <p:nvPr>
            <p:ph idx="1"/>
          </p:nvPr>
        </p:nvSpPr>
        <p:spPr>
          <a:xfrm>
            <a:off x="388938" y="1771650"/>
            <a:ext cx="11493500" cy="4438650"/>
          </a:xfrm>
        </p:spPr>
        <p:txBody>
          <a:bodyPr/>
          <a:lstStyle/>
          <a:p>
            <a:pPr marL="457200" indent="-457200">
              <a:buFont typeface="Arial" panose="020B0604020202020204" pitchFamily="34" charset="0"/>
              <a:buChar char="•"/>
              <a:defRPr/>
            </a:pPr>
            <a:r>
              <a:rPr lang="en-GB" altLang="it-IT" sz="3200" noProof="0" dirty="0">
                <a:ea typeface="ＭＳ Ｐゴシック" pitchFamily="34" charset="-128"/>
              </a:rPr>
              <a:t>Do you use theatrical workshops for educational purposes? How?</a:t>
            </a:r>
          </a:p>
          <a:p>
            <a:pPr marL="457200" indent="-457200">
              <a:buFont typeface="Arial" panose="020B0604020202020204" pitchFamily="34" charset="0"/>
              <a:buChar char="•"/>
              <a:defRPr/>
            </a:pPr>
            <a:r>
              <a:rPr lang="en-GB" altLang="it-IT" sz="3200" noProof="0" dirty="0">
                <a:ea typeface="ＭＳ Ｐゴシック" pitchFamily="34" charset="-128"/>
              </a:rPr>
              <a:t>Do teachers conduct laboratories on their own or in collaboration with external experts?</a:t>
            </a:r>
          </a:p>
          <a:p>
            <a:pPr marL="457200" indent="-457200">
              <a:buFont typeface="Arial" panose="020B0604020202020204" pitchFamily="34" charset="0"/>
              <a:buChar char="•"/>
              <a:defRPr/>
            </a:pPr>
            <a:r>
              <a:rPr lang="en-GB" altLang="it-IT" sz="3200" noProof="0" dirty="0">
                <a:ea typeface="ＭＳ Ｐゴシック" pitchFamily="34" charset="-128"/>
              </a:rPr>
              <a:t>Are the laboratories integrated into the curriculum? Are students assessed?</a:t>
            </a:r>
          </a:p>
          <a:p>
            <a:pPr marL="457200" indent="-457200">
              <a:buFont typeface="Arial" panose="020B0604020202020204" pitchFamily="34" charset="0"/>
              <a:buChar char="•"/>
              <a:defRPr/>
            </a:pPr>
            <a:r>
              <a:rPr lang="en-GB" altLang="it-IT" sz="3200" noProof="0" dirty="0">
                <a:ea typeface="ＭＳ Ｐゴシック" pitchFamily="34" charset="-128"/>
              </a:rPr>
              <a:t> What can be done to foster a greater participation for students with severe disabilities?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it-IT" noProof="0" dirty="0">
                <a:ea typeface="ＭＳ Ｐゴシック" panose="020B0600070205080204" pitchFamily="34" charset="-128"/>
              </a:rPr>
              <a:t>References and Contact</a:t>
            </a:r>
          </a:p>
        </p:txBody>
      </p:sp>
      <p:sp>
        <p:nvSpPr>
          <p:cNvPr id="23555" name="Content Placeholder 2"/>
          <p:cNvSpPr>
            <a:spLocks noGrp="1"/>
          </p:cNvSpPr>
          <p:nvPr>
            <p:ph idx="1"/>
          </p:nvPr>
        </p:nvSpPr>
        <p:spPr>
          <a:xfrm>
            <a:off x="207963" y="1736725"/>
            <a:ext cx="11833225" cy="4943475"/>
          </a:xfrm>
        </p:spPr>
        <p:txBody>
          <a:bodyPr/>
          <a:lstStyle/>
          <a:p>
            <a:pPr>
              <a:lnSpc>
                <a:spcPct val="90000"/>
              </a:lnSpc>
              <a:buFont typeface="Arial" panose="020B0604020202020204" pitchFamily="34" charset="0"/>
              <a:buNone/>
            </a:pPr>
            <a:r>
              <a:rPr lang="it-IT" altLang="it-IT" dirty="0">
                <a:ea typeface="ＭＳ Ｐゴシック" panose="020B0600070205080204" pitchFamily="34" charset="-128"/>
              </a:rPr>
              <a:t>GOUSSOT A., ANNALORO E. (2015). Risorse per l'inclusione. L'inclusione come risorsa. Palermo: G.B. Palumbo.</a:t>
            </a:r>
          </a:p>
          <a:p>
            <a:pPr>
              <a:lnSpc>
                <a:spcPct val="90000"/>
              </a:lnSpc>
              <a:buFont typeface="Arial" panose="020B0604020202020204" pitchFamily="34" charset="0"/>
              <a:buNone/>
            </a:pPr>
            <a:r>
              <a:rPr lang="it-IT" altLang="it-IT" dirty="0">
                <a:ea typeface="ＭＳ Ｐゴシック" panose="020B0600070205080204" pitchFamily="34" charset="-128"/>
              </a:rPr>
              <a:t>MUSAIO, M. (2007). Pedagogia del bello, suggestioni e percorsi educativi. Milano: Franco Angeli.</a:t>
            </a:r>
          </a:p>
          <a:p>
            <a:pPr>
              <a:lnSpc>
                <a:spcPct val="90000"/>
              </a:lnSpc>
              <a:buFont typeface="Arial" panose="020B0604020202020204" pitchFamily="34" charset="0"/>
              <a:buNone/>
            </a:pPr>
            <a:r>
              <a:rPr lang="it-IT" altLang="it-IT" dirty="0">
                <a:ea typeface="ＭＳ Ｐゴシック" panose="020B0600070205080204" pitchFamily="34" charset="-128"/>
              </a:rPr>
              <a:t>OLIVA, G. (2005). Educazione alla teatralità e formazione. Dai fondamenti del movimento creativo alla form-a-zione. Milano: LED.</a:t>
            </a:r>
          </a:p>
          <a:p>
            <a:pPr>
              <a:lnSpc>
                <a:spcPct val="90000"/>
              </a:lnSpc>
              <a:buFont typeface="Arial" panose="020B0604020202020204" pitchFamily="34" charset="0"/>
              <a:buNone/>
            </a:pPr>
            <a:r>
              <a:rPr lang="it-IT" altLang="it-IT" dirty="0">
                <a:ea typeface="ＭＳ Ｐゴシック" panose="020B0600070205080204" pitchFamily="34" charset="-128"/>
              </a:rPr>
              <a:t>RUGGERI V. (2001). L’identità in psicologia e teatro. Roma: Ed. Scientifiche Maggi</a:t>
            </a:r>
          </a:p>
          <a:p>
            <a:pPr>
              <a:lnSpc>
                <a:spcPct val="90000"/>
              </a:lnSpc>
              <a:buFont typeface="Arial" panose="020B0604020202020204" pitchFamily="34" charset="0"/>
              <a:buNone/>
            </a:pPr>
            <a:r>
              <a:rPr lang="it-IT" altLang="it-IT" dirty="0">
                <a:ea typeface="ＭＳ Ｐゴシック" panose="020B0600070205080204" pitchFamily="34" charset="-128"/>
              </a:rPr>
              <a:t>RUSTIN M. (2002). Passioni in scena. Milano: Bruno Mondadori edizioni.</a:t>
            </a:r>
          </a:p>
          <a:p>
            <a:pPr>
              <a:lnSpc>
                <a:spcPct val="90000"/>
              </a:lnSpc>
              <a:buFont typeface="Arial" panose="020B0604020202020204" pitchFamily="34" charset="0"/>
              <a:buNone/>
            </a:pPr>
            <a:r>
              <a:rPr lang="it-IT" altLang="it-IT" dirty="0">
                <a:ea typeface="ＭＳ Ｐゴシック" panose="020B0600070205080204" pitchFamily="34" charset="-128"/>
              </a:rPr>
              <a:t>SAID, E. W. (1995). Dire la verità. Gli intellettuali e il potere, Milano: </a:t>
            </a:r>
            <a:r>
              <a:rPr lang="en-GB" altLang="it-IT" noProof="0" dirty="0">
                <a:ea typeface="ＭＳ Ｐゴシック" panose="020B0600070205080204" pitchFamily="34" charset="-128"/>
              </a:rPr>
              <a:t>Feltrinelli.</a:t>
            </a:r>
          </a:p>
          <a:p>
            <a:pPr algn="ctr">
              <a:lnSpc>
                <a:spcPct val="90000"/>
              </a:lnSpc>
              <a:buFont typeface="Arial" panose="020B0604020202020204" pitchFamily="34" charset="0"/>
              <a:buNone/>
            </a:pPr>
            <a:r>
              <a:rPr lang="en-GB" altLang="it-IT" b="1" noProof="0" dirty="0">
                <a:ea typeface="ＭＳ Ｐゴシック" panose="020B0600070205080204" pitchFamily="34" charset="-128"/>
              </a:rPr>
              <a:t>Mariella Demichele</a:t>
            </a:r>
          </a:p>
        </p:txBody>
      </p:sp>
      <p:pic>
        <p:nvPicPr>
          <p:cNvPr id="6" name="Picture 5" descr="European Union flag logo and text: Co-funded by the Erasmus+ Programme of the European Union" title="EU/Erasmus+ logo"/>
          <p:cNvPicPr>
            <a:picLocks noChangeAspect="1"/>
          </p:cNvPicPr>
          <p:nvPr/>
        </p:nvPicPr>
        <p:blipFill>
          <a:blip r:embed="rId3"/>
          <a:stretch>
            <a:fillRect/>
          </a:stretch>
        </p:blipFill>
        <p:spPr>
          <a:xfrm>
            <a:off x="9956800" y="6121400"/>
            <a:ext cx="2084388" cy="558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sz="3600" kern="1200" noProof="0" dirty="0">
                <a:solidFill>
                  <a:srgbClr val="1E1C43"/>
                </a:solidFill>
                <a:effectLst/>
              </a:rPr>
              <a:t>I am going to expose some thoughts about the use of theatre as inclusive practice, taking into account some recent experiences in my school. </a:t>
            </a:r>
            <a:endParaRPr lang="en-GB" altLang="it-IT" noProof="0" dirty="0">
              <a:ea typeface="ＭＳ Ｐゴシック" panose="020B0600070205080204" pitchFamily="34" charset="-128"/>
            </a:endParaRPr>
          </a:p>
        </p:txBody>
      </p:sp>
      <p:sp>
        <p:nvSpPr>
          <p:cNvPr id="3" name="Content Placeholder 2"/>
          <p:cNvSpPr>
            <a:spLocks noGrp="1"/>
          </p:cNvSpPr>
          <p:nvPr>
            <p:ph idx="1"/>
          </p:nvPr>
        </p:nvSpPr>
        <p:spPr/>
        <p:txBody>
          <a:bodyPr/>
          <a:lstStyle/>
          <a:p>
            <a:pPr>
              <a:defRPr/>
            </a:pPr>
            <a:r>
              <a:rPr lang="en-GB" sz="3200" noProof="0" dirty="0">
                <a:latin typeface="+mj-lt"/>
                <a:ea typeface="Verdana" panose="020B0604030504040204" pitchFamily="34" charset="0"/>
                <a:cs typeface="Verdana" panose="020B0604030504040204" pitchFamily="34" charset="0"/>
              </a:rPr>
              <a:t>My presentation is structured as follows:</a:t>
            </a:r>
          </a:p>
          <a:p>
            <a:pPr>
              <a:defRPr/>
            </a:pPr>
            <a:r>
              <a:rPr lang="en-GB" sz="3200" noProof="0" dirty="0">
                <a:latin typeface="+mj-lt"/>
                <a:ea typeface="Verdana" panose="020B0604030504040204" pitchFamily="34" charset="0"/>
                <a:cs typeface="Verdana" panose="020B0604030504040204" pitchFamily="34" charset="0"/>
              </a:rPr>
              <a:t>1. Brief introduction to the topic through a video</a:t>
            </a:r>
          </a:p>
          <a:p>
            <a:pPr>
              <a:defRPr/>
            </a:pPr>
            <a:r>
              <a:rPr lang="en-GB" sz="3200" noProof="0" dirty="0">
                <a:latin typeface="+mj-lt"/>
                <a:ea typeface="Verdana" panose="020B0604030504040204" pitchFamily="34" charset="0"/>
                <a:cs typeface="Verdana" panose="020B0604030504040204" pitchFamily="34" charset="0"/>
              </a:rPr>
              <a:t>2. Methodological approaches, process and results of such theatrical practice at school</a:t>
            </a:r>
          </a:p>
          <a:p>
            <a:pPr>
              <a:defRPr/>
            </a:pPr>
            <a:r>
              <a:rPr lang="en-GB" sz="3200" noProof="0" dirty="0">
                <a:latin typeface="+mj-lt"/>
                <a:ea typeface="Verdana" panose="020B0604030504040204" pitchFamily="34" charset="0"/>
                <a:cs typeface="Verdana" panose="020B0604030504040204" pitchFamily="34" charset="0"/>
              </a:rPr>
              <a:t>3. Questions</a:t>
            </a:r>
            <a:endParaRPr lang="en-GB" sz="3600" noProof="0" dirty="0">
              <a:latin typeface="+mj-lt"/>
              <a:ea typeface="Verdana" panose="020B0604030504040204" pitchFamily="34" charset="0"/>
              <a:cs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236538" y="1312863"/>
            <a:ext cx="8859837" cy="1430337"/>
          </a:xfrm>
        </p:spPr>
        <p:txBody>
          <a:bodyPr/>
          <a:lstStyle/>
          <a:p>
            <a:r>
              <a:rPr lang="en-GB" altLang="it-IT" sz="3000" noProof="0" dirty="0">
                <a:ea typeface="ＭＳ Ｐゴシック" pitchFamily="34" charset="-128"/>
              </a:rPr>
              <a:t>In the group:</a:t>
            </a:r>
            <a:endParaRPr lang="en-GB" altLang="it-IT" noProof="0" dirty="0">
              <a:ea typeface="ＭＳ Ｐゴシック" panose="020B0600070205080204" pitchFamily="34" charset="-128"/>
            </a:endParaRPr>
          </a:p>
        </p:txBody>
      </p:sp>
      <p:pic>
        <p:nvPicPr>
          <p:cNvPr id="8196" name="Immagine 6" descr="A stage curtai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93663"/>
            <a:ext cx="116332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egnaposto contenuto 2"/>
          <p:cNvSpPr>
            <a:spLocks noGrp="1"/>
          </p:cNvSpPr>
          <p:nvPr>
            <p:ph idx="1"/>
          </p:nvPr>
        </p:nvSpPr>
        <p:spPr>
          <a:xfrm>
            <a:off x="236538" y="2286000"/>
            <a:ext cx="11633200" cy="4083050"/>
          </a:xfrm>
        </p:spPr>
        <p:txBody>
          <a:bodyPr/>
          <a:lstStyle/>
          <a:p>
            <a:pPr marL="457200" indent="-457200">
              <a:buFont typeface="Arial" panose="020B0604020202020204" pitchFamily="34" charset="0"/>
              <a:buChar char="•"/>
              <a:defRPr/>
            </a:pPr>
            <a:r>
              <a:rPr lang="en-GB" altLang="it-IT" sz="3000" noProof="0" dirty="0">
                <a:ea typeface="ＭＳ Ｐゴシック" pitchFamily="34" charset="-128"/>
              </a:rPr>
              <a:t>there were students with </a:t>
            </a:r>
            <a:r>
              <a:rPr lang="en-GB" altLang="it-IT" sz="3000" b="1" noProof="0" dirty="0">
                <a:ea typeface="ＭＳ Ｐゴシック" pitchFamily="34" charset="-128"/>
              </a:rPr>
              <a:t>dyspraxia</a:t>
            </a:r>
            <a:r>
              <a:rPr lang="en-GB" altLang="it-IT" sz="3000" noProof="0" dirty="0">
                <a:ea typeface="ＭＳ Ｐゴシック" pitchFamily="34" charset="-128"/>
              </a:rPr>
              <a:t>, </a:t>
            </a:r>
            <a:r>
              <a:rPr lang="en-GB" altLang="it-IT" sz="3000" b="1" noProof="0" dirty="0">
                <a:ea typeface="ＭＳ Ｐゴシック" pitchFamily="34" charset="-128"/>
              </a:rPr>
              <a:t>concentration disorders</a:t>
            </a:r>
            <a:r>
              <a:rPr lang="en-GB" altLang="it-IT" sz="3000" noProof="0" dirty="0">
                <a:ea typeface="ＭＳ Ｐゴシック" pitchFamily="34" charset="-128"/>
              </a:rPr>
              <a:t> and </a:t>
            </a:r>
            <a:r>
              <a:rPr lang="en-GB" altLang="it-IT" sz="3000" b="1" noProof="0" dirty="0">
                <a:ea typeface="ＭＳ Ｐゴシック" pitchFamily="34" charset="-128"/>
              </a:rPr>
              <a:t>ADHD syndrome</a:t>
            </a:r>
            <a:r>
              <a:rPr lang="en-GB" altLang="it-IT" sz="3000" noProof="0" dirty="0">
                <a:ea typeface="ＭＳ Ｐゴシック" pitchFamily="34" charset="-128"/>
              </a:rPr>
              <a:t>;</a:t>
            </a:r>
          </a:p>
          <a:p>
            <a:pPr marL="457200" indent="-457200">
              <a:buFont typeface="Arial" panose="020B0604020202020204" pitchFamily="34" charset="0"/>
              <a:buChar char="•"/>
              <a:defRPr/>
            </a:pPr>
            <a:r>
              <a:rPr lang="en-GB" altLang="it-IT" sz="3000" noProof="0" dirty="0">
                <a:ea typeface="ＭＳ Ｐゴシック" pitchFamily="34" charset="-128"/>
              </a:rPr>
              <a:t>the assistant director was a </a:t>
            </a:r>
            <a:r>
              <a:rPr lang="en-GB" altLang="it-IT" sz="3000" b="1" noProof="0" dirty="0">
                <a:ea typeface="ＭＳ Ｐゴシック" pitchFamily="34" charset="-128"/>
              </a:rPr>
              <a:t>partially-sighted student with behavioural disorders</a:t>
            </a:r>
            <a:r>
              <a:rPr lang="en-GB" altLang="it-IT" sz="3000" noProof="0" dirty="0">
                <a:ea typeface="ＭＳ Ｐゴシック" pitchFamily="34" charset="-128"/>
              </a:rPr>
              <a:t>. </a:t>
            </a:r>
          </a:p>
          <a:p>
            <a:pPr>
              <a:lnSpc>
                <a:spcPct val="100000"/>
              </a:lnSpc>
              <a:spcAft>
                <a:spcPts val="600"/>
              </a:spcAft>
              <a:defRPr/>
            </a:pPr>
            <a:r>
              <a:rPr lang="en-GB" altLang="it-IT" sz="3000" noProof="0" dirty="0">
                <a:ea typeface="ＭＳ Ｐゴシック" pitchFamily="34" charset="-128"/>
              </a:rPr>
              <a:t>The theatrical practice helped to activate resources, learning strategies, ways of working with a positive impact both on the artistic level and on the students’ learning.</a:t>
            </a:r>
            <a:endParaRPr lang="en-GB" altLang="it-IT" noProof="0" dirty="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8938" y="95250"/>
            <a:ext cx="11493500" cy="1323975"/>
          </a:xfrm>
        </p:spPr>
        <p:txBody>
          <a:bodyPr/>
          <a:lstStyle/>
          <a:p>
            <a:pPr eaLnBrk="1" hangingPunct="1"/>
            <a:r>
              <a:rPr lang="en-GB" altLang="it-IT" sz="3600" b="1" noProof="0" dirty="0">
                <a:ea typeface="ＭＳ Ｐゴシック" panose="020B0600070205080204" pitchFamily="34" charset="-128"/>
              </a:rPr>
              <a:t>METHODOLOGICAL APPROACHES</a:t>
            </a:r>
            <a:endParaRPr lang="en-GB" altLang="it-IT" noProof="0" dirty="0">
              <a:ea typeface="ＭＳ Ｐゴシック" panose="020B0600070205080204" pitchFamily="34" charset="-128"/>
            </a:endParaRPr>
          </a:p>
        </p:txBody>
      </p:sp>
      <p:sp>
        <p:nvSpPr>
          <p:cNvPr id="9219" name="Content Placeholder 2"/>
          <p:cNvSpPr>
            <a:spLocks noGrp="1"/>
          </p:cNvSpPr>
          <p:nvPr>
            <p:ph idx="1"/>
          </p:nvPr>
        </p:nvSpPr>
        <p:spPr>
          <a:xfrm>
            <a:off x="247650" y="1631603"/>
            <a:ext cx="11634788" cy="4627252"/>
          </a:xfrm>
        </p:spPr>
        <p:txBody>
          <a:bodyPr/>
          <a:lstStyle/>
          <a:p>
            <a:pPr>
              <a:lnSpc>
                <a:spcPct val="100000"/>
              </a:lnSpc>
              <a:buFont typeface="Arial" panose="020B0604020202020204" pitchFamily="34" charset="0"/>
              <a:buNone/>
            </a:pPr>
            <a:r>
              <a:rPr lang="en-GB" altLang="it-IT" sz="3000" b="1" noProof="0" dirty="0">
                <a:ea typeface="ＭＳ Ｐゴシック" panose="020B0600070205080204" pitchFamily="34" charset="-128"/>
              </a:rPr>
              <a:t>1. ART INTEGRATION</a:t>
            </a:r>
          </a:p>
          <a:p>
            <a:pPr>
              <a:lnSpc>
                <a:spcPct val="100000"/>
              </a:lnSpc>
              <a:spcBef>
                <a:spcPct val="0"/>
              </a:spcBef>
              <a:buFont typeface="Arial" panose="020B0604020202020204" pitchFamily="34" charset="0"/>
              <a:buNone/>
            </a:pPr>
            <a:r>
              <a:rPr lang="en-GB" altLang="it-IT" noProof="0" dirty="0">
                <a:ea typeface="ＭＳ Ｐゴシック" panose="020B0600070205080204" pitchFamily="34" charset="-128"/>
              </a:rPr>
              <a:t>It is an APPROACH to TEACHING in </a:t>
            </a:r>
            <a:br>
              <a:rPr lang="en-GB" altLang="it-IT" noProof="0" dirty="0">
                <a:ea typeface="ＭＳ Ｐゴシック" panose="020B0600070205080204" pitchFamily="34" charset="-128"/>
              </a:rPr>
            </a:br>
            <a:r>
              <a:rPr lang="en-GB" altLang="it-IT" noProof="0" dirty="0">
                <a:ea typeface="ＭＳ Ｐゴシック" panose="020B0600070205080204" pitchFamily="34" charset="-128"/>
              </a:rPr>
              <a:t>which students construct and </a:t>
            </a:r>
            <a:br>
              <a:rPr lang="en-GB" altLang="it-IT" noProof="0" dirty="0">
                <a:ea typeface="ＭＳ Ｐゴシック" panose="020B0600070205080204" pitchFamily="34" charset="-128"/>
              </a:rPr>
            </a:br>
            <a:r>
              <a:rPr lang="en-GB" altLang="it-IT" noProof="0" dirty="0">
                <a:ea typeface="ＭＳ Ｐゴシック" panose="020B0600070205080204" pitchFamily="34" charset="-128"/>
              </a:rPr>
              <a:t>demonstrate their UNDERSTANDING</a:t>
            </a:r>
            <a:br>
              <a:rPr lang="en-GB" altLang="it-IT" noProof="0" dirty="0">
                <a:ea typeface="ＭＳ Ｐゴシック" panose="020B0600070205080204" pitchFamily="34" charset="-128"/>
              </a:rPr>
            </a:br>
            <a:r>
              <a:rPr lang="en-GB" altLang="it-IT" noProof="0" dirty="0">
                <a:ea typeface="ＭＳ Ｐゴシック" panose="020B0600070205080204" pitchFamily="34" charset="-128"/>
              </a:rPr>
              <a:t>through an ART FORM. The entire </a:t>
            </a:r>
            <a:br>
              <a:rPr lang="en-GB" altLang="it-IT" noProof="0" dirty="0">
                <a:ea typeface="ＭＳ Ｐゴシック" panose="020B0600070205080204" pitchFamily="34" charset="-128"/>
              </a:rPr>
            </a:br>
            <a:r>
              <a:rPr lang="en-GB" altLang="it-IT" noProof="0" dirty="0">
                <a:ea typeface="ＭＳ Ｐゴシック" panose="020B0600070205080204" pitchFamily="34" charset="-128"/>
              </a:rPr>
              <a:t>process is aimed to learning.</a:t>
            </a:r>
          </a:p>
          <a:p>
            <a:pPr>
              <a:lnSpc>
                <a:spcPct val="100000"/>
              </a:lnSpc>
              <a:spcBef>
                <a:spcPts val="1800"/>
              </a:spcBef>
            </a:pPr>
            <a:r>
              <a:rPr lang="en-GB" altLang="it-IT" b="1" noProof="0" dirty="0">
                <a:solidFill>
                  <a:schemeClr val="tx1"/>
                </a:solidFill>
              </a:rPr>
              <a:t>2. DRAMA IN EDUCATION</a:t>
            </a:r>
          </a:p>
          <a:p>
            <a:pPr>
              <a:lnSpc>
                <a:spcPct val="100000"/>
              </a:lnSpc>
              <a:spcBef>
                <a:spcPct val="0"/>
              </a:spcBef>
            </a:pPr>
            <a:r>
              <a:rPr lang="en-GB" altLang="it-IT" noProof="0" dirty="0">
                <a:solidFill>
                  <a:schemeClr val="tx1"/>
                </a:solidFill>
              </a:rPr>
              <a:t>Theatre is not another school discipline, but rather an occasion to promote a new learning environment, where theatrical techniques are used primarily as a method to activate work and study.</a:t>
            </a:r>
            <a:endParaRPr lang="en-GB" altLang="it-IT" noProof="0" dirty="0">
              <a:ea typeface="ＭＳ Ｐゴシック" panose="020B0600070205080204" pitchFamily="34" charset="-128"/>
            </a:endParaRPr>
          </a:p>
        </p:txBody>
      </p:sp>
      <p:pic>
        <p:nvPicPr>
          <p:cNvPr id="9221" name="Immagine 2" descr="A group of students with their teacher at a theatre st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6588" y="1229458"/>
            <a:ext cx="63992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09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749300" y="93663"/>
            <a:ext cx="4864100" cy="1430337"/>
          </a:xfrm>
        </p:spPr>
        <p:txBody>
          <a:bodyPr/>
          <a:lstStyle/>
          <a:p>
            <a:r>
              <a:rPr lang="en-GB" altLang="it-IT" noProof="0" dirty="0">
                <a:ea typeface="ＭＳ Ｐゴシック" panose="020B0600070205080204" pitchFamily="34" charset="-128"/>
              </a:rPr>
              <a:t>Process (1)</a:t>
            </a:r>
          </a:p>
        </p:txBody>
      </p:sp>
      <p:sp>
        <p:nvSpPr>
          <p:cNvPr id="7171" name="Segnaposto contenuto 2"/>
          <p:cNvSpPr>
            <a:spLocks noGrp="1"/>
          </p:cNvSpPr>
          <p:nvPr>
            <p:ph idx="1"/>
          </p:nvPr>
        </p:nvSpPr>
        <p:spPr>
          <a:xfrm>
            <a:off x="112713" y="1646238"/>
            <a:ext cx="8172450" cy="4613275"/>
          </a:xfrm>
        </p:spPr>
        <p:txBody>
          <a:bodyPr/>
          <a:lstStyle/>
          <a:p>
            <a:pPr>
              <a:defRPr/>
            </a:pPr>
            <a:r>
              <a:rPr lang="en-GB" altLang="it-IT" sz="3000" noProof="0" dirty="0">
                <a:ea typeface="ＭＳ Ｐゴシック" pitchFamily="34" charset="-128"/>
              </a:rPr>
              <a:t>Theatre is an effective tool for the acquisition of knowledge and skills through the use of personal creativity and the collaboration with the group.</a:t>
            </a:r>
          </a:p>
          <a:p>
            <a:pPr>
              <a:defRPr/>
            </a:pPr>
            <a:r>
              <a:rPr lang="en-GB" altLang="it-IT" sz="3000" noProof="0" dirty="0">
                <a:ea typeface="ＭＳ Ｐゴシック" pitchFamily="34" charset="-128"/>
              </a:rPr>
              <a:t>In the planning activity there are:</a:t>
            </a:r>
          </a:p>
          <a:p>
            <a:pPr marL="514350" indent="-514350">
              <a:buFont typeface="Arial" charset="0"/>
              <a:buAutoNum type="arabicPeriod"/>
              <a:defRPr/>
            </a:pPr>
            <a:r>
              <a:rPr lang="en-GB" altLang="it-IT" sz="3000" noProof="0" dirty="0">
                <a:ea typeface="ＭＳ Ｐゴシック" pitchFamily="34" charset="-128"/>
              </a:rPr>
              <a:t>Research and writing laboratory to build the drama</a:t>
            </a:r>
          </a:p>
          <a:p>
            <a:pPr marL="514350" indent="-514350">
              <a:buFont typeface="Arial" charset="0"/>
              <a:buAutoNum type="arabicPeriod" startAt="2"/>
              <a:defRPr/>
            </a:pPr>
            <a:r>
              <a:rPr lang="en-GB" altLang="it-IT" sz="3000" noProof="0" dirty="0">
                <a:ea typeface="ＭＳ Ｐゴシック" pitchFamily="34" charset="-128"/>
              </a:rPr>
              <a:t>Expressive laboratory through the use of body and voice</a:t>
            </a:r>
          </a:p>
        </p:txBody>
      </p:sp>
      <p:pic>
        <p:nvPicPr>
          <p:cNvPr id="11269" name="Picture 3" descr="A group of students practicing dancing mo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0" y="247650"/>
            <a:ext cx="3722688"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en-GB" altLang="it-IT" sz="4000" noProof="0" dirty="0">
                <a:ea typeface="ＭＳ Ｐゴシック" panose="020B0600070205080204" pitchFamily="34" charset="-128"/>
              </a:rPr>
              <a:t>1. Research and writing laboratory to build the drama</a:t>
            </a:r>
            <a:endParaRPr lang="en-GB" altLang="it-IT" noProof="0" dirty="0">
              <a:ea typeface="ＭＳ Ｐゴシック" panose="020B0600070205080204" pitchFamily="34" charset="-128"/>
            </a:endParaRPr>
          </a:p>
        </p:txBody>
      </p:sp>
      <p:pic>
        <p:nvPicPr>
          <p:cNvPr id="13315" name="Segnaposto contenuto 3" descr="Round table discussion by a group of stud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25858" y="3639651"/>
            <a:ext cx="5376862" cy="3024484"/>
          </a:xfrm>
        </p:spPr>
      </p:pic>
      <p:sp>
        <p:nvSpPr>
          <p:cNvPr id="3" name="Content Placeholder 2"/>
          <p:cNvSpPr>
            <a:spLocks noGrp="1"/>
          </p:cNvSpPr>
          <p:nvPr>
            <p:ph idx="10"/>
          </p:nvPr>
        </p:nvSpPr>
        <p:spPr>
          <a:xfrm>
            <a:off x="368238" y="1822609"/>
            <a:ext cx="11501500" cy="4269901"/>
          </a:xfrm>
        </p:spPr>
        <p:txBody>
          <a:bodyPr/>
          <a:lstStyle/>
          <a:p>
            <a:pPr>
              <a:defRPr/>
            </a:pPr>
            <a:r>
              <a:rPr lang="en-GB" sz="2200" noProof="0" dirty="0"/>
              <a:t>A distinguishing aspect of arts integration is its </a:t>
            </a:r>
            <a:r>
              <a:rPr lang="en-GB" sz="2200" b="1" noProof="0" dirty="0"/>
              <a:t>interdisciplinary connections</a:t>
            </a:r>
            <a:r>
              <a:rPr lang="en-GB" sz="2200" noProof="0" dirty="0"/>
              <a:t>. The subject “water” crosses easily all disciplines. In particular:</a:t>
            </a:r>
          </a:p>
          <a:p>
            <a:pPr marL="457200" indent="-457200">
              <a:buFont typeface="Arial" panose="020B0604020202020204" pitchFamily="34" charset="0"/>
              <a:buChar char="•"/>
              <a:defRPr/>
            </a:pPr>
            <a:r>
              <a:rPr lang="en-GB" sz="2200" b="1" noProof="0" dirty="0"/>
              <a:t>Literature:</a:t>
            </a:r>
            <a:r>
              <a:rPr lang="en-GB" sz="2200" noProof="0" dirty="0"/>
              <a:t> comparative reading of various stories about the Flood and aquatic divinities. </a:t>
            </a:r>
          </a:p>
          <a:p>
            <a:pPr marL="457200" indent="-457200">
              <a:lnSpc>
                <a:spcPct val="100000"/>
              </a:lnSpc>
              <a:spcBef>
                <a:spcPct val="0"/>
              </a:spcBef>
              <a:buFont typeface="Arial" panose="020B0604020202020204" pitchFamily="34" charset="0"/>
              <a:buChar char="•"/>
              <a:defRPr/>
            </a:pPr>
            <a:r>
              <a:rPr lang="en-GB" altLang="it-IT" sz="2200" b="1" noProof="0" dirty="0">
                <a:solidFill>
                  <a:schemeClr val="tx1"/>
                </a:solidFill>
              </a:rPr>
              <a:t>Historical and social studies: </a:t>
            </a:r>
            <a:r>
              <a:rPr lang="en-GB" altLang="it-IT" sz="2200" noProof="0" dirty="0">
                <a:solidFill>
                  <a:schemeClr val="tx1"/>
                </a:solidFill>
              </a:rPr>
              <a:t>scientific articles used to reflect about the consequences of the lack of water in some parts of the world. </a:t>
            </a:r>
            <a:endParaRPr lang="en-GB"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3779838" y="93663"/>
            <a:ext cx="8218487" cy="1430337"/>
          </a:xfrm>
        </p:spPr>
        <p:txBody>
          <a:bodyPr/>
          <a:lstStyle/>
          <a:p>
            <a:pPr algn="ctr"/>
            <a:r>
              <a:rPr lang="en-GB" altLang="it-IT" noProof="0" dirty="0">
                <a:ea typeface="ＭＳ Ｐゴシック" panose="020B0600070205080204" pitchFamily="34" charset="-128"/>
              </a:rPr>
              <a:t>2. Expressive laboratory through the use of body and voice</a:t>
            </a:r>
          </a:p>
        </p:txBody>
      </p:sp>
      <p:sp>
        <p:nvSpPr>
          <p:cNvPr id="9219" name="Segnaposto contenuto 2"/>
          <p:cNvSpPr>
            <a:spLocks noGrp="1"/>
          </p:cNvSpPr>
          <p:nvPr>
            <p:ph idx="1"/>
          </p:nvPr>
        </p:nvSpPr>
        <p:spPr>
          <a:xfrm>
            <a:off x="3935413" y="1649413"/>
            <a:ext cx="8205787" cy="4862512"/>
          </a:xfrm>
        </p:spPr>
        <p:txBody>
          <a:bodyPr/>
          <a:lstStyle/>
          <a:p>
            <a:pPr algn="ctr">
              <a:defRPr/>
            </a:pPr>
            <a:r>
              <a:rPr lang="en-GB" altLang="it-IT" sz="3000" noProof="0" dirty="0">
                <a:ea typeface="ＭＳ Ｐゴシック" pitchFamily="34" charset="-128"/>
              </a:rPr>
              <a:t>Use of Grotowski’s laboratory model</a:t>
            </a:r>
          </a:p>
          <a:p>
            <a:pPr>
              <a:defRPr/>
            </a:pPr>
            <a:r>
              <a:rPr lang="en-GB" altLang="it-IT" sz="3000" noProof="0" dirty="0">
                <a:ea typeface="ＭＳ Ｐゴシック" pitchFamily="34" charset="-128"/>
              </a:rPr>
              <a:t>It is a warm and friendly environment in which students:</a:t>
            </a:r>
          </a:p>
          <a:p>
            <a:pPr marL="457200" indent="-457200">
              <a:buFont typeface="Arial" panose="020B0604020202020204" pitchFamily="34" charset="0"/>
              <a:buChar char="•"/>
              <a:defRPr/>
            </a:pPr>
            <a:r>
              <a:rPr lang="en-GB" altLang="it-IT" sz="3000" noProof="0" dirty="0">
                <a:ea typeface="ＭＳ Ｐゴシック" pitchFamily="34" charset="-128"/>
              </a:rPr>
              <a:t>are able to enhance their psycho-physical well-being </a:t>
            </a:r>
          </a:p>
          <a:p>
            <a:pPr marL="457200" indent="-457200">
              <a:buFont typeface="Arial" panose="020B0604020202020204" pitchFamily="34" charset="0"/>
              <a:buChar char="•"/>
              <a:defRPr/>
            </a:pPr>
            <a:r>
              <a:rPr lang="en-GB" altLang="it-IT" sz="3000" noProof="0" dirty="0">
                <a:ea typeface="ＭＳ Ｐゴシック" pitchFamily="34" charset="-128"/>
              </a:rPr>
              <a:t>begin a process that leads them to experience both their own intimacy and external reality without fearing to be judged. </a:t>
            </a:r>
          </a:p>
        </p:txBody>
      </p:sp>
      <p:pic>
        <p:nvPicPr>
          <p:cNvPr id="14340" name="Immagine 2" descr="Four students practising expressive movem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 y="93663"/>
            <a:ext cx="3649663"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algn="ctr"/>
            <a:r>
              <a:rPr lang="en-GB" altLang="it-IT" noProof="0" dirty="0">
                <a:ea typeface="ＭＳ Ｐゴシック" panose="020B0600070205080204" pitchFamily="34" charset="-128"/>
              </a:rPr>
              <a:t>Key words:</a:t>
            </a:r>
            <a:br>
              <a:rPr lang="en-GB" altLang="it-IT" noProof="0" dirty="0">
                <a:ea typeface="ＭＳ Ｐゴシック" panose="020B0600070205080204" pitchFamily="34" charset="-128"/>
              </a:rPr>
            </a:br>
            <a:r>
              <a:rPr lang="en-GB" altLang="it-IT" noProof="0" dirty="0">
                <a:ea typeface="ＭＳ Ｐゴシック" panose="020B0600070205080204" pitchFamily="34" charset="-128"/>
              </a:rPr>
              <a:t> relationship based on intimacy and trust</a:t>
            </a:r>
          </a:p>
        </p:txBody>
      </p:sp>
      <p:pic>
        <p:nvPicPr>
          <p:cNvPr id="16387" name="Segnaposto contenuto 5" descr="A photo of Jerzy Grotowski, with the quote: 'Intimate or drastic elements in the work of others are untouchable and should not be commented upon even in their absence. Private conflicts, quarrels, sentiments, animosities are unavoidable in any human group. It is our duty towards creation to keep these in check in so far as they might deform and wreck the work process.' (Jerzy Grotowski)."/>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81050" y="1668463"/>
            <a:ext cx="10453688" cy="45005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376238" y="93663"/>
            <a:ext cx="11493500" cy="1512887"/>
          </a:xfrm>
        </p:spPr>
        <p:txBody>
          <a:bodyPr/>
          <a:lstStyle/>
          <a:p>
            <a:r>
              <a:rPr lang="en-GB" altLang="it-IT" noProof="0" dirty="0">
                <a:ea typeface="ＭＳ Ｐゴシック" panose="020B0600070205080204" pitchFamily="34" charset="-128"/>
              </a:rPr>
              <a:t>Process (2)</a:t>
            </a:r>
            <a:br>
              <a:rPr lang="en-GB" altLang="it-IT" noProof="0" dirty="0">
                <a:ea typeface="ＭＳ Ｐゴシック" panose="020B0600070205080204" pitchFamily="34" charset="-128"/>
              </a:rPr>
            </a:br>
            <a:r>
              <a:rPr lang="en-GB" altLang="it-IT" sz="2800" noProof="0" dirty="0">
                <a:ea typeface="ＭＳ Ｐゴシック" panose="020B0600070205080204" pitchFamily="34" charset="-128"/>
              </a:rPr>
              <a:t>Each lesson follows a specific pattern:</a:t>
            </a:r>
          </a:p>
        </p:txBody>
      </p:sp>
      <p:sp>
        <p:nvSpPr>
          <p:cNvPr id="11267" name="Segnaposto contenuto 2"/>
          <p:cNvSpPr>
            <a:spLocks noGrp="1"/>
          </p:cNvSpPr>
          <p:nvPr>
            <p:ph idx="1"/>
          </p:nvPr>
        </p:nvSpPr>
        <p:spPr>
          <a:xfrm>
            <a:off x="6248400" y="1606550"/>
            <a:ext cx="5818188" cy="4735513"/>
          </a:xfrm>
        </p:spPr>
        <p:txBody>
          <a:bodyPr/>
          <a:lstStyle/>
          <a:p>
            <a:pPr marL="457200" indent="-457200">
              <a:buFont typeface="Arial" panose="020B0604020202020204" pitchFamily="34" charset="0"/>
              <a:buChar char="•"/>
              <a:defRPr/>
            </a:pPr>
            <a:r>
              <a:rPr lang="en-GB" altLang="it-IT" noProof="0" dirty="0">
                <a:ea typeface="ＭＳ Ｐゴシック" pitchFamily="34" charset="-128"/>
              </a:rPr>
              <a:t>physical exercises to enhance concentration, movement control,  body balance, coordination and spatial perception</a:t>
            </a:r>
          </a:p>
          <a:p>
            <a:pPr marL="457200" indent="-457200">
              <a:buFont typeface="Arial" panose="020B0604020202020204" pitchFamily="34" charset="0"/>
              <a:buChar char="•"/>
              <a:defRPr/>
            </a:pPr>
            <a:r>
              <a:rPr lang="en-GB" altLang="it-IT" noProof="0" dirty="0">
                <a:ea typeface="ＭＳ Ｐゴシック" pitchFamily="34" charset="-128"/>
              </a:rPr>
              <a:t>expressive work through improvisation, interpretation of texts, study of gestures and voice</a:t>
            </a:r>
          </a:p>
          <a:p>
            <a:pPr marL="457200" indent="-457200">
              <a:buFont typeface="Arial" panose="020B0604020202020204" pitchFamily="34" charset="0"/>
              <a:buChar char="•"/>
              <a:defRPr/>
            </a:pPr>
            <a:r>
              <a:rPr lang="en-GB" altLang="it-IT" noProof="0" dirty="0">
                <a:ea typeface="ＭＳ Ｐゴシック" pitchFamily="34" charset="-128"/>
              </a:rPr>
              <a:t>feedback dedicated to verbalization</a:t>
            </a:r>
            <a:endParaRPr lang="en-GB" altLang="it-IT" sz="3200" noProof="0" dirty="0">
              <a:ea typeface="ＭＳ Ｐゴシック" pitchFamily="34" charset="-128"/>
            </a:endParaRPr>
          </a:p>
        </p:txBody>
      </p:sp>
      <p:pic>
        <p:nvPicPr>
          <p:cNvPr id="17412" name="Immagine 3" descr="Students practising expressive movem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8" y="2146300"/>
            <a:ext cx="60007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gency PPT Name-White">
  <a:themeElements>
    <a:clrScheme name="Agency White 2016">
      <a:dk1>
        <a:srgbClr val="1E1C43"/>
      </a:dk1>
      <a:lt1>
        <a:srgbClr val="1E1C43"/>
      </a:lt1>
      <a:dk2>
        <a:srgbClr val="1E1C43"/>
      </a:dk2>
      <a:lt2>
        <a:srgbClr val="EEECE1"/>
      </a:lt2>
      <a:accent1>
        <a:srgbClr val="4F81BD"/>
      </a:accent1>
      <a:accent2>
        <a:srgbClr val="C0504D"/>
      </a:accent2>
      <a:accent3>
        <a:srgbClr val="9BBB59"/>
      </a:accent3>
      <a:accent4>
        <a:srgbClr val="8064A2"/>
      </a:accent4>
      <a:accent5>
        <a:srgbClr val="4BACC6"/>
      </a:accent5>
      <a:accent6>
        <a:srgbClr val="F79646"/>
      </a:accent6>
      <a:hlink>
        <a:srgbClr val="1E1C43"/>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802</TotalTime>
  <Words>1324</Words>
  <Application>Microsoft Office PowerPoint</Application>
  <PresentationFormat>Custom</PresentationFormat>
  <Paragraphs>155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Verdana</vt:lpstr>
      <vt:lpstr>Agency PPT Name-White</vt:lpstr>
      <vt:lpstr>Theatre at school  as inclusive practice</vt:lpstr>
      <vt:lpstr>I am going to expose some thoughts about the use of theatre as inclusive practice, taking into account some recent experiences in my school. </vt:lpstr>
      <vt:lpstr>In the group:</vt:lpstr>
      <vt:lpstr>METHODOLOGICAL APPROACHES</vt:lpstr>
      <vt:lpstr>Process (1)</vt:lpstr>
      <vt:lpstr>1. Research and writing laboratory to build the drama</vt:lpstr>
      <vt:lpstr>2. Expressive laboratory through the use of body and voice</vt:lpstr>
      <vt:lpstr>Key words:  relationship based on intimacy and trust</vt:lpstr>
      <vt:lpstr>Process (2) Each lesson follows a specific pattern:</vt:lpstr>
      <vt:lpstr>Process (3)</vt:lpstr>
      <vt:lpstr>Results (1) Theatre has got everything!!!</vt:lpstr>
      <vt:lpstr>Results (2)</vt:lpstr>
      <vt:lpstr>QUESTIONS</vt:lpstr>
      <vt:lpstr>References and 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Pedagogy (Sereni Italian LC)</dc:title>
  <dc:subject>Raising the Achievement of all Learners in Inclusive Education</dc:subject>
  <dc:creator>Italian Learning Community</dc:creator>
  <cp:keywords/>
  <dc:description/>
  <cp:revision>101</cp:revision>
  <dcterms:created xsi:type="dcterms:W3CDTF">2017-03-08T14:51:25Z</dcterms:created>
  <dcterms:modified xsi:type="dcterms:W3CDTF">2018-08-02T11:38:14Z</dcterms:modified>
  <cp:category/>
</cp:coreProperties>
</file>