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62" r:id="rId2"/>
    <p:sldId id="259" r:id="rId3"/>
    <p:sldId id="263"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Lst>
  <p:sldSz cx="12244388" cy="6838950"/>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15:clr>
            <a:srgbClr val="A4A3A4"/>
          </p15:clr>
        </p15:guide>
        <p15:guide id="2" pos="31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C43"/>
    <a:srgbClr val="1219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110" d="100"/>
          <a:sy n="110" d="100"/>
        </p:scale>
        <p:origin x="810" y="120"/>
      </p:cViewPr>
      <p:guideLst>
        <p:guide orient="horz"/>
        <p:guide pos="3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snapToGrid="0" snapToObjects="1">
      <p:cViewPr varScale="1">
        <p:scale>
          <a:sx n="43" d="100"/>
          <a:sy n="43" d="100"/>
        </p:scale>
        <p:origin x="-40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F69744-5CB7-F347-801B-F9971479CE59}" type="datetimeFigureOut">
              <a:rPr lang="en-US" smtClean="0"/>
              <a:t>8/2/2018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84CDD2-A756-8840-BED3-1A8FE8831A25}" type="slidenum">
              <a:rPr lang="en-US" smtClean="0"/>
              <a:t>‹#›</a:t>
            </a:fld>
            <a:endParaRPr lang="en-US" dirty="0"/>
          </a:p>
        </p:txBody>
      </p:sp>
    </p:spTree>
    <p:extLst>
      <p:ext uri="{BB962C8B-B14F-4D97-AF65-F5344CB8AC3E}">
        <p14:creationId xmlns:p14="http://schemas.microsoft.com/office/powerpoint/2010/main" val="517031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7C0A4F12-6058-0144-B533-C3C8910AFECC}" type="datetimeFigureOut">
              <a:rPr lang="en-US"/>
              <a:pPr>
                <a:defRPr/>
              </a:pPr>
              <a:t>8/2/2018</a:t>
            </a:fld>
            <a:endParaRPr lang="en-US" dirty="0"/>
          </a:p>
        </p:txBody>
      </p:sp>
      <p:sp>
        <p:nvSpPr>
          <p:cNvPr id="4" name="Slide Image Placeholder 3"/>
          <p:cNvSpPr>
            <a:spLocks noGrp="1" noRot="1" noChangeAspect="1"/>
          </p:cNvSpPr>
          <p:nvPr>
            <p:ph type="sldImg" idx="2"/>
          </p:nvPr>
        </p:nvSpPr>
        <p:spPr>
          <a:xfrm>
            <a:off x="360363" y="685800"/>
            <a:ext cx="613727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3272C5D-4604-184E-A73E-1DFDFBDAD8B3}" type="slidenum">
              <a:rPr lang="en-US"/>
              <a:pPr>
                <a:defRPr/>
              </a:pPr>
              <a:t>‹#›</a:t>
            </a:fld>
            <a:endParaRPr lang="en-US" dirty="0"/>
          </a:p>
        </p:txBody>
      </p:sp>
    </p:spTree>
    <p:extLst>
      <p:ext uri="{BB962C8B-B14F-4D97-AF65-F5344CB8AC3E}">
        <p14:creationId xmlns:p14="http://schemas.microsoft.com/office/powerpoint/2010/main" val="33390308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Teaching through art: examples of inclusive</a:t>
            </a:r>
            <a:br>
              <a:rPr lang="en-GB" sz="1600" dirty="0"/>
            </a:br>
            <a:r>
              <a:rPr lang="en-GB" sz="1600" dirty="0"/>
              <a:t>education</a:t>
            </a:r>
            <a:endParaRPr lang="en-GB" noProof="0" dirty="0"/>
          </a:p>
          <a:p>
            <a:r>
              <a:rPr lang="en-GB" dirty="0"/>
              <a:t>Mariella Demichele</a:t>
            </a:r>
            <a:br>
              <a:rPr lang="en-GB" dirty="0"/>
            </a:br>
            <a:r>
              <a:rPr lang="it-IT" dirty="0"/>
              <a:t>Headteacher ITA Emilio Sereni, Rome</a:t>
            </a:r>
          </a:p>
          <a:p>
            <a:r>
              <a:rPr lang="it-IT" sz="1100" dirty="0"/>
              <a:t>28-29-30 November 2016</a:t>
            </a:r>
            <a:endParaRPr lang="en-GB" sz="1100"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a:t>
            </a:fld>
            <a:endParaRPr lang="en-US" dirty="0"/>
          </a:p>
        </p:txBody>
      </p:sp>
    </p:spTree>
    <p:extLst>
      <p:ext uri="{BB962C8B-B14F-4D97-AF65-F5344CB8AC3E}">
        <p14:creationId xmlns:p14="http://schemas.microsoft.com/office/powerpoint/2010/main" val="680243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engage in a CREATIVE PROCESS…</a:t>
            </a:r>
          </a:p>
          <a:p>
            <a:r>
              <a:rPr lang="en-GB" dirty="0"/>
              <a:t>In this diagram, the creative process is</a:t>
            </a:r>
            <a:r>
              <a:rPr lang="en-GB" baseline="0" dirty="0"/>
              <a:t> </a:t>
            </a:r>
            <a:r>
              <a:rPr lang="en-GB" dirty="0"/>
              <a:t>made visible as five open circles.</a:t>
            </a:r>
          </a:p>
          <a:p>
            <a:r>
              <a:rPr lang="en-GB" dirty="0"/>
              <a:t>Arrows indicate the ways one can enter the process and the myriad ways the phases interact.</a:t>
            </a:r>
          </a:p>
          <a:p>
            <a:r>
              <a:rPr lang="en-US" dirty="0"/>
              <a:t>In this diagram, the creative process is made visible as five open circles, which represent five phases:</a:t>
            </a:r>
          </a:p>
          <a:p>
            <a:r>
              <a:rPr lang="en-US" dirty="0"/>
              <a:t>1. Imagine, examine, perceive</a:t>
            </a:r>
          </a:p>
          <a:p>
            <a:r>
              <a:rPr lang="en-US" dirty="0"/>
              <a:t>2. Explore, experiment, develop craft</a:t>
            </a:r>
          </a:p>
          <a:p>
            <a:r>
              <a:rPr lang="en-US" dirty="0"/>
              <a:t>3. Create</a:t>
            </a:r>
          </a:p>
          <a:p>
            <a:r>
              <a:rPr lang="en-US" dirty="0"/>
              <a:t>4. Reflect, Access, Revise</a:t>
            </a:r>
          </a:p>
          <a:p>
            <a:r>
              <a:rPr lang="en-US" dirty="0"/>
              <a:t>5. Share</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10</a:t>
            </a:fld>
            <a:endParaRPr lang="en-US" dirty="0"/>
          </a:p>
        </p:txBody>
      </p:sp>
    </p:spTree>
    <p:extLst>
      <p:ext uri="{BB962C8B-B14F-4D97-AF65-F5344CB8AC3E}">
        <p14:creationId xmlns:p14="http://schemas.microsoft.com/office/powerpoint/2010/main" val="2099660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When students engage in the creative</a:t>
            </a:r>
            <a:r>
              <a:rPr lang="en-GB" sz="2400" baseline="0" dirty="0"/>
              <a:t> </a:t>
            </a:r>
            <a:r>
              <a:rPr lang="en-GB" sz="2400" dirty="0"/>
              <a:t>process:</a:t>
            </a:r>
          </a:p>
          <a:p>
            <a:pPr marL="457200" indent="-457200">
              <a:buFont typeface="Arial" panose="020B0604020202020204" pitchFamily="34" charset="0"/>
              <a:buChar char="•"/>
            </a:pPr>
            <a:r>
              <a:rPr lang="en-GB" dirty="0"/>
              <a:t>they produce original work that communicates their ideas, insights, points of view, and feelings</a:t>
            </a:r>
          </a:p>
          <a:p>
            <a:pPr marL="457200" indent="-457200">
              <a:buFont typeface="Arial" panose="020B0604020202020204" pitchFamily="34" charset="0"/>
              <a:buChar char="•"/>
            </a:pPr>
            <a:r>
              <a:rPr lang="en-GB" dirty="0"/>
              <a:t>they take the risk of the inquiry and experimentation. </a:t>
            </a:r>
          </a:p>
          <a:p>
            <a:pPr>
              <a:spcBef>
                <a:spcPts val="3000"/>
              </a:spcBef>
            </a:pPr>
            <a:r>
              <a:rPr lang="en-GB" dirty="0"/>
              <a:t>It is the teacher’s responsibility to set a creative problem or challenge for students to solve, but not to take over and solve the challenge for the students.</a:t>
            </a:r>
          </a:p>
          <a:p>
            <a:endParaRPr lang="da-DK"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11</a:t>
            </a:fld>
            <a:endParaRPr lang="en-US" dirty="0"/>
          </a:p>
        </p:txBody>
      </p:sp>
    </p:spTree>
    <p:extLst>
      <p:ext uri="{BB962C8B-B14F-4D97-AF65-F5344CB8AC3E}">
        <p14:creationId xmlns:p14="http://schemas.microsoft.com/office/powerpoint/2010/main" val="331602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0" dirty="0"/>
              <a:t>…which </a:t>
            </a:r>
            <a:r>
              <a:rPr lang="en-GB" sz="1600" dirty="0"/>
              <a:t>CONNECTS</a:t>
            </a:r>
            <a:r>
              <a:rPr lang="en-GB" sz="1600" b="0" dirty="0"/>
              <a:t> an art form and another subject area. </a:t>
            </a:r>
            <a:endParaRPr lang="en-GB" dirty="0"/>
          </a:p>
          <a:p>
            <a:r>
              <a:rPr lang="en-GB" dirty="0"/>
              <a:t>A distinguishing aspect of arts integration is its </a:t>
            </a:r>
            <a:r>
              <a:rPr lang="en-GB" b="1" dirty="0"/>
              <a:t>interdisciplinary connections</a:t>
            </a:r>
            <a:r>
              <a:rPr lang="en-GB" dirty="0"/>
              <a:t>. </a:t>
            </a:r>
          </a:p>
          <a:p>
            <a:r>
              <a:rPr lang="en-GB" dirty="0"/>
              <a:t>Connections are made between:</a:t>
            </a:r>
          </a:p>
          <a:p>
            <a:r>
              <a:rPr lang="en-GB" dirty="0"/>
              <a:t>• a specific art form and a specific curriculum area</a:t>
            </a:r>
          </a:p>
          <a:p>
            <a:r>
              <a:rPr lang="en-GB" dirty="0"/>
              <a:t>• a specific art form and a school’s concern or need.</a:t>
            </a:r>
          </a:p>
          <a:p>
            <a:r>
              <a:rPr lang="en-GB" dirty="0"/>
              <a:t>Both connections - to curriculum or a concern/need - are strongest when they</a:t>
            </a:r>
            <a:r>
              <a:rPr lang="en-GB" baseline="0" dirty="0"/>
              <a:t> </a:t>
            </a:r>
            <a:r>
              <a:rPr lang="en-GB" dirty="0"/>
              <a:t>are </a:t>
            </a:r>
            <a:r>
              <a:rPr lang="en-GB" b="1" dirty="0"/>
              <a:t>mutually-reinforcing.</a:t>
            </a:r>
            <a:endParaRPr lang="en-GB"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12</a:t>
            </a:fld>
            <a:endParaRPr lang="en-US" dirty="0"/>
          </a:p>
        </p:txBody>
      </p:sp>
    </p:spTree>
    <p:extLst>
      <p:ext uri="{BB962C8B-B14F-4D97-AF65-F5344CB8AC3E}">
        <p14:creationId xmlns:p14="http://schemas.microsoft.com/office/powerpoint/2010/main" val="2679043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…and meets </a:t>
            </a:r>
            <a:r>
              <a:rPr lang="en-GB" sz="1600" b="1" dirty="0"/>
              <a:t>EVOLVING OBJECTIVES </a:t>
            </a:r>
            <a:r>
              <a:rPr lang="en-GB" sz="1600" dirty="0"/>
              <a:t>in both. </a:t>
            </a:r>
            <a:endParaRPr lang="en-GB" dirty="0"/>
          </a:p>
          <a:p>
            <a:r>
              <a:rPr lang="en-GB" dirty="0"/>
              <a:t>This final part of the definition underscores two ideas:</a:t>
            </a:r>
          </a:p>
          <a:p>
            <a:r>
              <a:rPr lang="en-GB" dirty="0"/>
              <a:t>• arts integration requires teachers to set objectives in both the art form and the other subject area</a:t>
            </a:r>
          </a:p>
          <a:p>
            <a:r>
              <a:rPr lang="en-GB" dirty="0"/>
              <a:t>• just as objectives evolve and challenge students to deepen their understandings in the different subjects, objectives in the art form must also evolve if students are to remain challenged</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13</a:t>
            </a:fld>
            <a:endParaRPr lang="en-US" dirty="0"/>
          </a:p>
        </p:txBody>
      </p:sp>
    </p:spTree>
    <p:extLst>
      <p:ext uri="{BB962C8B-B14F-4D97-AF65-F5344CB8AC3E}">
        <p14:creationId xmlns:p14="http://schemas.microsoft.com/office/powerpoint/2010/main" val="395159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Evolving objectives</a:t>
            </a:r>
          </a:p>
          <a:p>
            <a:r>
              <a:rPr lang="en-GB" dirty="0"/>
              <a:t>Objectives evolve over time as students’ experience and understandings develop.</a:t>
            </a:r>
          </a:p>
          <a:p>
            <a:r>
              <a:rPr lang="en-GB" dirty="0"/>
              <a:t>• As students master each objective, they are ready to take on the next.</a:t>
            </a:r>
          </a:p>
          <a:p>
            <a:r>
              <a:rPr lang="en-GB" dirty="0"/>
              <a:t>• Teachers monitor students’ progress and adjust objectives to keep students challenged and interested within a unit or across a year.</a:t>
            </a:r>
          </a:p>
          <a:p>
            <a:r>
              <a:rPr lang="en-GB" dirty="0"/>
              <a:t>• As students’ mastery grows, so do their feelings of self-efficacy.</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14</a:t>
            </a:fld>
            <a:endParaRPr lang="en-US" dirty="0"/>
          </a:p>
        </p:txBody>
      </p:sp>
    </p:spTree>
    <p:extLst>
      <p:ext uri="{BB962C8B-B14F-4D97-AF65-F5344CB8AC3E}">
        <p14:creationId xmlns:p14="http://schemas.microsoft.com/office/powerpoint/2010/main" val="2016485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Creative Workshop</a:t>
            </a:r>
          </a:p>
          <a:p>
            <a:pPr marL="457200" indent="-457200">
              <a:buFont typeface="Arial" panose="020B0604020202020204" pitchFamily="34" charset="0"/>
              <a:buChar char="•"/>
            </a:pPr>
            <a:r>
              <a:rPr lang="en-GB" b="1" dirty="0"/>
              <a:t>Activity: </a:t>
            </a:r>
            <a:r>
              <a:rPr lang="en-GB" dirty="0"/>
              <a:t>Creating collage from phrases taken from Alessandro Manzoni’s novel “The Betrothed”</a:t>
            </a:r>
          </a:p>
          <a:p>
            <a:pPr marL="457200" indent="-457200">
              <a:buFont typeface="Arial" panose="020B0604020202020204" pitchFamily="34" charset="0"/>
              <a:buChar char="•"/>
            </a:pPr>
            <a:r>
              <a:rPr lang="en-GB" b="1" dirty="0"/>
              <a:t>Purpose: </a:t>
            </a:r>
            <a:r>
              <a:rPr lang="en-GB" dirty="0"/>
              <a:t>The activity allowed students to rework in a creative way the contents learnt through the reading, the analysis and the discussion of the novel. The fundamental aim of the workshop was to encourage the process of learning through a </a:t>
            </a:r>
            <a:r>
              <a:rPr lang="en-GB" b="1" dirty="0"/>
              <a:t>metacognitive approach </a:t>
            </a:r>
            <a:r>
              <a:rPr lang="en-GB" dirty="0"/>
              <a:t>to the novel, enhancing </a:t>
            </a:r>
            <a:r>
              <a:rPr lang="en-GB" b="1" dirty="0"/>
              <a:t>inner resonances, associations, personal experiences.</a:t>
            </a:r>
            <a:endParaRPr lang="en-GB"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15</a:t>
            </a:fld>
            <a:endParaRPr lang="en-US" dirty="0"/>
          </a:p>
        </p:txBody>
      </p:sp>
    </p:spTree>
    <p:extLst>
      <p:ext uri="{BB962C8B-B14F-4D97-AF65-F5344CB8AC3E}">
        <p14:creationId xmlns:p14="http://schemas.microsoft.com/office/powerpoint/2010/main" val="3504677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feedback:</a:t>
            </a:r>
          </a:p>
          <a:p>
            <a:r>
              <a:rPr lang="en-GB" dirty="0"/>
              <a:t>They liked :</a:t>
            </a:r>
          </a:p>
          <a:p>
            <a:r>
              <a:rPr lang="en-GB" dirty="0"/>
              <a:t>• Having learned to make and use autonomously tools that helps them in the study</a:t>
            </a:r>
          </a:p>
          <a:p>
            <a:r>
              <a:rPr lang="en-GB" dirty="0"/>
              <a:t>• Group work in a serene environment</a:t>
            </a:r>
          </a:p>
          <a:p>
            <a:r>
              <a:rPr lang="en-GB" dirty="0"/>
              <a:t>• Informal setting</a:t>
            </a:r>
          </a:p>
          <a:p>
            <a:r>
              <a:rPr lang="en-GB" dirty="0"/>
              <a:t>• Creative works with the images</a:t>
            </a:r>
          </a:p>
          <a:p>
            <a:r>
              <a:rPr lang="en-GB" dirty="0"/>
              <a:t>• The opportunity to choose independently the passages of the text for them most significant</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16</a:t>
            </a:fld>
            <a:endParaRPr lang="en-US" dirty="0"/>
          </a:p>
        </p:txBody>
      </p:sp>
    </p:spTree>
    <p:extLst>
      <p:ext uri="{BB962C8B-B14F-4D97-AF65-F5344CB8AC3E}">
        <p14:creationId xmlns:p14="http://schemas.microsoft.com/office/powerpoint/2010/main" val="32615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have your students learnt?</a:t>
            </a:r>
          </a:p>
          <a:p>
            <a:r>
              <a:rPr lang="en-GB" dirty="0"/>
              <a:t>• Use different expressive languages</a:t>
            </a:r>
          </a:p>
          <a:p>
            <a:r>
              <a:rPr lang="en-GB" dirty="0"/>
              <a:t>• Interact positively with others</a:t>
            </a:r>
          </a:p>
          <a:p>
            <a:r>
              <a:rPr lang="en-GB" dirty="0"/>
              <a:t>• Work for the execution of a specific task</a:t>
            </a:r>
          </a:p>
          <a:p>
            <a:r>
              <a:rPr lang="en-GB" dirty="0"/>
              <a:t>• Respect the instructions</a:t>
            </a:r>
          </a:p>
          <a:p>
            <a:r>
              <a:rPr lang="en-GB" dirty="0"/>
              <a:t>• Importance of silence and concentration</a:t>
            </a:r>
          </a:p>
          <a:p>
            <a:r>
              <a:rPr lang="en-GB" dirty="0"/>
              <a:t>• Importance of imagination in the learning process</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17</a:t>
            </a:fld>
            <a:endParaRPr lang="en-US" dirty="0"/>
          </a:p>
        </p:txBody>
      </p:sp>
    </p:spTree>
    <p:extLst>
      <p:ext uri="{BB962C8B-B14F-4D97-AF65-F5344CB8AC3E}">
        <p14:creationId xmlns:p14="http://schemas.microsoft.com/office/powerpoint/2010/main" val="37761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have you learnt as teacher?</a:t>
            </a:r>
          </a:p>
          <a:p>
            <a:r>
              <a:rPr lang="en-GB" dirty="0"/>
              <a:t>• Use appropriate tools for the assessment of students’ concept maps</a:t>
            </a:r>
          </a:p>
          <a:p>
            <a:r>
              <a:rPr lang="en-GB" dirty="0"/>
              <a:t>• Schedule work time and organize setting, so that they are functional to</a:t>
            </a:r>
            <a:r>
              <a:rPr lang="en-GB" baseline="0" dirty="0"/>
              <a:t> </a:t>
            </a:r>
            <a:r>
              <a:rPr lang="en-GB" dirty="0"/>
              <a:t>the proposed activity</a:t>
            </a:r>
          </a:p>
          <a:p>
            <a:r>
              <a:rPr lang="en-GB" dirty="0"/>
              <a:t>• Consolidate the role of the group leader using specific interventions to</a:t>
            </a:r>
            <a:r>
              <a:rPr lang="en-GB" baseline="0" dirty="0"/>
              <a:t> </a:t>
            </a:r>
            <a:r>
              <a:rPr lang="en-GB" dirty="0"/>
              <a:t>motivate students and assist them in problem-solving</a:t>
            </a:r>
          </a:p>
          <a:p>
            <a:r>
              <a:rPr lang="en-GB" dirty="0"/>
              <a:t>• Enhance and promote education and training paths able to increase</a:t>
            </a:r>
            <a:r>
              <a:rPr lang="en-GB" baseline="0" dirty="0"/>
              <a:t> </a:t>
            </a:r>
            <a:r>
              <a:rPr lang="en-GB" dirty="0"/>
              <a:t>students’ creativity and imagination</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18</a:t>
            </a:fld>
            <a:endParaRPr lang="en-US" dirty="0"/>
          </a:p>
        </p:txBody>
      </p:sp>
    </p:spTree>
    <p:extLst>
      <p:ext uri="{BB962C8B-B14F-4D97-AF65-F5344CB8AC3E}">
        <p14:creationId xmlns:p14="http://schemas.microsoft.com/office/powerpoint/2010/main" val="2167937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t>THANK YOU</a:t>
            </a:r>
            <a:endParaRPr lang="en-GB" dirty="0"/>
          </a:p>
          <a:p>
            <a:pPr algn="l"/>
            <a:r>
              <a:rPr lang="en-GB" sz="1200" b="1" dirty="0"/>
              <a:t>for your attention</a:t>
            </a:r>
            <a:endParaRPr lang="en-GB" sz="1200"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19</a:t>
            </a:fld>
            <a:endParaRPr lang="en-US" dirty="0"/>
          </a:p>
        </p:txBody>
      </p:sp>
    </p:spTree>
    <p:extLst>
      <p:ext uri="{BB962C8B-B14F-4D97-AF65-F5344CB8AC3E}">
        <p14:creationId xmlns:p14="http://schemas.microsoft.com/office/powerpoint/2010/main" val="250304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Teaching through art: examples of inclusive education</a:t>
            </a:r>
            <a:endParaRPr lang="en-GB" sz="1800" noProof="0" dirty="0">
              <a:latin typeface="Calibri" charset="0"/>
            </a:endParaRPr>
          </a:p>
          <a:p>
            <a:r>
              <a:rPr lang="en-GB" dirty="0"/>
              <a:t>One of the biggest challenges of our education system is to allow also students with severe disabilities to participate in educational activities of the class.</a:t>
            </a:r>
          </a:p>
          <a:p>
            <a:r>
              <a:rPr lang="en-GB" dirty="0"/>
              <a:t>In these educational context teacher has to be:</a:t>
            </a:r>
          </a:p>
          <a:p>
            <a:r>
              <a:rPr lang="en-GB" dirty="0"/>
              <a:t>• </a:t>
            </a:r>
            <a:r>
              <a:rPr lang="en-GB" b="1" dirty="0"/>
              <a:t>flexible</a:t>
            </a:r>
          </a:p>
          <a:p>
            <a:r>
              <a:rPr lang="en-GB" dirty="0"/>
              <a:t>• </a:t>
            </a:r>
            <a:r>
              <a:rPr lang="en-GB" b="1" dirty="0"/>
              <a:t>pedagogical expert</a:t>
            </a:r>
          </a:p>
          <a:p>
            <a:r>
              <a:rPr lang="en-GB" dirty="0"/>
              <a:t>• </a:t>
            </a:r>
            <a:r>
              <a:rPr lang="en-GB" b="1" dirty="0"/>
              <a:t>creative</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2</a:t>
            </a:fld>
            <a:endParaRPr lang="en-US" dirty="0"/>
          </a:p>
        </p:txBody>
      </p:sp>
    </p:spTree>
    <p:extLst>
      <p:ext uri="{BB962C8B-B14F-4D97-AF65-F5344CB8AC3E}">
        <p14:creationId xmlns:p14="http://schemas.microsoft.com/office/powerpoint/2010/main" val="176752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charset="0"/>
              </a:rPr>
              <a:t>CREATIVE CLASSROOM</a:t>
            </a:r>
            <a:endParaRPr lang="en-GB" noProof="0" dirty="0">
              <a:latin typeface="Calibri" charset="0"/>
            </a:endParaRPr>
          </a:p>
          <a:p>
            <a:pPr marL="457200" indent="-457200">
              <a:buFont typeface="Arial" panose="020B0604020202020204" pitchFamily="34" charset="0"/>
              <a:buChar char="•"/>
            </a:pPr>
            <a:r>
              <a:rPr lang="en-GB" dirty="0"/>
              <a:t>A learning environment where a personal-education takes place, an education which helps each student to stimulate their own creative, communicative and intellectual potential providing the possibility in the future to find adequate solutions to different situations. </a:t>
            </a:r>
          </a:p>
          <a:p>
            <a:pPr marL="457200" indent="-457200">
              <a:spcBef>
                <a:spcPts val="5400"/>
              </a:spcBef>
              <a:buFont typeface="Arial" panose="020B0604020202020204" pitchFamily="34" charset="0"/>
              <a:buChar char="•"/>
            </a:pPr>
            <a:r>
              <a:rPr lang="en-GB" dirty="0"/>
              <a:t>Examples of creative and collaborative methodologies that use emotional intelligence and divergent thinking</a:t>
            </a:r>
            <a:endParaRPr lang="en-GB" noProof="0"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3</a:t>
            </a:fld>
            <a:endParaRPr lang="en-US" dirty="0"/>
          </a:p>
        </p:txBody>
      </p:sp>
    </p:spTree>
    <p:extLst>
      <p:ext uri="{BB962C8B-B14F-4D97-AF65-F5344CB8AC3E}">
        <p14:creationId xmlns:p14="http://schemas.microsoft.com/office/powerpoint/2010/main" val="867046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ARTS INTEGRATION (1)</a:t>
            </a:r>
          </a:p>
          <a:p>
            <a:pPr marL="457200" indent="-457200">
              <a:spcBef>
                <a:spcPts val="1200"/>
              </a:spcBef>
              <a:spcAft>
                <a:spcPts val="1200"/>
              </a:spcAft>
              <a:buFont typeface="Arial" panose="020B0604020202020204" pitchFamily="34" charset="0"/>
              <a:buChar char="•"/>
            </a:pPr>
            <a:r>
              <a:rPr lang="en-GB" dirty="0"/>
              <a:t>It is an </a:t>
            </a:r>
            <a:r>
              <a:rPr lang="en-GB" b="1" dirty="0"/>
              <a:t>APPROACH </a:t>
            </a:r>
            <a:r>
              <a:rPr lang="en-GB" dirty="0"/>
              <a:t>to </a:t>
            </a:r>
            <a:r>
              <a:rPr lang="en-GB" b="1" dirty="0"/>
              <a:t>TEACHING </a:t>
            </a:r>
            <a:r>
              <a:rPr lang="en-GB" dirty="0"/>
              <a:t>in which students construct and demonstrate </a:t>
            </a:r>
            <a:r>
              <a:rPr lang="en-GB" b="1" dirty="0"/>
              <a:t>UNDERSTANDING </a:t>
            </a:r>
            <a:r>
              <a:rPr lang="en-GB" dirty="0"/>
              <a:t>through an </a:t>
            </a:r>
            <a:r>
              <a:rPr lang="en-GB" b="1" dirty="0"/>
              <a:t>ART FORM</a:t>
            </a:r>
            <a:r>
              <a:rPr lang="en-GB" dirty="0"/>
              <a:t>.</a:t>
            </a:r>
          </a:p>
          <a:p>
            <a:pPr marL="457200" indent="-457200">
              <a:spcBef>
                <a:spcPts val="1200"/>
              </a:spcBef>
              <a:spcAft>
                <a:spcPts val="1200"/>
              </a:spcAft>
              <a:buFont typeface="Arial" panose="020B0604020202020204" pitchFamily="34" charset="0"/>
              <a:buChar char="•"/>
            </a:pPr>
            <a:r>
              <a:rPr lang="en-GB" dirty="0"/>
              <a:t>Students engage in a </a:t>
            </a:r>
            <a:r>
              <a:rPr lang="en-GB" b="1" dirty="0"/>
              <a:t>CREATIVE PROCESS </a:t>
            </a:r>
            <a:r>
              <a:rPr lang="en-GB" dirty="0"/>
              <a:t>which </a:t>
            </a:r>
            <a:r>
              <a:rPr lang="en-GB" b="1" dirty="0"/>
              <a:t>CONNECTS </a:t>
            </a:r>
            <a:r>
              <a:rPr lang="en-GB" dirty="0"/>
              <a:t>an art form and another subject area and meets </a:t>
            </a:r>
            <a:r>
              <a:rPr lang="en-GB" b="1" dirty="0"/>
              <a:t>EVOLVING OBJECTIVES </a:t>
            </a:r>
            <a:r>
              <a:rPr lang="en-GB" dirty="0"/>
              <a:t>in both</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4</a:t>
            </a:fld>
            <a:endParaRPr lang="en-US" dirty="0"/>
          </a:p>
        </p:txBody>
      </p:sp>
    </p:spTree>
    <p:extLst>
      <p:ext uri="{BB962C8B-B14F-4D97-AF65-F5344CB8AC3E}">
        <p14:creationId xmlns:p14="http://schemas.microsoft.com/office/powerpoint/2010/main" val="414207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ARTS INTEGRATION (2)</a:t>
            </a:r>
          </a:p>
          <a:p>
            <a:r>
              <a:rPr lang="en-GB" dirty="0"/>
              <a:t>Constructivist practices that align with arts integration are:</a:t>
            </a:r>
          </a:p>
          <a:p>
            <a:r>
              <a:rPr lang="en-GB" dirty="0"/>
              <a:t>• Drawing on students’ prior knowledge</a:t>
            </a:r>
          </a:p>
          <a:p>
            <a:r>
              <a:rPr lang="en-GB" dirty="0"/>
              <a:t>• Providing active hands-on learning with authentic problems for students to solve in divergent ways</a:t>
            </a:r>
          </a:p>
          <a:p>
            <a:r>
              <a:rPr lang="en-GB" dirty="0"/>
              <a:t>• Arranging opportunities for students to learn from each other to enrich their understandings</a:t>
            </a:r>
          </a:p>
          <a:p>
            <a:r>
              <a:rPr lang="en-GB" dirty="0"/>
              <a:t>• Engaging students in reflection about what they learned, how they learned it, and what means to them</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5</a:t>
            </a:fld>
            <a:endParaRPr lang="en-US" dirty="0"/>
          </a:p>
        </p:txBody>
      </p:sp>
    </p:spTree>
    <p:extLst>
      <p:ext uri="{BB962C8B-B14F-4D97-AF65-F5344CB8AC3E}">
        <p14:creationId xmlns:p14="http://schemas.microsoft.com/office/powerpoint/2010/main" val="3818219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ARTS INTEGRATION (3)</a:t>
            </a:r>
          </a:p>
          <a:p>
            <a:r>
              <a:rPr lang="en-GB" dirty="0"/>
              <a:t>• Using students’ assessment of their own and peers’ work as part of the</a:t>
            </a:r>
            <a:r>
              <a:rPr lang="en-GB" baseline="0" dirty="0"/>
              <a:t> </a:t>
            </a:r>
            <a:r>
              <a:rPr lang="en-GB" dirty="0"/>
              <a:t>learning experience</a:t>
            </a:r>
          </a:p>
          <a:p>
            <a:r>
              <a:rPr lang="en-GB" dirty="0"/>
              <a:t>• Providing opportunities for students to revise and improve their work and</a:t>
            </a:r>
            <a:r>
              <a:rPr lang="en-GB" baseline="0" dirty="0"/>
              <a:t> </a:t>
            </a:r>
            <a:r>
              <a:rPr lang="en-GB" dirty="0"/>
              <a:t>share it with others</a:t>
            </a:r>
          </a:p>
          <a:p>
            <a:r>
              <a:rPr lang="en-GB" dirty="0"/>
              <a:t>• Building a positive classroom environment where students are encouraged and supported to take risk, explore possibilities and where a social,</a:t>
            </a:r>
            <a:r>
              <a:rPr lang="en-GB" baseline="0" dirty="0"/>
              <a:t> </a:t>
            </a:r>
            <a:r>
              <a:rPr lang="en-GB" dirty="0"/>
              <a:t>cooperative learning community is created and nurtured</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6</a:t>
            </a:fld>
            <a:endParaRPr lang="en-US" dirty="0"/>
          </a:p>
        </p:txBody>
      </p:sp>
    </p:spTree>
    <p:extLst>
      <p:ext uri="{BB962C8B-B14F-4D97-AF65-F5344CB8AC3E}">
        <p14:creationId xmlns:p14="http://schemas.microsoft.com/office/powerpoint/2010/main" val="278760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...construct and demonstrate </a:t>
            </a:r>
            <a:r>
              <a:rPr lang="en-GB" dirty="0"/>
              <a:t>UNDERSTANDING</a:t>
            </a:r>
          </a:p>
          <a:p>
            <a:r>
              <a:rPr lang="en-GB" dirty="0"/>
              <a:t>Arts integration:</a:t>
            </a:r>
          </a:p>
          <a:p>
            <a:r>
              <a:rPr lang="en-GB" dirty="0"/>
              <a:t>• provides multiples ways for students to make sense of what they learn</a:t>
            </a:r>
          </a:p>
          <a:p>
            <a:r>
              <a:rPr lang="en-GB" dirty="0"/>
              <a:t>(</a:t>
            </a:r>
            <a:r>
              <a:rPr lang="en-GB" i="1" dirty="0"/>
              <a:t>construct understanding</a:t>
            </a:r>
            <a:r>
              <a:rPr lang="en-GB" dirty="0"/>
              <a:t>)</a:t>
            </a:r>
          </a:p>
          <a:p>
            <a:r>
              <a:rPr lang="en-GB"/>
              <a:t>• makes </a:t>
            </a:r>
            <a:r>
              <a:rPr lang="en-GB" dirty="0"/>
              <a:t>their learning visible (</a:t>
            </a:r>
            <a:r>
              <a:rPr lang="en-GB" i="1" dirty="0"/>
              <a:t>demonstrate understanding</a:t>
            </a:r>
            <a:r>
              <a:rPr lang="en-GB" dirty="0"/>
              <a:t>)</a:t>
            </a:r>
            <a:endParaRPr lang="en-GB" i="1" dirty="0"/>
          </a:p>
          <a:p>
            <a:r>
              <a:rPr lang="en-GB" i="1" dirty="0"/>
              <a:t>“In the arts students have central and active roles as meaning makers. This role demands that they not only acquire knowledge but they develop the capacity to reflect on what they are learning and to use it as they interpret and create work of arts”. (Lauren M. Stevenson – Richard Deasy)</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7</a:t>
            </a:fld>
            <a:endParaRPr lang="en-US" dirty="0"/>
          </a:p>
        </p:txBody>
      </p:sp>
    </p:spTree>
    <p:extLst>
      <p:ext uri="{BB962C8B-B14F-4D97-AF65-F5344CB8AC3E}">
        <p14:creationId xmlns:p14="http://schemas.microsoft.com/office/powerpoint/2010/main" val="481958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…through an ART FORM</a:t>
            </a:r>
          </a:p>
          <a:p>
            <a:r>
              <a:rPr lang="en-GB" dirty="0"/>
              <a:t>When students are involved in art integration, their learning is evident in</a:t>
            </a:r>
            <a:r>
              <a:rPr lang="en-GB" baseline="0" dirty="0"/>
              <a:t> </a:t>
            </a:r>
            <a:r>
              <a:rPr lang="en-GB" dirty="0"/>
              <a:t>the products they create.</a:t>
            </a:r>
          </a:p>
          <a:p>
            <a:r>
              <a:rPr lang="en-GB" dirty="0"/>
              <a:t>Todays’ research:</a:t>
            </a:r>
          </a:p>
          <a:p>
            <a:r>
              <a:rPr lang="en-GB" dirty="0"/>
              <a:t>• Says that the traditional way to communicate students’ learning</a:t>
            </a:r>
            <a:r>
              <a:rPr lang="en-GB" baseline="0" dirty="0"/>
              <a:t> </a:t>
            </a:r>
            <a:r>
              <a:rPr lang="en-GB" dirty="0"/>
              <a:t>through writing and speaking is not enough;</a:t>
            </a:r>
          </a:p>
          <a:p>
            <a:r>
              <a:rPr lang="en-GB" dirty="0"/>
              <a:t>• Points to the power of learning through a variety of senses or modalities (visual, aural, kinaesthetic…)</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8</a:t>
            </a:fld>
            <a:endParaRPr lang="en-US" dirty="0"/>
          </a:p>
        </p:txBody>
      </p:sp>
    </p:spTree>
    <p:extLst>
      <p:ext uri="{BB962C8B-B14F-4D97-AF65-F5344CB8AC3E}">
        <p14:creationId xmlns:p14="http://schemas.microsoft.com/office/powerpoint/2010/main" val="2391853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By their nature, the arts:</a:t>
            </a:r>
            <a:endParaRPr lang="en-GB" dirty="0"/>
          </a:p>
          <a:p>
            <a:pPr marL="457200" indent="-457200">
              <a:buFont typeface="Arial" panose="020B0604020202020204" pitchFamily="34" charset="0"/>
              <a:buChar char="•"/>
            </a:pPr>
            <a:r>
              <a:rPr lang="en-GB" dirty="0"/>
              <a:t>Engage students in learning through observing, listening and moving;</a:t>
            </a:r>
          </a:p>
          <a:p>
            <a:pPr marL="457200" indent="-457200">
              <a:buFont typeface="Arial" panose="020B0604020202020204" pitchFamily="34" charset="0"/>
              <a:buChar char="•"/>
            </a:pPr>
            <a:r>
              <a:rPr lang="en-GB" dirty="0"/>
              <a:t>Offer learners various ways to acquire information and act on it</a:t>
            </a:r>
            <a:r>
              <a:rPr lang="en-GB" baseline="0" dirty="0"/>
              <a:t> </a:t>
            </a:r>
            <a:r>
              <a:rPr lang="en-GB" dirty="0"/>
              <a:t>to build understanding;</a:t>
            </a:r>
          </a:p>
          <a:p>
            <a:pPr marL="457200" indent="-457200">
              <a:buFont typeface="Arial" panose="020B0604020202020204" pitchFamily="34" charset="0"/>
              <a:buChar char="•"/>
            </a:pPr>
            <a:r>
              <a:rPr lang="en-GB" dirty="0"/>
              <a:t>Offer a natural way to differentiate instructions;</a:t>
            </a:r>
          </a:p>
          <a:p>
            <a:pPr marL="457200" indent="-457200">
              <a:buFont typeface="Arial" panose="020B0604020202020204" pitchFamily="34" charset="0"/>
              <a:buChar char="•"/>
            </a:pPr>
            <a:r>
              <a:rPr lang="en-GB" dirty="0"/>
              <a:t>Provide an authentic context in which students solve problems.</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9</a:t>
            </a:fld>
            <a:endParaRPr lang="en-US" dirty="0"/>
          </a:p>
        </p:txBody>
      </p:sp>
    </p:spTree>
    <p:extLst>
      <p:ext uri="{BB962C8B-B14F-4D97-AF65-F5344CB8AC3E}">
        <p14:creationId xmlns:p14="http://schemas.microsoft.com/office/powerpoint/2010/main" val="294516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863600" y="50800"/>
            <a:ext cx="3086100" cy="1295400"/>
          </a:xfrm>
        </p:spPr>
        <p:txBody>
          <a:bodyPr/>
          <a:lstStyle>
            <a:lvl1pPr>
              <a:defRPr sz="1800" baseline="0">
                <a:solidFill>
                  <a:srgbClr val="1E1C43"/>
                </a:solidFill>
              </a:defRPr>
            </a:lvl1pPr>
          </a:lstStyle>
          <a:p>
            <a:r>
              <a:rPr lang="en-GB" noProof="0" dirty="0"/>
              <a:t>Click icon to insert project logo</a:t>
            </a:r>
          </a:p>
        </p:txBody>
      </p:sp>
      <p:sp>
        <p:nvSpPr>
          <p:cNvPr id="5" name="Title Placeholder 1"/>
          <p:cNvSpPr>
            <a:spLocks noGrp="1"/>
          </p:cNvSpPr>
          <p:nvPr>
            <p:ph type="title" hasCustomPrompt="1"/>
          </p:nvPr>
        </p:nvSpPr>
        <p:spPr bwMode="auto">
          <a:xfrm>
            <a:off x="863600" y="1939179"/>
            <a:ext cx="10553700" cy="1430241"/>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5400"/>
            </a:lvl1pPr>
          </a:lstStyle>
          <a:p>
            <a:pPr lvl="0"/>
            <a:r>
              <a:rPr lang="en-GB" noProof="0" dirty="0"/>
              <a:t>Click to add title</a:t>
            </a:r>
          </a:p>
        </p:txBody>
      </p:sp>
      <p:sp>
        <p:nvSpPr>
          <p:cNvPr id="9" name="Subtitle 2"/>
          <p:cNvSpPr>
            <a:spLocks noGrp="1"/>
          </p:cNvSpPr>
          <p:nvPr>
            <p:ph type="subTitle" idx="1" hasCustomPrompt="1"/>
          </p:nvPr>
        </p:nvSpPr>
        <p:spPr>
          <a:xfrm>
            <a:off x="880228" y="3550491"/>
            <a:ext cx="10537071" cy="1747732"/>
          </a:xfrm>
        </p:spPr>
        <p:txBody>
          <a:bodyPr/>
          <a:lstStyle>
            <a:lvl1pPr marL="0" marR="0" indent="0" algn="l" defTabSz="457200" rtl="0" eaLnBrk="1" fontAlgn="base" latinLnBrk="0" hangingPunct="1">
              <a:lnSpc>
                <a:spcPct val="120000"/>
              </a:lnSpc>
              <a:spcBef>
                <a:spcPct val="20000"/>
              </a:spcBef>
              <a:spcAft>
                <a:spcPct val="0"/>
              </a:spcAft>
              <a:buClrTx/>
              <a:buSzTx/>
              <a:buFont typeface="Arial" charset="0"/>
              <a:buNone/>
              <a:tabLst>
                <a:tab pos="0" algn="l"/>
              </a:tabLst>
              <a:defRPr sz="2800"/>
            </a:lvl1pPr>
          </a:lstStyle>
          <a:p>
            <a:r>
              <a:rPr lang="en-GB" sz="2400" noProof="0" dirty="0">
                <a:solidFill>
                  <a:schemeClr val="bg1"/>
                </a:solidFill>
              </a:rPr>
              <a:t>Click to insert presenter’s name </a:t>
            </a:r>
            <a:br>
              <a:rPr lang="en-GB" sz="2400" noProof="0" dirty="0">
                <a:solidFill>
                  <a:schemeClr val="bg1"/>
                </a:solidFill>
              </a:rPr>
            </a:br>
            <a:r>
              <a:rPr lang="en-GB" sz="2400" noProof="0" dirty="0">
                <a:solidFill>
                  <a:schemeClr val="bg1"/>
                </a:solidFill>
              </a:rPr>
              <a:t>and email address</a:t>
            </a:r>
          </a:p>
        </p:txBody>
      </p:sp>
    </p:spTree>
    <p:extLst>
      <p:ext uri="{BB962C8B-B14F-4D97-AF65-F5344CB8AC3E}">
        <p14:creationId xmlns:p14="http://schemas.microsoft.com/office/powerpoint/2010/main" val="66045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Overview">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Overview of presentation</a:t>
            </a:r>
          </a:p>
        </p:txBody>
      </p:sp>
      <p:sp>
        <p:nvSpPr>
          <p:cNvPr id="3" name="Content Placeholder 2"/>
          <p:cNvSpPr>
            <a:spLocks noGrp="1"/>
          </p:cNvSpPr>
          <p:nvPr>
            <p:ph idx="1" hasCustomPrompt="1"/>
          </p:nvPr>
        </p:nvSpPr>
        <p:spPr>
          <a:xfrm>
            <a:off x="389015" y="1495899"/>
            <a:ext cx="11481293" cy="4739801"/>
          </a:xfrm>
        </p:spPr>
        <p:txBody>
          <a:bodyPr/>
          <a:lstStyle>
            <a:lvl1pPr marL="457200" marR="0" indent="-457200" algn="l" defTabSz="457200" rtl="0" eaLnBrk="0" fontAlgn="base" latinLnBrk="0" hangingPunct="0">
              <a:lnSpc>
                <a:spcPct val="120000"/>
              </a:lnSpc>
              <a:spcBef>
                <a:spcPct val="20000"/>
              </a:spcBef>
              <a:spcAft>
                <a:spcPct val="0"/>
              </a:spcAft>
              <a:buClrTx/>
              <a:buSzTx/>
              <a:buFont typeface="Arial"/>
              <a:buChar char="•"/>
              <a:tabLst>
                <a:tab pos="90488" algn="l"/>
              </a:tabLst>
              <a:defRPr sz="2800">
                <a:solidFill>
                  <a:srgbClr val="121948"/>
                </a:solidFill>
              </a:defRPr>
            </a:lvl1pPr>
            <a:lvl2pPr>
              <a:lnSpc>
                <a:spcPct val="120000"/>
              </a:lnSpc>
              <a:defRPr sz="2400">
                <a:solidFill>
                  <a:srgbClr val="121948"/>
                </a:solidFill>
              </a:defRPr>
            </a:lvl2pPr>
            <a:lvl3pPr>
              <a:lnSpc>
                <a:spcPct val="120000"/>
              </a:lnSpc>
              <a:defRPr sz="2200">
                <a:solidFill>
                  <a:srgbClr val="121948"/>
                </a:solidFill>
              </a:defRPr>
            </a:lvl3pPr>
            <a:lvl4pPr>
              <a:lnSpc>
                <a:spcPct val="120000"/>
              </a:lnSpc>
              <a:defRPr sz="2200">
                <a:solidFill>
                  <a:srgbClr val="121948"/>
                </a:solidFill>
              </a:defRPr>
            </a:lvl4pPr>
            <a:lvl5pPr>
              <a:lnSpc>
                <a:spcPct val="120000"/>
              </a:lnSpc>
              <a:defRPr sz="2200">
                <a:solidFill>
                  <a:srgbClr val="121948"/>
                </a:solidFill>
              </a:defRPr>
            </a:lvl5pPr>
          </a:lstStyle>
          <a:p>
            <a:pPr lvl="0"/>
            <a:r>
              <a:rPr lang="en-GB" noProof="0" dirty="0"/>
              <a:t>Click to edit text</a:t>
            </a:r>
          </a:p>
          <a:p>
            <a:pPr lvl="0"/>
            <a:endParaRPr lang="en-GB" noProof="0" dirty="0"/>
          </a:p>
        </p:txBody>
      </p:sp>
    </p:spTree>
    <p:extLst>
      <p:ext uri="{BB962C8B-B14F-4D97-AF65-F5344CB8AC3E}">
        <p14:creationId xmlns:p14="http://schemas.microsoft.com/office/powerpoint/2010/main" val="325121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ain Presen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hasCustomPrompt="1"/>
          </p:nvPr>
        </p:nvSpPr>
        <p:spPr>
          <a:xfrm>
            <a:off x="363615" y="1483199"/>
            <a:ext cx="11493993" cy="4777901"/>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a:solidFill>
                  <a:srgbClr val="121948"/>
                </a:solidFill>
              </a:defRPr>
            </a:lvl1pPr>
            <a:lvl2pPr>
              <a:lnSpc>
                <a:spcPct val="120000"/>
              </a:lnSpc>
              <a:defRPr sz="2800">
                <a:solidFill>
                  <a:srgbClr val="121948"/>
                </a:solidFill>
              </a:defRPr>
            </a:lvl2pPr>
            <a:lvl3pPr>
              <a:lnSpc>
                <a:spcPct val="120000"/>
              </a:lnSpc>
              <a:defRPr sz="2800">
                <a:solidFill>
                  <a:srgbClr val="121948"/>
                </a:solidFill>
              </a:defRPr>
            </a:lvl3pPr>
            <a:lvl4pPr>
              <a:lnSpc>
                <a:spcPct val="120000"/>
              </a:lnSpc>
              <a:defRPr sz="2800">
                <a:solidFill>
                  <a:srgbClr val="121948"/>
                </a:solidFill>
              </a:defRPr>
            </a:lvl4pPr>
            <a:lvl5pPr>
              <a:lnSpc>
                <a:spcPct val="120000"/>
              </a:lnSpc>
              <a:defRPr sz="2800">
                <a:solidFill>
                  <a:srgbClr val="121948"/>
                </a:solidFill>
              </a:defRPr>
            </a:lvl5p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80023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hasCustomPrompt="1"/>
          </p:nvPr>
        </p:nvSpPr>
        <p:spPr>
          <a:xfrm>
            <a:off x="363615" y="1495899"/>
            <a:ext cx="5630785" cy="4752501"/>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a:solidFill>
                  <a:srgbClr val="121948"/>
                </a:solidFill>
              </a:defRPr>
            </a:lvl1pPr>
            <a:lvl2pPr>
              <a:lnSpc>
                <a:spcPct val="120000"/>
              </a:lnSpc>
              <a:defRPr sz="2800">
                <a:solidFill>
                  <a:srgbClr val="121948"/>
                </a:solidFill>
              </a:defRPr>
            </a:lvl2pPr>
            <a:lvl3pPr>
              <a:lnSpc>
                <a:spcPct val="120000"/>
              </a:lnSpc>
              <a:defRPr sz="2800">
                <a:solidFill>
                  <a:srgbClr val="121948"/>
                </a:solidFill>
              </a:defRPr>
            </a:lvl3pPr>
            <a:lvl4pPr>
              <a:lnSpc>
                <a:spcPct val="120000"/>
              </a:lnSpc>
              <a:defRPr sz="2800">
                <a:solidFill>
                  <a:srgbClr val="121948"/>
                </a:solidFill>
              </a:defRPr>
            </a:lvl4pPr>
            <a:lvl5pPr>
              <a:lnSpc>
                <a:spcPct val="120000"/>
              </a:lnSpc>
              <a:defRPr sz="2400">
                <a:solidFill>
                  <a:srgbClr val="121948"/>
                </a:solidFill>
              </a:defRPr>
            </a:lvl5p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p:txBody>
      </p:sp>
      <p:sp>
        <p:nvSpPr>
          <p:cNvPr id="4" name="Content Placeholder 2"/>
          <p:cNvSpPr>
            <a:spLocks noGrp="1"/>
          </p:cNvSpPr>
          <p:nvPr>
            <p:ph idx="10" hasCustomPrompt="1"/>
          </p:nvPr>
        </p:nvSpPr>
        <p:spPr>
          <a:xfrm>
            <a:off x="6214123" y="1508599"/>
            <a:ext cx="5630785" cy="4739801"/>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a:solidFill>
                  <a:srgbClr val="121948"/>
                </a:solidFill>
              </a:defRPr>
            </a:lvl1pPr>
            <a:lvl2pPr>
              <a:lnSpc>
                <a:spcPct val="120000"/>
              </a:lnSpc>
              <a:defRPr sz="2800">
                <a:solidFill>
                  <a:srgbClr val="121948"/>
                </a:solidFill>
              </a:defRPr>
            </a:lvl2pPr>
            <a:lvl3pPr>
              <a:lnSpc>
                <a:spcPct val="120000"/>
              </a:lnSpc>
              <a:defRPr sz="2800">
                <a:solidFill>
                  <a:srgbClr val="121948"/>
                </a:solidFill>
              </a:defRPr>
            </a:lvl3pPr>
            <a:lvl4pPr>
              <a:lnSpc>
                <a:spcPct val="120000"/>
              </a:lnSpc>
              <a:defRPr sz="2800">
                <a:solidFill>
                  <a:srgbClr val="121948"/>
                </a:solidFill>
              </a:defRPr>
            </a:lvl4pPr>
            <a:lvl5pPr>
              <a:lnSpc>
                <a:spcPct val="120000"/>
              </a:lnSpc>
              <a:defRPr sz="2400">
                <a:solidFill>
                  <a:srgbClr val="121948"/>
                </a:solidFill>
              </a:defRPr>
            </a:lvl5p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2555760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5516" y="5459039"/>
            <a:ext cx="11587084" cy="638921"/>
          </a:xfrm>
        </p:spPr>
        <p:txBody>
          <a:bodyPr anchor="ctr" anchorCtr="0"/>
          <a:lstStyle>
            <a:lvl1pPr algn="r">
              <a:defRPr sz="2800"/>
            </a:lvl1pPr>
          </a:lstStyle>
          <a:p>
            <a:r>
              <a:rPr lang="en-GB" noProof="0" dirty="0"/>
              <a:t>Title for image</a:t>
            </a:r>
          </a:p>
        </p:txBody>
      </p:sp>
      <p:sp>
        <p:nvSpPr>
          <p:cNvPr id="4" name="Picture Placeholder 3"/>
          <p:cNvSpPr>
            <a:spLocks noGrp="1"/>
          </p:cNvSpPr>
          <p:nvPr>
            <p:ph type="pic" sz="quarter" idx="10" hasCustomPrompt="1"/>
          </p:nvPr>
        </p:nvSpPr>
        <p:spPr>
          <a:xfrm>
            <a:off x="325516" y="228600"/>
            <a:ext cx="11587084" cy="5092700"/>
          </a:xfrm>
        </p:spPr>
        <p:txBody>
          <a:bodyPr/>
          <a:lstStyle>
            <a:lvl1pPr>
              <a:defRPr sz="1800" baseline="0">
                <a:solidFill>
                  <a:srgbClr val="1E1C43"/>
                </a:solidFill>
              </a:defRPr>
            </a:lvl1pPr>
          </a:lstStyle>
          <a:p>
            <a:r>
              <a:rPr lang="en-GB" noProof="0" dirty="0"/>
              <a:t>Click icon to insert an image from your files</a:t>
            </a:r>
          </a:p>
        </p:txBody>
      </p:sp>
    </p:spTree>
    <p:extLst>
      <p:ext uri="{BB962C8B-B14F-4D97-AF65-F5344CB8AC3E}">
        <p14:creationId xmlns:p14="http://schemas.microsoft.com/office/powerpoint/2010/main" val="11393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bwMode="auto">
          <a:xfrm>
            <a:off x="863600" y="1761379"/>
            <a:ext cx="10553700" cy="1430241"/>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5400"/>
            </a:lvl1pPr>
          </a:lstStyle>
          <a:p>
            <a:pPr lvl="0"/>
            <a:r>
              <a:rPr lang="en-GB" noProof="0" dirty="0"/>
              <a:t>Section Header</a:t>
            </a:r>
          </a:p>
        </p:txBody>
      </p:sp>
      <p:sp>
        <p:nvSpPr>
          <p:cNvPr id="9" name="Subtitle 2"/>
          <p:cNvSpPr>
            <a:spLocks noGrp="1"/>
          </p:cNvSpPr>
          <p:nvPr>
            <p:ph type="subTitle" idx="1" hasCustomPrompt="1"/>
          </p:nvPr>
        </p:nvSpPr>
        <p:spPr>
          <a:xfrm>
            <a:off x="880228" y="3372691"/>
            <a:ext cx="10537071" cy="1747732"/>
          </a:xfrm>
        </p:spPr>
        <p:txBody>
          <a:bodyPr/>
          <a:lstStyle>
            <a:lvl1pPr marL="0" marR="0" indent="0" algn="l" defTabSz="457200" rtl="0" eaLnBrk="1" fontAlgn="base" latinLnBrk="0" hangingPunct="1">
              <a:lnSpc>
                <a:spcPct val="120000"/>
              </a:lnSpc>
              <a:spcBef>
                <a:spcPct val="20000"/>
              </a:spcBef>
              <a:spcAft>
                <a:spcPct val="0"/>
              </a:spcAft>
              <a:buClrTx/>
              <a:buSzTx/>
              <a:buFont typeface="Arial" charset="0"/>
              <a:buNone/>
              <a:tabLst>
                <a:tab pos="0" algn="l"/>
              </a:tabLst>
              <a:defRPr sz="2800"/>
            </a:lvl1pPr>
          </a:lstStyle>
          <a:p>
            <a:r>
              <a:rPr lang="en-GB" sz="2400" noProof="0" dirty="0">
                <a:solidFill>
                  <a:schemeClr val="bg1"/>
                </a:solidFill>
              </a:rPr>
              <a:t>Click to add text</a:t>
            </a:r>
          </a:p>
        </p:txBody>
      </p:sp>
    </p:spTree>
    <p:extLst>
      <p:ext uri="{BB962C8B-B14F-4D97-AF65-F5344CB8AC3E}">
        <p14:creationId xmlns:p14="http://schemas.microsoft.com/office/powerpoint/2010/main" val="372315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53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0916" y="-20541"/>
            <a:ext cx="11493992" cy="1430241"/>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noProof="0"/>
              <a:t>Click to edit Master title style</a:t>
            </a:r>
            <a:endParaRPr lang="en-GB" noProof="0" dirty="0"/>
          </a:p>
        </p:txBody>
      </p:sp>
      <p:sp>
        <p:nvSpPr>
          <p:cNvPr id="1027" name="Text Placeholder 2"/>
          <p:cNvSpPr>
            <a:spLocks noGrp="1"/>
          </p:cNvSpPr>
          <p:nvPr>
            <p:ph type="body" idx="1"/>
          </p:nvPr>
        </p:nvSpPr>
        <p:spPr bwMode="auto">
          <a:xfrm>
            <a:off x="363615" y="1495899"/>
            <a:ext cx="11493993" cy="4777901"/>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noProof="0" dirty="0"/>
              <a:t>Click to edit text</a:t>
            </a:r>
          </a:p>
          <a:p>
            <a:pPr lvl="0"/>
            <a:r>
              <a:rPr lang="en-GB" noProof="0" dirty="0"/>
              <a:t>Second level</a:t>
            </a:r>
          </a:p>
          <a:p>
            <a:pPr lvl="0"/>
            <a:r>
              <a:rPr lang="en-GB" noProof="0" dirty="0"/>
              <a:t>Third level</a:t>
            </a:r>
          </a:p>
          <a:p>
            <a:pPr lvl="0"/>
            <a:r>
              <a:rPr lang="en-GB" noProof="0" dirty="0"/>
              <a:t>Fourth level</a:t>
            </a:r>
          </a:p>
          <a:p>
            <a:pPr lvl="0"/>
            <a:r>
              <a:rPr lang="en-GB" noProof="0" dirty="0"/>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694" r:id="rId3"/>
    <p:sldLayoutId id="2147483721" r:id="rId4"/>
    <p:sldLayoutId id="2147483719" r:id="rId5"/>
    <p:sldLayoutId id="2147483718" r:id="rId6"/>
    <p:sldLayoutId id="2147483720" r:id="rId7"/>
  </p:sldLayoutIdLst>
  <p:txStyles>
    <p:titleStyle>
      <a:lvl1pPr algn="l" defTabSz="457200" rtl="0" eaLnBrk="1" fontAlgn="base" hangingPunct="1">
        <a:spcBef>
          <a:spcPct val="0"/>
        </a:spcBef>
        <a:spcAft>
          <a:spcPct val="0"/>
        </a:spcAft>
        <a:defRPr sz="5000" b="1" i="0" kern="1200">
          <a:solidFill>
            <a:srgbClr val="1E1C43"/>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0" marR="0" indent="0" algn="l" defTabSz="457200" rtl="0" eaLnBrk="1" fontAlgn="base" latinLnBrk="0" hangingPunct="1">
        <a:lnSpc>
          <a:spcPct val="120000"/>
        </a:lnSpc>
        <a:spcBef>
          <a:spcPct val="20000"/>
        </a:spcBef>
        <a:spcAft>
          <a:spcPct val="0"/>
        </a:spcAft>
        <a:buClrTx/>
        <a:buSzTx/>
        <a:buFont typeface="Arial" charset="0"/>
        <a:buNone/>
        <a:tabLst>
          <a:tab pos="0" algn="l"/>
        </a:tabLst>
        <a:defRPr sz="2600" kern="1200" baseline="0">
          <a:solidFill>
            <a:srgbClr val="1E1C43"/>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defRPr sz="2800" kern="1200">
          <a:solidFill>
            <a:srgbClr val="FFFFFF"/>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defRPr sz="2400" kern="1200">
          <a:solidFill>
            <a:srgbClr val="FFFFFF"/>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defRPr sz="2000" kern="1200">
          <a:solidFill>
            <a:srgbClr val="FFFFFF"/>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defRPr sz="2000" kern="1200">
          <a:solidFill>
            <a:srgbClr val="FFFFFF"/>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aising the Achievement of all Learners in Inclusive Education logo"/>
          <p:cNvPicPr>
            <a:picLocks noChangeAspect="1"/>
          </p:cNvPicPr>
          <p:nvPr/>
        </p:nvPicPr>
        <p:blipFill>
          <a:blip r:embed="rId3"/>
          <a:stretch>
            <a:fillRect/>
          </a:stretch>
        </p:blipFill>
        <p:spPr>
          <a:xfrm>
            <a:off x="342900" y="50801"/>
            <a:ext cx="4317898" cy="1295400"/>
          </a:xfrm>
          <a:prstGeom prst="rect">
            <a:avLst/>
          </a:prstGeom>
        </p:spPr>
      </p:pic>
      <p:sp>
        <p:nvSpPr>
          <p:cNvPr id="3" name="Title 2"/>
          <p:cNvSpPr>
            <a:spLocks noGrp="1"/>
          </p:cNvSpPr>
          <p:nvPr>
            <p:ph type="title"/>
          </p:nvPr>
        </p:nvSpPr>
        <p:spPr>
          <a:xfrm>
            <a:off x="880228" y="1432382"/>
            <a:ext cx="10693400" cy="2023220"/>
          </a:xfrm>
        </p:spPr>
        <p:txBody>
          <a:bodyPr/>
          <a:lstStyle/>
          <a:p>
            <a:r>
              <a:rPr lang="en-GB" sz="3600" noProof="0" dirty="0"/>
              <a:t>Teaching through art: examples of inclusive education</a:t>
            </a:r>
            <a:endParaRPr lang="en-GB" noProof="0" dirty="0"/>
          </a:p>
        </p:txBody>
      </p:sp>
      <p:sp>
        <p:nvSpPr>
          <p:cNvPr id="6" name="Subtitle 5"/>
          <p:cNvSpPr>
            <a:spLocks noGrp="1"/>
          </p:cNvSpPr>
          <p:nvPr>
            <p:ph type="subTitle" idx="1"/>
          </p:nvPr>
        </p:nvSpPr>
        <p:spPr>
          <a:xfrm>
            <a:off x="880228" y="3550490"/>
            <a:ext cx="10537071" cy="2266109"/>
          </a:xfrm>
        </p:spPr>
        <p:txBody>
          <a:bodyPr/>
          <a:lstStyle/>
          <a:p>
            <a:r>
              <a:rPr lang="en-GB" noProof="0" dirty="0"/>
              <a:t>Mariella Demichele</a:t>
            </a:r>
            <a:br>
              <a:rPr lang="en-GB" noProof="0" dirty="0"/>
            </a:br>
            <a:r>
              <a:rPr lang="en-GB" noProof="0" dirty="0"/>
              <a:t>Headteacher ITA Emilio Sereni, Rome</a:t>
            </a:r>
          </a:p>
          <a:p>
            <a:r>
              <a:rPr lang="en-GB" sz="2400" noProof="0" dirty="0"/>
              <a:t>28-29-30 November 2016</a:t>
            </a:r>
          </a:p>
        </p:txBody>
      </p:sp>
      <p:pic>
        <p:nvPicPr>
          <p:cNvPr id="4" name="Picture 3" descr="Emilio Sereni logo"/>
          <p:cNvPicPr>
            <a:picLocks noChangeAspect="1"/>
          </p:cNvPicPr>
          <p:nvPr/>
        </p:nvPicPr>
        <p:blipFill>
          <a:blip r:embed="rId4"/>
          <a:stretch>
            <a:fillRect/>
          </a:stretch>
        </p:blipFill>
        <p:spPr>
          <a:xfrm>
            <a:off x="9998285" y="5195060"/>
            <a:ext cx="1905000" cy="1390650"/>
          </a:xfrm>
          <a:prstGeom prst="rect">
            <a:avLst/>
          </a:prstGeom>
        </p:spPr>
      </p:pic>
    </p:spTree>
    <p:extLst>
      <p:ext uri="{BB962C8B-B14F-4D97-AF65-F5344CB8AC3E}">
        <p14:creationId xmlns:p14="http://schemas.microsoft.com/office/powerpoint/2010/main" val="3297847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16" y="316523"/>
            <a:ext cx="11493992" cy="818857"/>
          </a:xfrm>
        </p:spPr>
        <p:txBody>
          <a:bodyPr/>
          <a:lstStyle/>
          <a:p>
            <a:r>
              <a:rPr lang="en-GB" noProof="0" dirty="0"/>
              <a:t>Students engage in a CREATIVE PROCESS…</a:t>
            </a:r>
          </a:p>
        </p:txBody>
      </p:sp>
      <p:sp>
        <p:nvSpPr>
          <p:cNvPr id="3" name="Content Placeholder 2"/>
          <p:cNvSpPr>
            <a:spLocks noGrp="1"/>
          </p:cNvSpPr>
          <p:nvPr>
            <p:ph idx="1"/>
          </p:nvPr>
        </p:nvSpPr>
        <p:spPr>
          <a:xfrm>
            <a:off x="363616" y="1483199"/>
            <a:ext cx="6111326" cy="4777901"/>
          </a:xfrm>
        </p:spPr>
        <p:txBody>
          <a:bodyPr/>
          <a:lstStyle/>
          <a:p>
            <a:r>
              <a:rPr lang="en-GB" noProof="0" dirty="0"/>
              <a:t>In this diagram, the creative process is</a:t>
            </a:r>
            <a:r>
              <a:rPr lang="en-GB" baseline="0" noProof="0" dirty="0"/>
              <a:t> </a:t>
            </a:r>
            <a:r>
              <a:rPr lang="en-GB" noProof="0" dirty="0"/>
              <a:t>made visible as five open circles.</a:t>
            </a:r>
          </a:p>
          <a:p>
            <a:r>
              <a:rPr lang="en-GB" noProof="0" dirty="0"/>
              <a:t>Arrows indicate the ways one can enter the process and the myriad ways the phases interact.</a:t>
            </a:r>
          </a:p>
        </p:txBody>
      </p:sp>
      <p:pic>
        <p:nvPicPr>
          <p:cNvPr id="4" name="Picture 3" descr="In this diagram, the creative process is made visible as five open circles, which represent five phases:&#10;1. Imagine, examine, perceive&#10;2. Explore, experiment, develop craft&#10;3. Create&#10;4. Reflect, Access, Revise&#10;5. Share&#10;Arrows indicate the ways one can enter the process and the myriad ways the phases interact." title="'The Creative Process'"/>
          <p:cNvPicPr>
            <a:picLocks noChangeAspect="1"/>
          </p:cNvPicPr>
          <p:nvPr/>
        </p:nvPicPr>
        <p:blipFill>
          <a:blip r:embed="rId3"/>
          <a:stretch>
            <a:fillRect/>
          </a:stretch>
        </p:blipFill>
        <p:spPr>
          <a:xfrm>
            <a:off x="6683369" y="1483199"/>
            <a:ext cx="5023305" cy="4941261"/>
          </a:xfrm>
          <a:prstGeom prst="rect">
            <a:avLst/>
          </a:prstGeom>
        </p:spPr>
      </p:pic>
    </p:spTree>
    <p:extLst>
      <p:ext uri="{BB962C8B-B14F-4D97-AF65-F5344CB8AC3E}">
        <p14:creationId xmlns:p14="http://schemas.microsoft.com/office/powerpoint/2010/main" val="206683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16" y="0"/>
            <a:ext cx="11493992" cy="1430241"/>
          </a:xfrm>
        </p:spPr>
        <p:txBody>
          <a:bodyPr/>
          <a:lstStyle/>
          <a:p>
            <a:r>
              <a:rPr lang="en-GB" sz="4600" noProof="0" dirty="0"/>
              <a:t>When students engage in the creative</a:t>
            </a:r>
            <a:r>
              <a:rPr lang="en-GB" sz="4600" baseline="0" noProof="0" dirty="0"/>
              <a:t> </a:t>
            </a:r>
            <a:r>
              <a:rPr lang="en-GB" sz="4600" noProof="0" dirty="0"/>
              <a:t>process: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noProof="0" dirty="0"/>
              <a:t>they produce original work that communicates their ideas, insights, points of view, and feelings</a:t>
            </a:r>
          </a:p>
          <a:p>
            <a:pPr marL="457200" indent="-457200">
              <a:buFont typeface="Arial" panose="020B0604020202020204" pitchFamily="34" charset="0"/>
              <a:buChar char="•"/>
            </a:pPr>
            <a:r>
              <a:rPr lang="en-GB" noProof="0" dirty="0"/>
              <a:t>they take the risk of the inquiry and experimentation. </a:t>
            </a:r>
          </a:p>
          <a:p>
            <a:pPr>
              <a:spcBef>
                <a:spcPts val="3000"/>
              </a:spcBef>
            </a:pPr>
            <a:r>
              <a:rPr lang="en-GB" noProof="0" dirty="0"/>
              <a:t>It is the teacher’s responsibility to set a creative problem or challenge for students to solve, but not to take over and solve the challenge for the students.</a:t>
            </a:r>
          </a:p>
        </p:txBody>
      </p:sp>
    </p:spTree>
    <p:extLst>
      <p:ext uri="{BB962C8B-B14F-4D97-AF65-F5344CB8AC3E}">
        <p14:creationId xmlns:p14="http://schemas.microsoft.com/office/powerpoint/2010/main" val="2387704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915" y="1483199"/>
            <a:ext cx="11493993" cy="4777901"/>
          </a:xfrm>
        </p:spPr>
        <p:txBody>
          <a:bodyPr/>
          <a:lstStyle/>
          <a:p>
            <a:r>
              <a:rPr lang="en-GB" noProof="0" dirty="0"/>
              <a:t>A distinguishing aspect of arts integration is its </a:t>
            </a:r>
            <a:r>
              <a:rPr lang="en-GB" b="1" noProof="0" dirty="0"/>
              <a:t>interdisciplinary connections</a:t>
            </a:r>
            <a:r>
              <a:rPr lang="en-GB" noProof="0" dirty="0"/>
              <a:t>. </a:t>
            </a:r>
          </a:p>
          <a:p>
            <a:r>
              <a:rPr lang="en-GB" noProof="0" dirty="0"/>
              <a:t>Connections are made between:</a:t>
            </a:r>
          </a:p>
          <a:p>
            <a:r>
              <a:rPr lang="en-GB" noProof="0" dirty="0"/>
              <a:t>• a specific art form and a specific curriculum area</a:t>
            </a:r>
          </a:p>
          <a:p>
            <a:r>
              <a:rPr lang="en-GB" noProof="0" dirty="0"/>
              <a:t>• a specific art form and a school’s concern or need.</a:t>
            </a:r>
          </a:p>
          <a:p>
            <a:r>
              <a:rPr lang="en-GB" noProof="0" dirty="0"/>
              <a:t>Both connections - to curriculum or a concern/need - are strongest when they</a:t>
            </a:r>
            <a:r>
              <a:rPr lang="en-GB" baseline="0" noProof="0" dirty="0"/>
              <a:t> </a:t>
            </a:r>
            <a:r>
              <a:rPr lang="en-GB" noProof="0" dirty="0"/>
              <a:t>are </a:t>
            </a:r>
            <a:r>
              <a:rPr lang="en-GB" b="1" noProof="0" dirty="0"/>
              <a:t>mutually-reinforcing.</a:t>
            </a:r>
            <a:endParaRPr lang="en-GB" noProof="0" dirty="0"/>
          </a:p>
        </p:txBody>
      </p:sp>
      <p:sp>
        <p:nvSpPr>
          <p:cNvPr id="5" name="Title 1"/>
          <p:cNvSpPr>
            <a:spLocks noGrp="1"/>
          </p:cNvSpPr>
          <p:nvPr>
            <p:ph type="title"/>
          </p:nvPr>
        </p:nvSpPr>
        <p:spPr>
          <a:xfrm>
            <a:off x="350915" y="51798"/>
            <a:ext cx="11493992" cy="1539024"/>
          </a:xfrm>
        </p:spPr>
        <p:txBody>
          <a:bodyPr/>
          <a:lstStyle/>
          <a:p>
            <a:r>
              <a:rPr lang="en-GB" sz="3600" b="0" noProof="0" dirty="0"/>
              <a:t>…which </a:t>
            </a:r>
            <a:r>
              <a:rPr lang="en-GB" sz="3600" noProof="0" dirty="0"/>
              <a:t>CONNECTS</a:t>
            </a:r>
            <a:r>
              <a:rPr lang="en-GB" sz="3600" b="0" noProof="0" dirty="0"/>
              <a:t> an art form and another subject area. </a:t>
            </a:r>
            <a:endParaRPr lang="en-GB" noProof="0" dirty="0"/>
          </a:p>
        </p:txBody>
      </p:sp>
    </p:spTree>
    <p:extLst>
      <p:ext uri="{BB962C8B-B14F-4D97-AF65-F5344CB8AC3E}">
        <p14:creationId xmlns:p14="http://schemas.microsoft.com/office/powerpoint/2010/main" val="2584791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615" y="1821180"/>
            <a:ext cx="11493993" cy="4503420"/>
          </a:xfrm>
        </p:spPr>
        <p:txBody>
          <a:bodyPr/>
          <a:lstStyle/>
          <a:p>
            <a:r>
              <a:rPr lang="en-GB" noProof="0" dirty="0"/>
              <a:t>This final part of the definition underscores two ideas:</a:t>
            </a:r>
          </a:p>
          <a:p>
            <a:r>
              <a:rPr lang="en-GB" noProof="0" dirty="0"/>
              <a:t>• arts integration requires teachers to set objectives in both the art form and the other subject area</a:t>
            </a:r>
          </a:p>
          <a:p>
            <a:r>
              <a:rPr lang="en-GB" noProof="0" dirty="0"/>
              <a:t>• just as objectives evolve and challenge students to deepen their understandings in the different subjects, objectives in the art form must also evolve if students are to remain challenged</a:t>
            </a:r>
          </a:p>
        </p:txBody>
      </p:sp>
      <p:sp>
        <p:nvSpPr>
          <p:cNvPr id="2" name="Title 1"/>
          <p:cNvSpPr>
            <a:spLocks noGrp="1"/>
          </p:cNvSpPr>
          <p:nvPr>
            <p:ph type="title"/>
          </p:nvPr>
        </p:nvSpPr>
        <p:spPr/>
        <p:txBody>
          <a:bodyPr/>
          <a:lstStyle/>
          <a:p>
            <a:r>
              <a:rPr lang="en-GB" sz="3600" noProof="0" dirty="0"/>
              <a:t>…and meets </a:t>
            </a:r>
            <a:r>
              <a:rPr lang="en-GB" sz="3600" b="1" noProof="0" dirty="0"/>
              <a:t>EVOLVING OBJECTIVES </a:t>
            </a:r>
            <a:r>
              <a:rPr lang="en-GB" sz="3600" noProof="0" dirty="0"/>
              <a:t>in both. </a:t>
            </a:r>
            <a:endParaRPr lang="en-GB" noProof="0" dirty="0"/>
          </a:p>
        </p:txBody>
      </p:sp>
    </p:spTree>
    <p:extLst>
      <p:ext uri="{BB962C8B-B14F-4D97-AF65-F5344CB8AC3E}">
        <p14:creationId xmlns:p14="http://schemas.microsoft.com/office/powerpoint/2010/main" val="691708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Evolving objectives</a:t>
            </a:r>
          </a:p>
        </p:txBody>
      </p:sp>
      <p:sp>
        <p:nvSpPr>
          <p:cNvPr id="3" name="Content Placeholder 2"/>
          <p:cNvSpPr>
            <a:spLocks noGrp="1"/>
          </p:cNvSpPr>
          <p:nvPr>
            <p:ph idx="1"/>
          </p:nvPr>
        </p:nvSpPr>
        <p:spPr>
          <a:xfrm>
            <a:off x="363615" y="1595740"/>
            <a:ext cx="11493993" cy="4777901"/>
          </a:xfrm>
        </p:spPr>
        <p:txBody>
          <a:bodyPr/>
          <a:lstStyle/>
          <a:p>
            <a:r>
              <a:rPr lang="en-GB" noProof="0" dirty="0"/>
              <a:t>Objectives evolve over time as students’ experience and understandings develop.</a:t>
            </a:r>
          </a:p>
          <a:p>
            <a:r>
              <a:rPr lang="en-GB" noProof="0" dirty="0"/>
              <a:t>• As students master each objective, they are ready to take on the next.</a:t>
            </a:r>
          </a:p>
          <a:p>
            <a:r>
              <a:rPr lang="en-GB" noProof="0" dirty="0"/>
              <a:t>• Teachers monitor students’ progress and adjust objectives to keep students challenged and interested within a unit or across a year.</a:t>
            </a:r>
          </a:p>
          <a:p>
            <a:r>
              <a:rPr lang="en-GB" noProof="0" dirty="0"/>
              <a:t>• As students’ mastery grows, so do their feelings of self-efficacy.</a:t>
            </a:r>
          </a:p>
        </p:txBody>
      </p:sp>
    </p:spTree>
    <p:extLst>
      <p:ext uri="{BB962C8B-B14F-4D97-AF65-F5344CB8AC3E}">
        <p14:creationId xmlns:p14="http://schemas.microsoft.com/office/powerpoint/2010/main" val="182054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Creative Workshop</a:t>
            </a:r>
          </a:p>
        </p:txBody>
      </p:sp>
      <p:sp>
        <p:nvSpPr>
          <p:cNvPr id="3" name="Content Placeholder 2"/>
          <p:cNvSpPr>
            <a:spLocks noGrp="1"/>
          </p:cNvSpPr>
          <p:nvPr>
            <p:ph idx="1"/>
          </p:nvPr>
        </p:nvSpPr>
        <p:spPr>
          <a:xfrm>
            <a:off x="350915" y="1666079"/>
            <a:ext cx="11493993" cy="4777901"/>
          </a:xfrm>
        </p:spPr>
        <p:txBody>
          <a:bodyPr/>
          <a:lstStyle/>
          <a:p>
            <a:pPr marL="457200" indent="-457200">
              <a:buFont typeface="Arial" panose="020B0604020202020204" pitchFamily="34" charset="0"/>
              <a:buChar char="•"/>
            </a:pPr>
            <a:r>
              <a:rPr lang="en-GB" b="1" noProof="0" dirty="0"/>
              <a:t>Activity: </a:t>
            </a:r>
            <a:r>
              <a:rPr lang="en-GB" noProof="0" dirty="0"/>
              <a:t>Creating collage from phrases taken from Alessandro Manzoni’s novel “The Betrothed”</a:t>
            </a:r>
          </a:p>
          <a:p>
            <a:pPr marL="457200" indent="-457200">
              <a:buFont typeface="Arial" panose="020B0604020202020204" pitchFamily="34" charset="0"/>
              <a:buChar char="•"/>
            </a:pPr>
            <a:r>
              <a:rPr lang="en-GB" b="1" noProof="0" dirty="0"/>
              <a:t>Purpose: </a:t>
            </a:r>
            <a:r>
              <a:rPr lang="en-GB" noProof="0" dirty="0"/>
              <a:t>The activity allowed students to rework in a creative way the contents learnt through the reading, the analysis and the discussion of the novel. The fundamental aim of the workshop was to encourage the process of learning through a </a:t>
            </a:r>
            <a:r>
              <a:rPr lang="en-GB" b="1" noProof="0" dirty="0"/>
              <a:t>metacognitive approach </a:t>
            </a:r>
            <a:r>
              <a:rPr lang="en-GB" noProof="0" dirty="0"/>
              <a:t>to the novel, enhancing </a:t>
            </a:r>
            <a:r>
              <a:rPr lang="en-GB" b="1" noProof="0" dirty="0"/>
              <a:t>inner resonances, associations, personal experiences.</a:t>
            </a:r>
            <a:endParaRPr lang="en-GB" noProof="0" dirty="0"/>
          </a:p>
        </p:txBody>
      </p:sp>
    </p:spTree>
    <p:extLst>
      <p:ext uri="{BB962C8B-B14F-4D97-AF65-F5344CB8AC3E}">
        <p14:creationId xmlns:p14="http://schemas.microsoft.com/office/powerpoint/2010/main" val="440841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Students’ feedback:</a:t>
            </a:r>
          </a:p>
        </p:txBody>
      </p:sp>
      <p:sp>
        <p:nvSpPr>
          <p:cNvPr id="3" name="Content Placeholder 2"/>
          <p:cNvSpPr>
            <a:spLocks noGrp="1"/>
          </p:cNvSpPr>
          <p:nvPr>
            <p:ph idx="1"/>
          </p:nvPr>
        </p:nvSpPr>
        <p:spPr/>
        <p:txBody>
          <a:bodyPr/>
          <a:lstStyle/>
          <a:p>
            <a:r>
              <a:rPr lang="en-GB" noProof="0" dirty="0"/>
              <a:t>They liked :</a:t>
            </a:r>
          </a:p>
          <a:p>
            <a:r>
              <a:rPr lang="en-GB" noProof="0" dirty="0"/>
              <a:t>• Having learned to make and use autonomously tools that helps them in the study</a:t>
            </a:r>
          </a:p>
          <a:p>
            <a:r>
              <a:rPr lang="en-GB" noProof="0" dirty="0"/>
              <a:t>• Group work in a serene environment</a:t>
            </a:r>
          </a:p>
          <a:p>
            <a:r>
              <a:rPr lang="en-GB" noProof="0" dirty="0"/>
              <a:t>• Informal setting</a:t>
            </a:r>
          </a:p>
          <a:p>
            <a:r>
              <a:rPr lang="en-GB" noProof="0" dirty="0"/>
              <a:t>• Creative works with the images</a:t>
            </a:r>
          </a:p>
          <a:p>
            <a:r>
              <a:rPr lang="en-GB" noProof="0" dirty="0"/>
              <a:t>• The opportunity to choose independently the passages of the text for them most significant</a:t>
            </a:r>
          </a:p>
        </p:txBody>
      </p:sp>
    </p:spTree>
    <p:extLst>
      <p:ext uri="{BB962C8B-B14F-4D97-AF65-F5344CB8AC3E}">
        <p14:creationId xmlns:p14="http://schemas.microsoft.com/office/powerpoint/2010/main" val="892688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16" y="179567"/>
            <a:ext cx="11493992" cy="1430241"/>
          </a:xfrm>
        </p:spPr>
        <p:txBody>
          <a:bodyPr/>
          <a:lstStyle/>
          <a:p>
            <a:r>
              <a:rPr lang="en-GB" noProof="0" dirty="0"/>
              <a:t>What have your students learnt?</a:t>
            </a:r>
          </a:p>
        </p:txBody>
      </p:sp>
      <p:sp>
        <p:nvSpPr>
          <p:cNvPr id="3" name="Content Placeholder 2"/>
          <p:cNvSpPr>
            <a:spLocks noGrp="1"/>
          </p:cNvSpPr>
          <p:nvPr>
            <p:ph idx="1"/>
          </p:nvPr>
        </p:nvSpPr>
        <p:spPr>
          <a:xfrm>
            <a:off x="363615" y="1609808"/>
            <a:ext cx="11493993" cy="4777901"/>
          </a:xfrm>
        </p:spPr>
        <p:txBody>
          <a:bodyPr/>
          <a:lstStyle/>
          <a:p>
            <a:r>
              <a:rPr lang="en-GB" noProof="0" dirty="0"/>
              <a:t>• Use different expressive languages</a:t>
            </a:r>
          </a:p>
          <a:p>
            <a:r>
              <a:rPr lang="en-GB" noProof="0" dirty="0"/>
              <a:t>• Interact positively with others</a:t>
            </a:r>
          </a:p>
          <a:p>
            <a:r>
              <a:rPr lang="en-GB" noProof="0" dirty="0"/>
              <a:t>• Work for the execution of a specific task</a:t>
            </a:r>
          </a:p>
          <a:p>
            <a:r>
              <a:rPr lang="en-GB" noProof="0" dirty="0"/>
              <a:t>• Respect the instructions</a:t>
            </a:r>
          </a:p>
          <a:p>
            <a:r>
              <a:rPr lang="en-GB" noProof="0" dirty="0"/>
              <a:t>• Importance of silence and concentration</a:t>
            </a:r>
          </a:p>
          <a:p>
            <a:r>
              <a:rPr lang="en-GB" noProof="0" dirty="0"/>
              <a:t>• Importance of imagination in the learning process</a:t>
            </a:r>
          </a:p>
        </p:txBody>
      </p:sp>
    </p:spTree>
    <p:extLst>
      <p:ext uri="{BB962C8B-B14F-4D97-AF65-F5344CB8AC3E}">
        <p14:creationId xmlns:p14="http://schemas.microsoft.com/office/powerpoint/2010/main" val="3263700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What have you learnt as teacher?</a:t>
            </a:r>
          </a:p>
        </p:txBody>
      </p:sp>
      <p:sp>
        <p:nvSpPr>
          <p:cNvPr id="3" name="Content Placeholder 2"/>
          <p:cNvSpPr>
            <a:spLocks noGrp="1"/>
          </p:cNvSpPr>
          <p:nvPr>
            <p:ph idx="1"/>
          </p:nvPr>
        </p:nvSpPr>
        <p:spPr/>
        <p:txBody>
          <a:bodyPr/>
          <a:lstStyle/>
          <a:p>
            <a:r>
              <a:rPr lang="en-GB" noProof="0" dirty="0"/>
              <a:t>• Use appropriate tools for the assessment of students’ concept maps</a:t>
            </a:r>
          </a:p>
          <a:p>
            <a:r>
              <a:rPr lang="en-GB" noProof="0" dirty="0"/>
              <a:t>• Schedule work time and organize setting, so that they are functional to</a:t>
            </a:r>
            <a:r>
              <a:rPr lang="en-GB" baseline="0" noProof="0" dirty="0"/>
              <a:t> </a:t>
            </a:r>
            <a:r>
              <a:rPr lang="en-GB" noProof="0" dirty="0"/>
              <a:t>the proposed activity</a:t>
            </a:r>
          </a:p>
          <a:p>
            <a:r>
              <a:rPr lang="en-GB" noProof="0" dirty="0"/>
              <a:t>• Consolidate the role of the group leader using specific interventions to</a:t>
            </a:r>
            <a:r>
              <a:rPr lang="en-GB" baseline="0" noProof="0" dirty="0"/>
              <a:t> </a:t>
            </a:r>
            <a:r>
              <a:rPr lang="en-GB" noProof="0" dirty="0"/>
              <a:t>motivate students and assist them in problem-solving</a:t>
            </a:r>
          </a:p>
          <a:p>
            <a:r>
              <a:rPr lang="en-GB" noProof="0" dirty="0"/>
              <a:t>• Enhance and promote education and training paths able to increase</a:t>
            </a:r>
            <a:r>
              <a:rPr lang="en-GB" baseline="0" noProof="0" dirty="0"/>
              <a:t> </a:t>
            </a:r>
            <a:r>
              <a:rPr lang="en-GB" noProof="0" dirty="0"/>
              <a:t>students’ creativity and imagination</a:t>
            </a:r>
          </a:p>
        </p:txBody>
      </p:sp>
    </p:spTree>
    <p:extLst>
      <p:ext uri="{BB962C8B-B14F-4D97-AF65-F5344CB8AC3E}">
        <p14:creationId xmlns:p14="http://schemas.microsoft.com/office/powerpoint/2010/main" val="3076845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915" y="3352800"/>
            <a:ext cx="11493993" cy="3596445"/>
          </a:xfrm>
        </p:spPr>
        <p:txBody>
          <a:bodyPr/>
          <a:lstStyle/>
          <a:p>
            <a:pPr algn="ctr"/>
            <a:r>
              <a:rPr lang="en-GB" sz="3600" b="1" noProof="0" dirty="0"/>
              <a:t>for your attention</a:t>
            </a:r>
            <a:endParaRPr lang="en-GB" sz="3600" noProof="0" dirty="0"/>
          </a:p>
        </p:txBody>
      </p:sp>
      <p:sp>
        <p:nvSpPr>
          <p:cNvPr id="2" name="Title 1"/>
          <p:cNvSpPr>
            <a:spLocks noGrp="1"/>
          </p:cNvSpPr>
          <p:nvPr>
            <p:ph type="title"/>
          </p:nvPr>
        </p:nvSpPr>
        <p:spPr>
          <a:xfrm>
            <a:off x="350916" y="2226199"/>
            <a:ext cx="11493992" cy="1430241"/>
          </a:xfrm>
        </p:spPr>
        <p:txBody>
          <a:bodyPr/>
          <a:lstStyle/>
          <a:p>
            <a:pPr algn="ctr"/>
            <a:r>
              <a:rPr lang="en-GB" sz="3600" b="1" noProof="0" dirty="0"/>
              <a:t>THANK YOU</a:t>
            </a:r>
            <a:endParaRPr lang="en-GB" noProof="0" dirty="0"/>
          </a:p>
        </p:txBody>
      </p:sp>
    </p:spTree>
    <p:extLst>
      <p:ext uri="{BB962C8B-B14F-4D97-AF65-F5344CB8AC3E}">
        <p14:creationId xmlns:p14="http://schemas.microsoft.com/office/powerpoint/2010/main" val="3707965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63616" y="165100"/>
            <a:ext cx="11868072" cy="1219200"/>
          </a:xfrm>
        </p:spPr>
        <p:txBody>
          <a:bodyPr/>
          <a:lstStyle/>
          <a:p>
            <a:r>
              <a:rPr lang="en-GB" sz="4000" noProof="0" dirty="0"/>
              <a:t>Teaching through art: examples of inclusive education</a:t>
            </a:r>
            <a:endParaRPr lang="en-GB" sz="4000" noProof="0" dirty="0">
              <a:latin typeface="Calibri" charset="0"/>
            </a:endParaRPr>
          </a:p>
        </p:txBody>
      </p:sp>
      <p:sp>
        <p:nvSpPr>
          <p:cNvPr id="3" name="Content Placeholder 2"/>
          <p:cNvSpPr>
            <a:spLocks noGrp="1"/>
          </p:cNvSpPr>
          <p:nvPr>
            <p:ph idx="1"/>
          </p:nvPr>
        </p:nvSpPr>
        <p:spPr>
          <a:xfrm>
            <a:off x="452516" y="1619917"/>
            <a:ext cx="11493993" cy="4298283"/>
          </a:xfrm>
        </p:spPr>
        <p:txBody>
          <a:bodyPr/>
          <a:lstStyle/>
          <a:p>
            <a:r>
              <a:rPr lang="en-GB" noProof="0" dirty="0"/>
              <a:t>One of the biggest challenges of our education system is to allow also students with severe disabilities to participate in educational activities</a:t>
            </a:r>
            <a:r>
              <a:rPr lang="en-GB" baseline="0" noProof="0" dirty="0"/>
              <a:t> </a:t>
            </a:r>
            <a:r>
              <a:rPr lang="en-GB" noProof="0" dirty="0"/>
              <a:t>of the class.</a:t>
            </a:r>
          </a:p>
          <a:p>
            <a:r>
              <a:rPr lang="en-GB" noProof="0" dirty="0"/>
              <a:t>In these educational context teacher has to be:</a:t>
            </a:r>
          </a:p>
          <a:p>
            <a:r>
              <a:rPr lang="en-GB" noProof="0" dirty="0"/>
              <a:t>• </a:t>
            </a:r>
            <a:r>
              <a:rPr lang="en-GB" b="1" noProof="0" dirty="0"/>
              <a:t>flexible</a:t>
            </a:r>
          </a:p>
          <a:p>
            <a:r>
              <a:rPr lang="en-GB" noProof="0" dirty="0"/>
              <a:t>• </a:t>
            </a:r>
            <a:r>
              <a:rPr lang="en-GB" b="1" noProof="0" dirty="0"/>
              <a:t>pedagogical expert</a:t>
            </a:r>
          </a:p>
          <a:p>
            <a:r>
              <a:rPr lang="en-GB" noProof="0" dirty="0"/>
              <a:t>• </a:t>
            </a:r>
            <a:r>
              <a:rPr lang="en-GB" b="1" noProof="0" dirty="0"/>
              <a:t>creative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63616" y="45940"/>
            <a:ext cx="11493992" cy="1325660"/>
          </a:xfrm>
        </p:spPr>
        <p:txBody>
          <a:bodyPr/>
          <a:lstStyle/>
          <a:p>
            <a:r>
              <a:rPr lang="en-GB" noProof="0" dirty="0">
                <a:latin typeface="Calibri" charset="0"/>
              </a:rPr>
              <a:t>CREATIVE CLASSROOM</a:t>
            </a:r>
          </a:p>
        </p:txBody>
      </p:sp>
      <p:sp>
        <p:nvSpPr>
          <p:cNvPr id="3" name="Content Placeholder 2"/>
          <p:cNvSpPr>
            <a:spLocks noGrp="1"/>
          </p:cNvSpPr>
          <p:nvPr>
            <p:ph idx="1"/>
          </p:nvPr>
        </p:nvSpPr>
        <p:spPr>
          <a:xfrm>
            <a:off x="376315" y="1658017"/>
            <a:ext cx="11493993" cy="4768183"/>
          </a:xfrm>
        </p:spPr>
        <p:txBody>
          <a:bodyPr/>
          <a:lstStyle/>
          <a:p>
            <a:pPr marL="457200" indent="-457200">
              <a:buFont typeface="Arial" panose="020B0604020202020204" pitchFamily="34" charset="0"/>
              <a:buChar char="•"/>
            </a:pPr>
            <a:r>
              <a:rPr lang="en-GB" noProof="0" dirty="0"/>
              <a:t>A learning environment where a personal-education takes place, an education which helps each student to stimulate their own creative, communicative and intellectual potential providing the possibility in the future to find adequate solutions to different situations. </a:t>
            </a:r>
          </a:p>
          <a:p>
            <a:pPr marL="457200" indent="-457200">
              <a:spcBef>
                <a:spcPts val="5400"/>
              </a:spcBef>
              <a:buFont typeface="Arial" panose="020B0604020202020204" pitchFamily="34" charset="0"/>
              <a:buChar char="•"/>
            </a:pPr>
            <a:r>
              <a:rPr lang="en-GB" noProof="0" dirty="0"/>
              <a:t>Examples of creative and collaborative methodologies that use emotional intelligence and divergent thinking</a:t>
            </a:r>
          </a:p>
        </p:txBody>
      </p:sp>
      <p:sp>
        <p:nvSpPr>
          <p:cNvPr id="5" name="Down Arrow 4" descr="Arrow pointing down from the first point to the second"/>
          <p:cNvSpPr/>
          <p:nvPr/>
        </p:nvSpPr>
        <p:spPr>
          <a:xfrm>
            <a:off x="5008098" y="3798277"/>
            <a:ext cx="281354" cy="63304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0089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16" y="148271"/>
            <a:ext cx="11493992" cy="1430241"/>
          </a:xfrm>
        </p:spPr>
        <p:txBody>
          <a:bodyPr/>
          <a:lstStyle/>
          <a:p>
            <a:r>
              <a:rPr lang="en-GB" noProof="0" dirty="0"/>
              <a:t>ARTS INTEGRATION (1)</a:t>
            </a:r>
          </a:p>
        </p:txBody>
      </p:sp>
      <p:sp>
        <p:nvSpPr>
          <p:cNvPr id="3" name="Content Placeholder 2"/>
          <p:cNvSpPr>
            <a:spLocks noGrp="1"/>
          </p:cNvSpPr>
          <p:nvPr>
            <p:ph idx="1"/>
          </p:nvPr>
        </p:nvSpPr>
        <p:spPr>
          <a:xfrm>
            <a:off x="363615" y="1848959"/>
            <a:ext cx="11493993" cy="4777901"/>
          </a:xfrm>
        </p:spPr>
        <p:txBody>
          <a:bodyPr/>
          <a:lstStyle/>
          <a:p>
            <a:pPr marL="457200" indent="-457200">
              <a:spcBef>
                <a:spcPts val="1200"/>
              </a:spcBef>
              <a:spcAft>
                <a:spcPts val="1200"/>
              </a:spcAft>
              <a:buFont typeface="Arial" panose="020B0604020202020204" pitchFamily="34" charset="0"/>
              <a:buChar char="•"/>
            </a:pPr>
            <a:r>
              <a:rPr lang="en-GB" noProof="0" dirty="0"/>
              <a:t>It is an </a:t>
            </a:r>
            <a:r>
              <a:rPr lang="en-GB" b="1" noProof="0" dirty="0"/>
              <a:t>APPROACH </a:t>
            </a:r>
            <a:r>
              <a:rPr lang="en-GB" noProof="0" dirty="0"/>
              <a:t>to </a:t>
            </a:r>
            <a:r>
              <a:rPr lang="en-GB" b="1" noProof="0" dirty="0"/>
              <a:t>TEACHING </a:t>
            </a:r>
            <a:r>
              <a:rPr lang="en-GB" noProof="0" dirty="0"/>
              <a:t>in which students construct and demonstrate </a:t>
            </a:r>
            <a:r>
              <a:rPr lang="en-GB" b="1" noProof="0" dirty="0"/>
              <a:t>UNDERSTANDING </a:t>
            </a:r>
            <a:r>
              <a:rPr lang="en-GB" noProof="0" dirty="0"/>
              <a:t>through an </a:t>
            </a:r>
            <a:r>
              <a:rPr lang="en-GB" b="1" noProof="0" dirty="0"/>
              <a:t>ART FORM</a:t>
            </a:r>
            <a:r>
              <a:rPr lang="en-GB" noProof="0" dirty="0"/>
              <a:t>.</a:t>
            </a:r>
          </a:p>
          <a:p>
            <a:pPr marL="457200" indent="-457200">
              <a:spcBef>
                <a:spcPts val="1200"/>
              </a:spcBef>
              <a:spcAft>
                <a:spcPts val="1200"/>
              </a:spcAft>
              <a:buFont typeface="Arial" panose="020B0604020202020204" pitchFamily="34" charset="0"/>
              <a:buChar char="•"/>
            </a:pPr>
            <a:r>
              <a:rPr lang="en-GB" noProof="0" dirty="0"/>
              <a:t>Students engage in a </a:t>
            </a:r>
            <a:r>
              <a:rPr lang="en-GB" b="1" noProof="0" dirty="0"/>
              <a:t>CREATIVE PROCESS </a:t>
            </a:r>
            <a:r>
              <a:rPr lang="en-GB" noProof="0" dirty="0"/>
              <a:t>which </a:t>
            </a:r>
            <a:r>
              <a:rPr lang="en-GB" b="1" noProof="0" dirty="0"/>
              <a:t>CONNECTS </a:t>
            </a:r>
            <a:r>
              <a:rPr lang="en-GB" noProof="0" dirty="0"/>
              <a:t>an art form and another subject area and meets </a:t>
            </a:r>
            <a:r>
              <a:rPr lang="en-GB" b="1" noProof="0" dirty="0"/>
              <a:t>EVOLVING OBJECTIVES </a:t>
            </a:r>
            <a:r>
              <a:rPr lang="en-GB" noProof="0" dirty="0"/>
              <a:t>in both</a:t>
            </a:r>
          </a:p>
        </p:txBody>
      </p:sp>
    </p:spTree>
    <p:extLst>
      <p:ext uri="{BB962C8B-B14F-4D97-AF65-F5344CB8AC3E}">
        <p14:creationId xmlns:p14="http://schemas.microsoft.com/office/powerpoint/2010/main" val="306184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16" y="285406"/>
            <a:ext cx="11493992" cy="1089686"/>
          </a:xfrm>
        </p:spPr>
        <p:txBody>
          <a:bodyPr/>
          <a:lstStyle/>
          <a:p>
            <a:r>
              <a:rPr lang="en-GB" noProof="0" dirty="0"/>
              <a:t>ARTS INTEGRATION (2)</a:t>
            </a:r>
          </a:p>
        </p:txBody>
      </p:sp>
      <p:sp>
        <p:nvSpPr>
          <p:cNvPr id="3" name="Content Placeholder 2"/>
          <p:cNvSpPr>
            <a:spLocks noGrp="1"/>
          </p:cNvSpPr>
          <p:nvPr>
            <p:ph idx="1"/>
          </p:nvPr>
        </p:nvSpPr>
        <p:spPr>
          <a:xfrm>
            <a:off x="350915" y="1409700"/>
            <a:ext cx="11493993" cy="4777901"/>
          </a:xfrm>
        </p:spPr>
        <p:txBody>
          <a:bodyPr/>
          <a:lstStyle/>
          <a:p>
            <a:r>
              <a:rPr lang="en-GB" noProof="0" dirty="0"/>
              <a:t>Constructivist practices that align with arts integration are:</a:t>
            </a:r>
          </a:p>
          <a:p>
            <a:r>
              <a:rPr lang="en-GB" noProof="0" dirty="0"/>
              <a:t>• Drawing on students’ prior knowledge</a:t>
            </a:r>
          </a:p>
          <a:p>
            <a:r>
              <a:rPr lang="en-GB" noProof="0" dirty="0"/>
              <a:t>• Providing active hands-on learning with authentic problems for students to solve in divergent ways</a:t>
            </a:r>
          </a:p>
          <a:p>
            <a:r>
              <a:rPr lang="en-GB" noProof="0" dirty="0"/>
              <a:t>• Arranging opportunities for students to learn from each other to enrich their understandings</a:t>
            </a:r>
          </a:p>
          <a:p>
            <a:r>
              <a:rPr lang="en-GB" noProof="0" dirty="0"/>
              <a:t>• Engaging students in reflection about what they learned, how they learned it, and what means to them</a:t>
            </a:r>
          </a:p>
        </p:txBody>
      </p:sp>
    </p:spTree>
    <p:extLst>
      <p:ext uri="{BB962C8B-B14F-4D97-AF65-F5344CB8AC3E}">
        <p14:creationId xmlns:p14="http://schemas.microsoft.com/office/powerpoint/2010/main" val="1625147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16" y="253218"/>
            <a:ext cx="11493992" cy="1156482"/>
          </a:xfrm>
        </p:spPr>
        <p:txBody>
          <a:bodyPr/>
          <a:lstStyle/>
          <a:p>
            <a:r>
              <a:rPr lang="en-GB" noProof="0" dirty="0"/>
              <a:t>ARTS INTEGRATION (3)</a:t>
            </a:r>
          </a:p>
        </p:txBody>
      </p:sp>
      <p:sp>
        <p:nvSpPr>
          <p:cNvPr id="3" name="Content Placeholder 2"/>
          <p:cNvSpPr>
            <a:spLocks noGrp="1"/>
          </p:cNvSpPr>
          <p:nvPr>
            <p:ph idx="1"/>
          </p:nvPr>
        </p:nvSpPr>
        <p:spPr>
          <a:xfrm>
            <a:off x="363615" y="1623876"/>
            <a:ext cx="11493993" cy="4777901"/>
          </a:xfrm>
        </p:spPr>
        <p:txBody>
          <a:bodyPr/>
          <a:lstStyle/>
          <a:p>
            <a:r>
              <a:rPr lang="en-GB" noProof="0" dirty="0"/>
              <a:t>• Using students’ assessment of their own and peers’ work as part of the</a:t>
            </a:r>
            <a:r>
              <a:rPr lang="en-GB" baseline="0" noProof="0" dirty="0"/>
              <a:t> </a:t>
            </a:r>
            <a:r>
              <a:rPr lang="en-GB" noProof="0" dirty="0"/>
              <a:t>learning experience</a:t>
            </a:r>
          </a:p>
          <a:p>
            <a:r>
              <a:rPr lang="en-GB" noProof="0" dirty="0"/>
              <a:t>• Providing opportunities for students to revise and improve their work and</a:t>
            </a:r>
            <a:r>
              <a:rPr lang="en-GB" baseline="0" noProof="0" dirty="0"/>
              <a:t> </a:t>
            </a:r>
            <a:r>
              <a:rPr lang="en-GB" noProof="0" dirty="0"/>
              <a:t>share it with others</a:t>
            </a:r>
          </a:p>
          <a:p>
            <a:r>
              <a:rPr lang="en-GB" noProof="0" dirty="0"/>
              <a:t>• Building a positive classroom environment where students are encouraged and supported to take risk, explore possibilities and where a social,</a:t>
            </a:r>
            <a:r>
              <a:rPr lang="en-GB" baseline="0" noProof="0" dirty="0"/>
              <a:t> </a:t>
            </a:r>
            <a:r>
              <a:rPr lang="en-GB" noProof="0" dirty="0"/>
              <a:t>cooperative learning community is created and nurtured</a:t>
            </a:r>
          </a:p>
        </p:txBody>
      </p:sp>
    </p:spTree>
    <p:extLst>
      <p:ext uri="{BB962C8B-B14F-4D97-AF65-F5344CB8AC3E}">
        <p14:creationId xmlns:p14="http://schemas.microsoft.com/office/powerpoint/2010/main" val="428270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noProof="0" dirty="0"/>
              <a:t>Arts integration:</a:t>
            </a:r>
          </a:p>
          <a:p>
            <a:r>
              <a:rPr lang="en-GB" noProof="0" dirty="0"/>
              <a:t>• provides multiples ways for students to make sense of what they learn</a:t>
            </a:r>
          </a:p>
          <a:p>
            <a:r>
              <a:rPr lang="en-GB" noProof="0" dirty="0"/>
              <a:t>(</a:t>
            </a:r>
            <a:r>
              <a:rPr lang="en-GB" i="1" noProof="0" dirty="0"/>
              <a:t>construct understanding</a:t>
            </a:r>
            <a:r>
              <a:rPr lang="en-GB" noProof="0" dirty="0"/>
              <a:t>)</a:t>
            </a:r>
          </a:p>
          <a:p>
            <a:r>
              <a:rPr lang="en-GB" noProof="0" dirty="0"/>
              <a:t>• makes their learning visible (</a:t>
            </a:r>
            <a:r>
              <a:rPr lang="en-GB" i="1" noProof="0" dirty="0"/>
              <a:t>demonstrate understanding</a:t>
            </a:r>
            <a:r>
              <a:rPr lang="en-GB" noProof="0" dirty="0"/>
              <a:t>)</a:t>
            </a:r>
            <a:endParaRPr lang="en-GB" i="1" noProof="0" dirty="0"/>
          </a:p>
          <a:p>
            <a:r>
              <a:rPr lang="en-GB" i="1" noProof="0" dirty="0"/>
              <a:t>“In the arts students have central and active roles as meaning makers. This role demands that they not only acquire knowledge but they develop the capacity to reflect on what they are learning and to use it as they interpret and create work of arts”. (Lauren M. Stevenson – Richard Deasy)</a:t>
            </a:r>
          </a:p>
        </p:txBody>
      </p:sp>
      <p:sp>
        <p:nvSpPr>
          <p:cNvPr id="5" name="Title 4"/>
          <p:cNvSpPr>
            <a:spLocks noGrp="1"/>
          </p:cNvSpPr>
          <p:nvPr>
            <p:ph type="title"/>
          </p:nvPr>
        </p:nvSpPr>
        <p:spPr>
          <a:xfrm>
            <a:off x="350915" y="0"/>
            <a:ext cx="12141195" cy="1409700"/>
          </a:xfrm>
        </p:spPr>
        <p:txBody>
          <a:bodyPr/>
          <a:lstStyle/>
          <a:p>
            <a:r>
              <a:rPr lang="en-GB" b="0" noProof="0" dirty="0"/>
              <a:t>...construct and demonstrate </a:t>
            </a:r>
            <a:r>
              <a:rPr lang="en-GB" noProof="0" dirty="0"/>
              <a:t>UNDERSTANDING</a:t>
            </a:r>
          </a:p>
        </p:txBody>
      </p:sp>
    </p:spTree>
    <p:extLst>
      <p:ext uri="{BB962C8B-B14F-4D97-AF65-F5344CB8AC3E}">
        <p14:creationId xmlns:p14="http://schemas.microsoft.com/office/powerpoint/2010/main" val="230939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…through an ART FORM</a:t>
            </a:r>
          </a:p>
        </p:txBody>
      </p:sp>
      <p:sp>
        <p:nvSpPr>
          <p:cNvPr id="3" name="Content Placeholder 2"/>
          <p:cNvSpPr>
            <a:spLocks noGrp="1"/>
          </p:cNvSpPr>
          <p:nvPr>
            <p:ph idx="1"/>
          </p:nvPr>
        </p:nvSpPr>
        <p:spPr>
          <a:xfrm>
            <a:off x="363615" y="1409700"/>
            <a:ext cx="11493993" cy="4777901"/>
          </a:xfrm>
        </p:spPr>
        <p:txBody>
          <a:bodyPr/>
          <a:lstStyle/>
          <a:p>
            <a:r>
              <a:rPr lang="en-GB" noProof="0" dirty="0"/>
              <a:t>When students are involved in art integration, their learning is evident in</a:t>
            </a:r>
            <a:r>
              <a:rPr lang="en-GB" baseline="0" noProof="0" dirty="0"/>
              <a:t> </a:t>
            </a:r>
            <a:r>
              <a:rPr lang="en-GB" noProof="0" dirty="0"/>
              <a:t>the products they create.</a:t>
            </a:r>
          </a:p>
          <a:p>
            <a:r>
              <a:rPr lang="en-GB" noProof="0" dirty="0"/>
              <a:t>Todays’ research:</a:t>
            </a:r>
          </a:p>
          <a:p>
            <a:r>
              <a:rPr lang="en-GB" noProof="0" dirty="0"/>
              <a:t>• Says that the traditional way to communicate students’ learning</a:t>
            </a:r>
            <a:r>
              <a:rPr lang="en-GB" baseline="0" noProof="0" dirty="0"/>
              <a:t> </a:t>
            </a:r>
            <a:r>
              <a:rPr lang="en-GB" noProof="0" dirty="0"/>
              <a:t>through writing and speaking is not enough;</a:t>
            </a:r>
          </a:p>
          <a:p>
            <a:r>
              <a:rPr lang="en-GB" noProof="0" dirty="0"/>
              <a:t>• Points to the power of learning through a variety of senses or modalities (visual, aural, kinaesthetic…)</a:t>
            </a:r>
          </a:p>
        </p:txBody>
      </p:sp>
    </p:spTree>
    <p:extLst>
      <p:ext uri="{BB962C8B-B14F-4D97-AF65-F5344CB8AC3E}">
        <p14:creationId xmlns:p14="http://schemas.microsoft.com/office/powerpoint/2010/main" val="1821849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16" y="74620"/>
            <a:ext cx="11493992" cy="1430241"/>
          </a:xfrm>
        </p:spPr>
        <p:txBody>
          <a:bodyPr/>
          <a:lstStyle/>
          <a:p>
            <a:r>
              <a:rPr lang="en-GB" b="0" noProof="0" dirty="0"/>
              <a:t>By their nature, the arts:</a:t>
            </a:r>
            <a:endParaRPr lang="en-GB" noProof="0"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noProof="0" dirty="0"/>
              <a:t>Engage students in learning through observing, listening and moving;</a:t>
            </a:r>
          </a:p>
          <a:p>
            <a:pPr marL="457200" indent="-457200">
              <a:buFont typeface="Arial" panose="020B0604020202020204" pitchFamily="34" charset="0"/>
              <a:buChar char="•"/>
            </a:pPr>
            <a:r>
              <a:rPr lang="en-GB" noProof="0" dirty="0"/>
              <a:t>Offer learners various ways to acquire information and act on it</a:t>
            </a:r>
            <a:r>
              <a:rPr lang="en-GB" baseline="0" noProof="0" dirty="0"/>
              <a:t> </a:t>
            </a:r>
            <a:r>
              <a:rPr lang="en-GB" noProof="0" dirty="0"/>
              <a:t>to build understanding;</a:t>
            </a:r>
          </a:p>
          <a:p>
            <a:pPr marL="457200" indent="-457200">
              <a:buFont typeface="Arial" panose="020B0604020202020204" pitchFamily="34" charset="0"/>
              <a:buChar char="•"/>
            </a:pPr>
            <a:r>
              <a:rPr lang="en-GB" noProof="0" dirty="0"/>
              <a:t>Offer a natural way to differentiate instructions;</a:t>
            </a:r>
          </a:p>
          <a:p>
            <a:pPr marL="457200" indent="-457200">
              <a:buFont typeface="Arial" panose="020B0604020202020204" pitchFamily="34" charset="0"/>
              <a:buChar char="•"/>
            </a:pPr>
            <a:r>
              <a:rPr lang="en-GB" noProof="0" dirty="0"/>
              <a:t>Provide an authentic context in which students solve problems.</a:t>
            </a:r>
          </a:p>
        </p:txBody>
      </p:sp>
    </p:spTree>
    <p:extLst>
      <p:ext uri="{BB962C8B-B14F-4D97-AF65-F5344CB8AC3E}">
        <p14:creationId xmlns:p14="http://schemas.microsoft.com/office/powerpoint/2010/main" val="3080435582"/>
      </p:ext>
    </p:extLst>
  </p:cSld>
  <p:clrMapOvr>
    <a:masterClrMapping/>
  </p:clrMapOvr>
</p:sld>
</file>

<file path=ppt/theme/theme1.xml><?xml version="1.0" encoding="utf-8"?>
<a:theme xmlns:a="http://schemas.openxmlformats.org/drawingml/2006/main" name="EA_PPT_Template_2017tb">
  <a:themeElements>
    <a:clrScheme name="Agency White 2016">
      <a:dk1>
        <a:srgbClr val="1E1C43"/>
      </a:dk1>
      <a:lt1>
        <a:srgbClr val="1E1C43"/>
      </a:lt1>
      <a:dk2>
        <a:srgbClr val="1E1C43"/>
      </a:dk2>
      <a:lt2>
        <a:srgbClr val="EEECE1"/>
      </a:lt2>
      <a:accent1>
        <a:srgbClr val="4F81BD"/>
      </a:accent1>
      <a:accent2>
        <a:srgbClr val="C0504D"/>
      </a:accent2>
      <a:accent3>
        <a:srgbClr val="9BBB59"/>
      </a:accent3>
      <a:accent4>
        <a:srgbClr val="8064A2"/>
      </a:accent4>
      <a:accent5>
        <a:srgbClr val="4BACC6"/>
      </a:accent5>
      <a:accent6>
        <a:srgbClr val="F79646"/>
      </a:accent6>
      <a:hlink>
        <a:srgbClr val="1E1C43"/>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A_PPT_Template_2017_EN_2017" id="{73004307-DD26-6F42-BF92-C993FF8F04AD}" vid="{6DA9517E-7FB8-CD4A-889C-FFEEA82B2B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EA_PPT Template</Template>
  <TotalTime>121</TotalTime>
  <Words>2176</Words>
  <Application>Microsoft Office PowerPoint</Application>
  <PresentationFormat>Custom</PresentationFormat>
  <Paragraphs>199</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ＭＳ Ｐゴシック</vt:lpstr>
      <vt:lpstr>Arial</vt:lpstr>
      <vt:lpstr>Calibri</vt:lpstr>
      <vt:lpstr>EA_PPT_Template_2017tb</vt:lpstr>
      <vt:lpstr>Teaching through art: examples of inclusive education</vt:lpstr>
      <vt:lpstr>Teaching through art: examples of inclusive education</vt:lpstr>
      <vt:lpstr>CREATIVE CLASSROOM</vt:lpstr>
      <vt:lpstr>ARTS INTEGRATION (1)</vt:lpstr>
      <vt:lpstr>ARTS INTEGRATION (2)</vt:lpstr>
      <vt:lpstr>ARTS INTEGRATION (3)</vt:lpstr>
      <vt:lpstr>...construct and demonstrate UNDERSTANDING</vt:lpstr>
      <vt:lpstr>…through an ART FORM</vt:lpstr>
      <vt:lpstr>By their nature, the arts:</vt:lpstr>
      <vt:lpstr>Students engage in a CREATIVE PROCESS…</vt:lpstr>
      <vt:lpstr>When students engage in the creative process:</vt:lpstr>
      <vt:lpstr>…which CONNECTS an art form and another subject area. </vt:lpstr>
      <vt:lpstr>…and meets EVOLVING OBJECTIVES in both. </vt:lpstr>
      <vt:lpstr>Evolving objectives</vt:lpstr>
      <vt:lpstr>Creative Workshop</vt:lpstr>
      <vt:lpstr>Students’ feedback:</vt:lpstr>
      <vt:lpstr>What have your students learnt?</vt:lpstr>
      <vt:lpstr>What have you learnt as teacher?</vt:lpstr>
      <vt:lpstr>THANK YOU</vt:lpstr>
    </vt:vector>
  </TitlesOfParts>
  <Manager/>
  <Company>University of Manchester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through art (Sereni Italian LC)</dc:title>
  <dc:subject>Raising the Achievement of all Learners in Inclusive Education</dc:subject>
  <dc:creator>Italian Learning Community</dc:creator>
  <cp:keywords/>
  <dc:description/>
  <cp:revision>28</cp:revision>
  <dcterms:created xsi:type="dcterms:W3CDTF">2018-07-03T11:02:15Z</dcterms:created>
  <dcterms:modified xsi:type="dcterms:W3CDTF">2018-08-02T12:09:39Z</dcterms:modified>
  <cp:category/>
</cp:coreProperties>
</file>