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71" r:id="rId3"/>
    <p:sldId id="272" r:id="rId4"/>
    <p:sldId id="273" r:id="rId5"/>
    <p:sldId id="270" r:id="rId6"/>
    <p:sldId id="257" r:id="rId7"/>
    <p:sldId id="263" r:id="rId8"/>
    <p:sldId id="264" r:id="rId9"/>
    <p:sldId id="265" r:id="rId10"/>
    <p:sldId id="274" r:id="rId11"/>
    <p:sldId id="275" r:id="rId12"/>
    <p:sldId id="276" r:id="rId13"/>
    <p:sldId id="26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3239" autoAdjust="0"/>
    <p:restoredTop sz="86401" autoAdjust="0"/>
  </p:normalViewPr>
  <p:slideViewPr>
    <p:cSldViewPr snapToGrid="0">
      <p:cViewPr>
        <p:scale>
          <a:sx n="110" d="100"/>
          <a:sy n="110" d="100"/>
        </p:scale>
        <p:origin x="2310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44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E354-76D0-44FB-9BFD-3B763BB73A58}" type="datetimeFigureOut">
              <a:rPr lang="en-GB" noProof="0" smtClean="0"/>
              <a:t>03/08/2018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D0C3-D7CD-4E70-8CC8-8BCB05DDA95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68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79463"/>
            <a:ext cx="667543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Calderglen High School</a:t>
            </a:r>
            <a:endParaRPr lang="en-GB" sz="2400" b="1" dirty="0"/>
          </a:p>
          <a:p>
            <a:r>
              <a:rPr lang="en-GB" dirty="0">
                <a:solidFill>
                  <a:schemeClr val="accent1"/>
                </a:solidFill>
              </a:rPr>
              <a:t>Developing Scotland’s Young Workforce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4C2C-4379-45E4-A5B9-0C0E5A69856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2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DYW in action… Staff professional development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Impact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200" dirty="0"/>
              <a:t>89% of staff feel more confident about giving career advice within their subject area.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200" dirty="0"/>
              <a:t>Staff have more of an understanding about Modern Apprenticeships and are now promoting them with pupils.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200" dirty="0"/>
              <a:t>Staff are familiar with current labour market information and growth industries and are using this information in curricular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65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DYW in action… College partnerships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Media Make-Up course delivered by South Lanarkshire College on a Thursday 12.30pm – 6.30pm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Impact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Confirmed career choices – Contributes to other subjects, in particular Art and Photography.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Increased motivation in school – Now attend supported study to catch up on the work missed while at the course.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Girls know what qualifications they need for College courses and make it a target.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5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DYW in action... Community Sports Leader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Impact</a:t>
            </a:r>
            <a:endParaRPr lang="en-GB" dirty="0"/>
          </a:p>
          <a:p>
            <a:pPr marL="285750" indent="-285750"/>
            <a:r>
              <a:rPr lang="en-GB" dirty="0"/>
              <a:t>Increased confidence </a:t>
            </a:r>
          </a:p>
          <a:p>
            <a:pPr marL="285750" indent="-285750"/>
            <a:r>
              <a:rPr lang="en-GB" dirty="0"/>
              <a:t>Improved behaviour</a:t>
            </a:r>
          </a:p>
          <a:p>
            <a:pPr marL="285750" indent="-285750"/>
            <a:r>
              <a:rPr lang="en-GB" dirty="0"/>
              <a:t>Leadership skills</a:t>
            </a:r>
          </a:p>
          <a:p>
            <a:pPr marL="285750" indent="-285750"/>
            <a:r>
              <a:rPr lang="en-GB" dirty="0"/>
              <a:t>Transferable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3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70C0"/>
                </a:solidFill>
              </a:rPr>
              <a:t>Growth industries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70C0"/>
                </a:solidFill>
              </a:rPr>
              <a:t>STEM,</a:t>
            </a:r>
            <a:r>
              <a:rPr lang="en-GB" baseline="0" dirty="0">
                <a:solidFill>
                  <a:srgbClr val="0070C0"/>
                </a:solidFill>
              </a:rPr>
              <a:t> energy, financial and business services, care services, digital world, life sciences, food and drink, retail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5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spc="-60" dirty="0">
                <a:solidFill>
                  <a:schemeClr val="accent5">
                    <a:lumMod val="75000"/>
                  </a:schemeClr>
                </a:solidFill>
              </a:rPr>
              <a:t>Aspirations vs Reality</a:t>
            </a:r>
            <a:endParaRPr lang="en-GB" sz="1800" dirty="0"/>
          </a:p>
          <a:p>
            <a:pPr marL="0" indent="0">
              <a:buNone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“....the jobs most frequently chosen are ones that young people would commonly be exposed to (ie: secondary school teacher, police officer, doctor) or ones that they may have seen in media representations.”</a:t>
            </a:r>
          </a:p>
          <a:p>
            <a:pPr marL="0" indent="0">
              <a:buNone/>
            </a:pPr>
            <a:r>
              <a:rPr lang="en-GB" sz="1050" b="1" dirty="0">
                <a:solidFill>
                  <a:schemeClr val="accent3">
                    <a:lumMod val="75000"/>
                  </a:schemeClr>
                </a:solidFill>
              </a:rPr>
              <a:t>Great Expectations, City and Guilds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/>
              <a:t>How do we </a:t>
            </a:r>
            <a:r>
              <a:rPr lang="en-GB" sz="1050" b="1" u="sng" dirty="0"/>
              <a:t>collectively</a:t>
            </a:r>
            <a:r>
              <a:rPr lang="en-GB" sz="1050" dirty="0"/>
              <a:t> ensure young people are more aware of the realities of the future job market?</a:t>
            </a:r>
            <a:endParaRPr lang="en-GB" sz="105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200" dirty="0"/>
              <a:t>[Bar chart: Professional, scientific and technical jobs have 25% respondents that want to work in the industry and 10% available jobs.</a:t>
            </a:r>
          </a:p>
          <a:p>
            <a:pPr marL="0" indent="0">
              <a:buNone/>
            </a:pPr>
            <a:r>
              <a:rPr lang="en-GB" sz="1200" dirty="0"/>
              <a:t>Education has 20% respondents and 10% available jobs.</a:t>
            </a:r>
          </a:p>
          <a:p>
            <a:pPr marL="0" indent="0">
              <a:buNone/>
            </a:pPr>
            <a:r>
              <a:rPr lang="en-GB" sz="1200" dirty="0"/>
              <a:t>Information and communication has 18% respondents and 5% available jobs.</a:t>
            </a:r>
          </a:p>
          <a:p>
            <a:pPr marL="0" indent="0">
              <a:buNone/>
            </a:pPr>
            <a:r>
              <a:rPr lang="en-GB" sz="1200" dirty="0"/>
              <a:t>Arts, entertainment and presenters has 17% respondents and 3% jobs.</a:t>
            </a:r>
          </a:p>
          <a:p>
            <a:pPr marL="0" indent="0">
              <a:buNone/>
            </a:pPr>
            <a:r>
              <a:rPr lang="en-GB" sz="1200" dirty="0"/>
              <a:t>Human health and social work has 15% respondents and 14% jobs.</a:t>
            </a:r>
          </a:p>
          <a:p>
            <a:pPr marL="0" indent="0">
              <a:buNone/>
            </a:pPr>
            <a:r>
              <a:rPr lang="en-GB" sz="1200" dirty="0"/>
              <a:t>Financial and insurance activities has 13% respondents and 5% jobs.</a:t>
            </a:r>
          </a:p>
          <a:p>
            <a:pPr marL="0" indent="0">
              <a:buNone/>
            </a:pPr>
            <a:r>
              <a:rPr lang="en-GB" sz="1200" dirty="0"/>
              <a:t>Public administration and defence has 9% respondents and 5% jobs.</a:t>
            </a:r>
          </a:p>
          <a:p>
            <a:pPr marL="0" indent="0">
              <a:buNone/>
            </a:pPr>
            <a:r>
              <a:rPr lang="en-GB" sz="1200" dirty="0"/>
              <a:t>Manufacturing has 6% respondents and 8% jobs.</a:t>
            </a:r>
          </a:p>
          <a:p>
            <a:pPr marL="0" indent="0">
              <a:buNone/>
            </a:pPr>
            <a:r>
              <a:rPr lang="en-GB" sz="1200" dirty="0"/>
              <a:t>Agriculture, forestry and fishing has 6% respondents and 2% jobs.</a:t>
            </a:r>
          </a:p>
          <a:p>
            <a:pPr marL="0" indent="0">
              <a:buNone/>
            </a:pPr>
            <a:r>
              <a:rPr lang="en-GB" sz="1200" dirty="0"/>
              <a:t>Construction has 5% respondents and jobs.</a:t>
            </a:r>
          </a:p>
          <a:p>
            <a:pPr marL="0" indent="0">
              <a:buNone/>
            </a:pPr>
            <a:r>
              <a:rPr lang="en-GB" sz="1200" dirty="0"/>
              <a:t>Administrative and support services has 4% respondents and 12% jobs.</a:t>
            </a:r>
          </a:p>
          <a:p>
            <a:pPr marL="0" indent="0">
              <a:buNone/>
            </a:pPr>
            <a:r>
              <a:rPr lang="en-GB" sz="1200" dirty="0"/>
              <a:t>Electricity, gas, steam and air has 4% respondents and 1% jobs.</a:t>
            </a:r>
          </a:p>
          <a:p>
            <a:pPr marL="0" indent="0">
              <a:buNone/>
            </a:pPr>
            <a:r>
              <a:rPr lang="en-GB" sz="1200" dirty="0"/>
              <a:t>Accommodation and food has 4% respondents and 8% jobs.</a:t>
            </a:r>
          </a:p>
          <a:p>
            <a:pPr marL="0" indent="0">
              <a:buNone/>
            </a:pPr>
            <a:r>
              <a:rPr lang="en-GB" sz="1200" dirty="0"/>
              <a:t>Wholesale and retail trade has 3% respondents and 15% jobs.</a:t>
            </a:r>
          </a:p>
          <a:p>
            <a:pPr marL="0" indent="0">
              <a:buNone/>
            </a:pPr>
            <a:r>
              <a:rPr lang="en-GB" sz="1200" dirty="0"/>
              <a:t>Real estate activities has 3% respondents and 2% jobs.</a:t>
            </a:r>
          </a:p>
          <a:p>
            <a:pPr marL="0" indent="0">
              <a:buNone/>
            </a:pPr>
            <a:r>
              <a:rPr lang="en-GB" sz="1200" dirty="0"/>
              <a:t>Other service activities has 2% respondents and 3% jobs.</a:t>
            </a:r>
          </a:p>
          <a:p>
            <a:pPr marL="0" indent="0">
              <a:buNone/>
            </a:pPr>
            <a:r>
              <a:rPr lang="en-GB" sz="1200" dirty="0"/>
              <a:t>Transportation and storage has 2% respondents and 4% jobs.</a:t>
            </a:r>
          </a:p>
          <a:p>
            <a:pPr marL="0" indent="0">
              <a:buNone/>
            </a:pPr>
            <a:r>
              <a:rPr lang="en-GB" sz="1200" dirty="0"/>
              <a:t>Mining and quarrying has 1% respondents and 0.5% jobs.</a:t>
            </a:r>
          </a:p>
          <a:p>
            <a:pPr marL="0" indent="0">
              <a:buNone/>
            </a:pPr>
            <a:r>
              <a:rPr lang="en-GB" sz="1200" dirty="0"/>
              <a:t>Water supply, sewerage and waste has 1% respondents and 0.5% jobs].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dirty="0">
                <a:solidFill>
                  <a:schemeClr val="accent5">
                    <a:lumMod val="75000"/>
                  </a:schemeClr>
                </a:solidFill>
              </a:rPr>
              <a:t>Five change themes</a:t>
            </a:r>
            <a:br>
              <a:rPr lang="en-GB" sz="1200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1200" b="0" dirty="0">
                <a:solidFill>
                  <a:schemeClr val="accent5">
                    <a:lumMod val="75000"/>
                  </a:schemeClr>
                </a:solidFill>
              </a:rPr>
              <a:t>Seven-year plan</a:t>
            </a:r>
            <a:endParaRPr lang="en-GB" sz="1200" b="0" dirty="0"/>
          </a:p>
          <a:p>
            <a:pPr marL="0" indent="0" algn="l">
              <a:buNone/>
            </a:pPr>
            <a:r>
              <a:rPr lang="en-GB" sz="1600" b="0" dirty="0">
                <a:solidFill>
                  <a:srgbClr val="92D050"/>
                </a:solidFill>
              </a:rPr>
              <a:t>By 2021</a:t>
            </a:r>
          </a:p>
          <a:p>
            <a:pPr marL="0" indent="0" algn="l">
              <a:buNone/>
            </a:pPr>
            <a:r>
              <a:rPr lang="en-GB" sz="1600" b="0" dirty="0"/>
              <a:t>40% reduction</a:t>
            </a:r>
          </a:p>
          <a:p>
            <a:pPr marL="0" indent="0" algn="l">
              <a:buNone/>
            </a:pPr>
            <a:r>
              <a:rPr lang="en-GB" sz="1600" b="0" dirty="0"/>
              <a:t>Top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7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Youth Unemployment</a:t>
            </a:r>
            <a:endParaRPr lang="en-GB" dirty="0"/>
          </a:p>
          <a:p>
            <a:pPr marL="0" indent="0">
              <a:buNone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Be one of the top five performing countries in the EU for youth unemployment by reducing the youth unemployment rate to match the fifth best country in the EU by 2021</a:t>
            </a:r>
            <a:endParaRPr lang="en-GB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GB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2014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b="0" dirty="0">
                <a:solidFill>
                  <a:srgbClr val="FF0000"/>
                </a:solidFill>
                <a:ea typeface="Calibri"/>
                <a:cs typeface="Times New Roman"/>
              </a:rPr>
              <a:t>19.0%</a:t>
            </a:r>
            <a:r>
              <a:rPr lang="en-GB" sz="1600" b="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The rate of the fifth best country</a:t>
            </a:r>
            <a:r>
              <a:rPr lang="en-GB" sz="1100" b="0" baseline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in the EU was 14.7%</a:t>
            </a:r>
          </a:p>
          <a:p>
            <a:pPr marL="0" indent="0">
              <a:lnSpc>
                <a:spcPct val="200000"/>
              </a:lnSpc>
              <a:spcBef>
                <a:spcPts val="10000"/>
              </a:spcBef>
              <a:buNone/>
            </a:pPr>
            <a:r>
              <a:rPr lang="en-GB" sz="2800" b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2016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b="0" dirty="0">
                <a:solidFill>
                  <a:srgbClr val="33CC33"/>
                </a:solidFill>
                <a:ea typeface="Calibri"/>
                <a:cs typeface="Times New Roman"/>
              </a:rPr>
              <a:t>12.4%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05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Male 64% Female 36%</a:t>
            </a:r>
            <a:endParaRPr lang="en-GB" sz="1050" b="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b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The rate of the fifth best country</a:t>
            </a:r>
            <a:r>
              <a:rPr lang="en-GB" sz="1200" b="0" baseline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1200" b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in the EU was 11.4%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dirty="0">
                <a:solidFill>
                  <a:schemeClr val="accent1"/>
                </a:solidFill>
              </a:rPr>
              <a:t>DYW at Calderglen High</a:t>
            </a:r>
            <a:endParaRPr lang="en-GB" b="0" dirty="0"/>
          </a:p>
          <a:p>
            <a:pPr marL="0" indent="0" algn="l">
              <a:buNone/>
            </a:pPr>
            <a:r>
              <a:rPr lang="en-GB" sz="1200" b="0" dirty="0">
                <a:solidFill>
                  <a:schemeClr val="accent1"/>
                </a:solidFill>
              </a:rPr>
              <a:t>Work Placements and Introduction to Work Place Skills qualification for Additional Support Needs pupils</a:t>
            </a:r>
          </a:p>
          <a:p>
            <a:pPr marL="0" indent="0" algn="l">
              <a:spcBef>
                <a:spcPts val="41000"/>
              </a:spcBef>
              <a:spcAft>
                <a:spcPts val="20000"/>
              </a:spcAft>
              <a:buNone/>
            </a:pPr>
            <a:r>
              <a:rPr lang="en-GB" sz="1200" b="0" dirty="0">
                <a:solidFill>
                  <a:schemeClr val="accent1"/>
                </a:solidFill>
              </a:rPr>
              <a:t>School/Employer partnerships</a:t>
            </a:r>
          </a:p>
          <a:p>
            <a:pPr marL="0" indent="0" algn="l">
              <a:buNone/>
            </a:pPr>
            <a:r>
              <a:rPr lang="en-GB" sz="1200" b="0" dirty="0">
                <a:solidFill>
                  <a:schemeClr val="accent1"/>
                </a:solidFill>
              </a:rPr>
              <a:t>Senior Phase curriculum including vocational pathways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4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Learning... always better in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[Photo: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Pairs of children lying across each other in an attempt at learning to swim on dry land, while a teacher looks on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3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There’s more than one path to success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“... there is a widespread belief that studying for a degree will lead to a well-paid job and fulfilling professional career and whilst in many cases this is true it isn’t always the case”.</a:t>
            </a:r>
          </a:p>
          <a:p>
            <a:pPr marL="0" indent="0" algn="l">
              <a:buNone/>
            </a:pPr>
            <a:r>
              <a:rPr lang="en-GB" sz="1000" b="0" dirty="0">
                <a:solidFill>
                  <a:schemeClr val="accent3">
                    <a:lumMod val="75000"/>
                  </a:schemeClr>
                </a:solidFill>
              </a:rPr>
              <a:t>Great Expectations, City and Guilds 2015</a:t>
            </a:r>
          </a:p>
          <a:p>
            <a:pPr marL="0" indent="0" algn="l">
              <a:buNone/>
            </a:pPr>
            <a:r>
              <a:rPr lang="en-US" sz="1000" b="0" dirty="0">
                <a:solidFill>
                  <a:schemeClr val="accent3">
                    <a:lumMod val="75000"/>
                  </a:schemeClr>
                </a:solidFill>
              </a:rPr>
              <a:t>68% planning to go to university. 30% number of graduate jobs</a:t>
            </a:r>
            <a:endParaRPr lang="en-GB" sz="1000" b="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0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Foundation Apprenticeships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What are they?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dirty="0"/>
              <a:t>Learn the skills you need for the future, while you're still at school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dirty="0"/>
              <a:t>The difference is, you spend time away from school, at college and with an employer. So you get real, practical work experience.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dirty="0"/>
              <a:t>Pilot – Engineering Foundation Apprenticeship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59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DYW in action… Hairdressing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Impact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Improved attendance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Improved record of behaviour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Improved attitude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Improved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5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DYW in action… Girls’ coding club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Impact</a:t>
            </a:r>
            <a:endParaRPr lang="en-GB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Awareness of careers in digital technology for girls.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Hoping to see an increase the uptake of girls studying Computer Science.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Challenging equality in STEM related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4D0C3-D7CD-4E70-8CC8-8BCB05DDA95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5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10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0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1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3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7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6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BFCB-6B04-4C25-A41F-6FF1CC1F48A8}" type="datetimeFigureOut">
              <a:rPr lang="en-GB" smtClean="0"/>
              <a:t>03/08/2018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8866-212C-414C-81EE-3A5ACE61D5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7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48067" y="-201381"/>
            <a:ext cx="7047722" cy="1938078"/>
          </a:xfrm>
        </p:spPr>
        <p:txBody>
          <a:bodyPr>
            <a:normAutofit/>
          </a:bodyPr>
          <a:lstStyle/>
          <a:p>
            <a:r>
              <a:rPr lang="en-GB" sz="4400" b="1" noProof="0" dirty="0">
                <a:solidFill>
                  <a:srgbClr val="0070C0"/>
                </a:solidFill>
              </a:rPr>
              <a:t>Calderglen High School</a:t>
            </a:r>
            <a:endParaRPr lang="en-GB" sz="4400" b="1" noProof="0" dirty="0"/>
          </a:p>
        </p:txBody>
      </p:sp>
      <p:graphicFrame>
        <p:nvGraphicFramePr>
          <p:cNvPr id="30721" name="Object 1" descr="Image showing hands holding a globe, with the Calderglen High School logo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59857"/>
              </p:ext>
            </p:extLst>
          </p:nvPr>
        </p:nvGraphicFramePr>
        <p:xfrm>
          <a:off x="1524000" y="3175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Slide" r:id="rId4" imgW="2862152" imgH="2145648" progId="PowerPoint.Slide.12">
                  <p:embed/>
                </p:oleObj>
              </mc:Choice>
              <mc:Fallback>
                <p:oleObj name="Slide" r:id="rId4" imgW="2862152" imgH="214564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750"/>
                        <a:ext cx="9144000" cy="685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349854" y="836626"/>
            <a:ext cx="9144000" cy="1655762"/>
          </a:xfrm>
        </p:spPr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Developing Scotland’s Young Workforce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7019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DYW in action… Staff professional development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105" y="1825625"/>
            <a:ext cx="597969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Impact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600" noProof="0" dirty="0"/>
              <a:t>89% of staff feel more confident about giving career advice within their subject area.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600" noProof="0" dirty="0"/>
              <a:t>Staff have more of an understanding about Modern Apprenticeships and are now promoting them with pupils.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600" noProof="0" dirty="0"/>
              <a:t>Staff are familiar with current labour market information and growth industries and are using this information in curricular areas.</a:t>
            </a:r>
          </a:p>
        </p:txBody>
      </p:sp>
      <p:pic>
        <p:nvPicPr>
          <p:cNvPr id="4" name="Content Placeholder 4" descr="Calderglen staff being shown a training present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" y="1815850"/>
            <a:ext cx="45349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DYW in action… College partnerships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926" y="1825625"/>
            <a:ext cx="642887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noProof="0" dirty="0"/>
              <a:t>Media Make-Up course delivered by South Lanarkshire College on a Thursday 12.30pm – 6.30pm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noProof="0" dirty="0">
                <a:solidFill>
                  <a:schemeClr val="accent1"/>
                </a:solidFill>
              </a:rPr>
              <a:t>Impact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Confirmed career choices – Contributes to other subjects, in particular Art and Photography.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Increased motivation in school – Now attend supported study to catch up on the work missed while at the course.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Girls know what qualifications they need for College courses and make it a target.</a:t>
            </a:r>
          </a:p>
        </p:txBody>
      </p:sp>
      <p:pic>
        <p:nvPicPr>
          <p:cNvPr id="4" name="Content Placeholder 3" descr="Two Calderglen 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13" y="1391733"/>
            <a:ext cx="3090930" cy="52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solidFill>
                  <a:schemeClr val="accent1"/>
                </a:solidFill>
              </a:rPr>
              <a:t>DYW in action... Community Sports Leader</a:t>
            </a:r>
            <a:r>
              <a:rPr lang="en-GB" noProof="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388" y="4636167"/>
            <a:ext cx="4728411" cy="19090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Impact</a:t>
            </a:r>
            <a:endParaRPr lang="en-GB" noProof="0" dirty="0"/>
          </a:p>
          <a:p>
            <a:pPr marL="285750" indent="-285750"/>
            <a:r>
              <a:rPr lang="en-GB" noProof="0" dirty="0"/>
              <a:t>Increased confidence </a:t>
            </a:r>
          </a:p>
          <a:p>
            <a:pPr marL="285750" indent="-285750"/>
            <a:r>
              <a:rPr lang="en-GB" noProof="0" dirty="0"/>
              <a:t>Improved behaviour</a:t>
            </a:r>
          </a:p>
          <a:p>
            <a:pPr marL="285750" indent="-285750"/>
            <a:r>
              <a:rPr lang="en-GB" noProof="0" dirty="0"/>
              <a:t>Leadership skills</a:t>
            </a:r>
          </a:p>
          <a:p>
            <a:pPr marL="285750" indent="-285750"/>
            <a:r>
              <a:rPr lang="en-GB" noProof="0" dirty="0"/>
              <a:t>Transferable skills</a:t>
            </a:r>
          </a:p>
        </p:txBody>
      </p:sp>
      <p:pic>
        <p:nvPicPr>
          <p:cNvPr id="4" name="Picture 3" descr="People on exercise bikes in a gy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0" y="1510145"/>
            <a:ext cx="7397514" cy="2981842"/>
          </a:xfrm>
          <a:prstGeom prst="rect">
            <a:avLst/>
          </a:prstGeom>
        </p:spPr>
      </p:pic>
      <p:pic>
        <p:nvPicPr>
          <p:cNvPr id="5" name="Content Placeholder 6" descr="Calderglen students playing football in a gy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4" y="3526775"/>
            <a:ext cx="3070945" cy="29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925"/>
          </a:xfrm>
        </p:spPr>
        <p:txBody>
          <a:bodyPr>
            <a:normAutofit/>
          </a:bodyPr>
          <a:lstStyle/>
          <a:p>
            <a:pPr algn="ctr"/>
            <a:r>
              <a:rPr lang="en-GB" noProof="0" dirty="0">
                <a:solidFill>
                  <a:srgbClr val="0070C0"/>
                </a:solidFill>
              </a:rPr>
              <a:t>Growth industries</a:t>
            </a:r>
            <a:endParaRPr lang="en-GB" noProof="0" dirty="0"/>
          </a:p>
        </p:txBody>
      </p:sp>
      <p:sp>
        <p:nvSpPr>
          <p:cNvPr id="5" name="Rectangle 4" descr="Digital World"/>
          <p:cNvSpPr/>
          <p:nvPr/>
        </p:nvSpPr>
        <p:spPr>
          <a:xfrm rot="19606402">
            <a:off x="1204385" y="4019472"/>
            <a:ext cx="479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DIGITAL WORLD</a:t>
            </a:r>
          </a:p>
        </p:txBody>
      </p:sp>
      <p:sp>
        <p:nvSpPr>
          <p:cNvPr id="6" name="Rectangle 5" descr="STEM"/>
          <p:cNvSpPr/>
          <p:nvPr/>
        </p:nvSpPr>
        <p:spPr>
          <a:xfrm rot="19571236">
            <a:off x="1952873" y="1905349"/>
            <a:ext cx="179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STEM</a:t>
            </a:r>
          </a:p>
        </p:txBody>
      </p:sp>
      <p:sp>
        <p:nvSpPr>
          <p:cNvPr id="7" name="Rectangle 6" descr="Food and Drink"/>
          <p:cNvSpPr/>
          <p:nvPr/>
        </p:nvSpPr>
        <p:spPr>
          <a:xfrm rot="1558238">
            <a:off x="6097857" y="5112627"/>
            <a:ext cx="396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Food &amp; Drink</a:t>
            </a:r>
          </a:p>
        </p:txBody>
      </p:sp>
      <p:sp>
        <p:nvSpPr>
          <p:cNvPr id="8" name="Rectangle 7" descr="Energy"/>
          <p:cNvSpPr/>
          <p:nvPr/>
        </p:nvSpPr>
        <p:spPr>
          <a:xfrm rot="1340558">
            <a:off x="7816917" y="1546466"/>
            <a:ext cx="2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energy</a:t>
            </a:r>
          </a:p>
        </p:txBody>
      </p:sp>
      <p:sp>
        <p:nvSpPr>
          <p:cNvPr id="9" name="Rectangle 8" descr="Life Sciences"/>
          <p:cNvSpPr/>
          <p:nvPr/>
        </p:nvSpPr>
        <p:spPr>
          <a:xfrm rot="19466387">
            <a:off x="2086817" y="4988726"/>
            <a:ext cx="4174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LIFE SCIENCES</a:t>
            </a:r>
          </a:p>
        </p:txBody>
      </p:sp>
      <p:sp>
        <p:nvSpPr>
          <p:cNvPr id="10" name="Rectangle 9" descr="Financial and Business Services"/>
          <p:cNvSpPr/>
          <p:nvPr/>
        </p:nvSpPr>
        <p:spPr>
          <a:xfrm rot="1467652">
            <a:off x="3522982" y="2200660"/>
            <a:ext cx="766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FINANCIAL &amp; BUSINESS SERVICES</a:t>
            </a:r>
          </a:p>
        </p:txBody>
      </p:sp>
      <p:sp>
        <p:nvSpPr>
          <p:cNvPr id="11" name="Rectangle 10" descr="Retail"/>
          <p:cNvSpPr/>
          <p:nvPr/>
        </p:nvSpPr>
        <p:spPr>
          <a:xfrm>
            <a:off x="4583832" y="5589240"/>
            <a:ext cx="209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RETAIL</a:t>
            </a:r>
          </a:p>
        </p:txBody>
      </p:sp>
      <p:sp>
        <p:nvSpPr>
          <p:cNvPr id="12" name="Rectangle 11" descr="Care Services"/>
          <p:cNvSpPr/>
          <p:nvPr/>
        </p:nvSpPr>
        <p:spPr>
          <a:xfrm rot="19536686">
            <a:off x="1437324" y="2886881"/>
            <a:ext cx="397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Care Services</a:t>
            </a:r>
          </a:p>
        </p:txBody>
      </p:sp>
    </p:spTree>
    <p:extLst>
      <p:ext uri="{BB962C8B-B14F-4D97-AF65-F5344CB8AC3E}">
        <p14:creationId xmlns:p14="http://schemas.microsoft.com/office/powerpoint/2010/main" val="26185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865"/>
            <a:ext cx="10515600" cy="662781"/>
          </a:xfrm>
        </p:spPr>
        <p:txBody>
          <a:bodyPr>
            <a:normAutofit/>
          </a:bodyPr>
          <a:lstStyle/>
          <a:p>
            <a:r>
              <a:rPr lang="en-GB" sz="3200" b="1" spc="-60" noProof="0" dirty="0">
                <a:solidFill>
                  <a:schemeClr val="accent5">
                    <a:lumMod val="75000"/>
                  </a:schemeClr>
                </a:solidFill>
              </a:rPr>
              <a:t>Aspirations vs Reality</a:t>
            </a:r>
            <a:endParaRPr lang="en-GB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58" y="1138989"/>
            <a:ext cx="3749842" cy="5037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“....the jobs most frequently chosen are ones that young people would commonly be exposed to (ie: secondary school teacher, police officer, doctor) or ones that they may have seen in media representations.”</a:t>
            </a:r>
          </a:p>
          <a:p>
            <a:pPr marL="0" indent="0">
              <a:buNone/>
            </a:pPr>
            <a:r>
              <a:rPr lang="en-GB" sz="1600" b="1" noProof="0" dirty="0">
                <a:solidFill>
                  <a:schemeClr val="accent3">
                    <a:lumMod val="75000"/>
                  </a:schemeClr>
                </a:solidFill>
              </a:rPr>
              <a:t>Great Expectations, City and Guilds 2015</a:t>
            </a:r>
          </a:p>
          <a:p>
            <a:pPr marL="0" indent="0">
              <a:buNone/>
            </a:pPr>
            <a:endParaRPr lang="en-GB" sz="2000" noProof="0" dirty="0"/>
          </a:p>
        </p:txBody>
      </p:sp>
      <p:pic>
        <p:nvPicPr>
          <p:cNvPr id="4" name="Picture 2" descr="The graph shows the industries that respondents would consider working in, listed on the left. For each industry, there is a figure for the percentage of respondents that want to work in that industry and a figure for the percentage of available jobs in 2022, listed on the right.&#10;Professional, scientific and technical jobs have 25% respondents that want to work in the industry and 10% available jobs.&#10;Education has 20% respondents and 10% available jobs.&#10;Information and communication has 18% respondents and 5% available jobs.&#10;Arts, entertainment and presenters has 17% respondents and 3% jobs.&#10;Human health and social work has 15% respondents and 14% jobs.&#10;Financial and insurance activities has 13% respondents and 5% jobs.&#10;Public administration and defence has 9% respondents and 5% jobs.&#10;Manufacturing has 6% respondents and 8% jobs.&#10;Agriculture, forestry and fishing has 6% respondents and 2% jobs.&#10;Construction has 5% respondents and jobs.&#10;Administrative and support services has 4% respondents and 12% jobs.&#10;Electricity, gas, steam and air has 4% respondents and 1% jobs.&#10;Accommodation and food has 4% respondents and 8% jobs.&#10;Wholesale and retail trade has 3% respondents and 15% jobs.&#10;Real estate activities has 3% respondents and 2% jobs.&#10;Other service activities has 2% respondents and 3% jobs.&#10;Transportation and storage has 2% respondents and 4% jobs.&#10;Mining and quarrying has 1% respondents and 0.5% jobs.&#10;Water supply, sewerage and waste has 1% respondents and 0.5% job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742" y="764704"/>
            <a:ext cx="651621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3" descr="How do we collectively ensure young people are more aware of the realities of the future job market?"/>
          <p:cNvSpPr/>
          <p:nvPr/>
        </p:nvSpPr>
        <p:spPr>
          <a:xfrm>
            <a:off x="7824192" y="4941169"/>
            <a:ext cx="2664296" cy="1698171"/>
          </a:xfrm>
          <a:prstGeom prst="wedgeRectCallout">
            <a:avLst>
              <a:gd name="adj1" fmla="val -88809"/>
              <a:gd name="adj2" fmla="val -100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How do we </a:t>
            </a:r>
            <a:r>
              <a:rPr lang="en-GB" sz="2000" b="1" u="sng" dirty="0"/>
              <a:t>collectively</a:t>
            </a:r>
            <a:r>
              <a:rPr lang="en-GB" sz="2000" dirty="0"/>
              <a:t> ensure young people are more aware of the realities of the future job market?</a:t>
            </a:r>
          </a:p>
        </p:txBody>
      </p:sp>
    </p:spTree>
    <p:extLst>
      <p:ext uri="{BB962C8B-B14F-4D97-AF65-F5344CB8AC3E}">
        <p14:creationId xmlns:p14="http://schemas.microsoft.com/office/powerpoint/2010/main" val="43678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5887" y="5630779"/>
            <a:ext cx="2966114" cy="883688"/>
          </a:xfrm>
        </p:spPr>
        <p:txBody>
          <a:bodyPr>
            <a:noAutofit/>
          </a:bodyPr>
          <a:lstStyle/>
          <a:p>
            <a:r>
              <a:rPr lang="en-GB" sz="2800" b="1" noProof="0" dirty="0">
                <a:solidFill>
                  <a:schemeClr val="accent5">
                    <a:lumMod val="75000"/>
                  </a:schemeClr>
                </a:solidFill>
              </a:rPr>
              <a:t>Five change themes</a:t>
            </a:r>
            <a:br>
              <a:rPr lang="en-GB" sz="2800" b="1" noProof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b="1" noProof="0" dirty="0">
                <a:solidFill>
                  <a:schemeClr val="accent5">
                    <a:lumMod val="75000"/>
                  </a:schemeClr>
                </a:solidFill>
              </a:rPr>
              <a:t>Seven-year plan</a:t>
            </a:r>
            <a:endParaRPr lang="en-GB" sz="28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7463" y="413919"/>
            <a:ext cx="3396916" cy="1880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noProof="0" dirty="0">
                <a:solidFill>
                  <a:srgbClr val="92D050"/>
                </a:solidFill>
              </a:rPr>
              <a:t>By 2021</a:t>
            </a:r>
          </a:p>
          <a:p>
            <a:pPr marL="0" indent="0" algn="ctr">
              <a:buNone/>
            </a:pPr>
            <a:r>
              <a:rPr lang="en-GB" sz="3600" b="1" noProof="0" dirty="0"/>
              <a:t>40% reduction</a:t>
            </a:r>
          </a:p>
          <a:p>
            <a:pPr marL="0" indent="0" algn="ctr">
              <a:buNone/>
            </a:pPr>
            <a:r>
              <a:rPr lang="en-GB" sz="3600" b="1" noProof="0" dirty="0"/>
              <a:t>Top 5</a:t>
            </a:r>
          </a:p>
        </p:txBody>
      </p:sp>
      <p:pic>
        <p:nvPicPr>
          <p:cNvPr id="7" name="Picture 7" descr="Education Working for All! &#10;Commission for Developing Scotland's Young Workforce &#10;Final Report title page"/>
          <p:cNvPicPr>
            <a:picLocks noChangeAspect="1" noChangeArrowheads="1"/>
          </p:cNvPicPr>
          <p:nvPr/>
        </p:nvPicPr>
        <p:blipFill rotWithShape="1">
          <a:blip r:embed="rId3" cstate="print"/>
          <a:srcRect l="34392" t="9436" r="31633" b="29221"/>
          <a:stretch/>
        </p:blipFill>
        <p:spPr>
          <a:xfrm rot="20777329">
            <a:off x="682337" y="782605"/>
            <a:ext cx="2530558" cy="4199756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 descr="Developing the Young Workforce&#10;Scotland's Youth Employment Strategy title page"/>
          <p:cNvPicPr>
            <a:picLocks noChangeAspect="1" noChangeArrowheads="1"/>
          </p:cNvPicPr>
          <p:nvPr/>
        </p:nvPicPr>
        <p:blipFill rotWithShape="1">
          <a:blip r:embed="rId4" cstate="print"/>
          <a:srcRect l="33205" t="7948" r="31225" b="29613"/>
          <a:stretch/>
        </p:blipFill>
        <p:spPr bwMode="auto">
          <a:xfrm rot="1309249">
            <a:off x="8703898" y="839789"/>
            <a:ext cx="2432504" cy="4322092"/>
          </a:xfrm>
          <a:prstGeom prst="rect">
            <a:avLst/>
          </a:prstGeom>
          <a:noFill/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 descr="Developing the Young Workforce&#10;Scotland's Youth Employment Strategy docu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20573" r="21669" b="9895"/>
          <a:stretch>
            <a:fillRect/>
          </a:stretch>
        </p:blipFill>
        <p:spPr bwMode="auto">
          <a:xfrm>
            <a:off x="2864775" y="2413970"/>
            <a:ext cx="6233374" cy="4100497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n-GB" b="1" noProof="0" dirty="0">
                <a:solidFill>
                  <a:schemeClr val="accent5">
                    <a:lumMod val="75000"/>
                  </a:schemeClr>
                </a:solidFill>
              </a:rPr>
              <a:t>Youth Unemployment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76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noProof="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Be one of the top five performing countries in the EU for youth unemployment by reducing the youth unemployment rate to match the fifth best country in the EU by 2021</a:t>
            </a:r>
            <a:endParaRPr lang="en-GB" sz="22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2811" y="2983832"/>
            <a:ext cx="11469189" cy="3419977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000" b="1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2014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4800" b="1" noProof="0" dirty="0">
                <a:solidFill>
                  <a:srgbClr val="7030A0"/>
                </a:solidFill>
                <a:ea typeface="Calibri"/>
                <a:cs typeface="Times New Roman"/>
              </a:rPr>
              <a:t>19.0%</a:t>
            </a:r>
            <a:r>
              <a:rPr lang="en-GB" sz="3000" b="1" noProof="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9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The rate of the fifth best country</a:t>
            </a:r>
            <a:r>
              <a:rPr lang="en-GB" sz="190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19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in the EU was 14.7%</a:t>
            </a:r>
          </a:p>
          <a:p>
            <a:pPr marL="0" indent="0">
              <a:lnSpc>
                <a:spcPct val="200000"/>
              </a:lnSpc>
              <a:spcBef>
                <a:spcPts val="10000"/>
              </a:spcBef>
              <a:buNone/>
            </a:pPr>
            <a:r>
              <a:rPr lang="en-GB" sz="4600" b="1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2016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4800" b="1" noProof="0" dirty="0">
                <a:solidFill>
                  <a:schemeClr val="accent5"/>
                </a:solidFill>
                <a:ea typeface="Calibri"/>
                <a:cs typeface="Times New Roman"/>
              </a:rPr>
              <a:t>12.4%</a:t>
            </a:r>
            <a:r>
              <a:rPr lang="en-GB" sz="4600" b="1" noProof="0" dirty="0">
                <a:solidFill>
                  <a:srgbClr val="33CC33"/>
                </a:solidFill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800" b="1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Male 64% Female 36%</a:t>
            </a:r>
            <a:endParaRPr lang="en-GB" sz="1800" b="1" noProof="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300" b="1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The rate of the fifth</a:t>
            </a:r>
            <a:r>
              <a:rPr lang="en-GB" sz="2300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2300" b="1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best country</a:t>
            </a:r>
            <a:r>
              <a:rPr lang="en-GB" sz="2300" b="1" baseline="0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2300" b="1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in the</a:t>
            </a:r>
            <a:r>
              <a:rPr lang="en-GB" sz="2300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GB" sz="2300" b="1" noProof="0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EU was 11.4%</a:t>
            </a:r>
            <a:endParaRPr lang="en-GB" sz="2400" noProof="0" dirty="0"/>
          </a:p>
        </p:txBody>
      </p:sp>
      <p:cxnSp>
        <p:nvCxnSpPr>
          <p:cNvPr id="7" name="Straight Arrow Connector 6" descr="Arrow pointing from 2014 to 2016 figure"/>
          <p:cNvCxnSpPr/>
          <p:nvPr/>
        </p:nvCxnSpPr>
        <p:spPr>
          <a:xfrm>
            <a:off x="1733006" y="3230880"/>
            <a:ext cx="4702628" cy="64443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3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DYW at Calderglen High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5103223"/>
            <a:ext cx="10833463" cy="1083671"/>
          </a:xfrm>
        </p:spPr>
        <p:txBody>
          <a:bodyPr numCol="3" spcCol="360000">
            <a:noAutofit/>
          </a:bodyPr>
          <a:lstStyle/>
          <a:p>
            <a:pPr marL="0" indent="0" algn="ctr">
              <a:buNone/>
            </a:pPr>
            <a:r>
              <a:rPr lang="en-GB" sz="2400" b="1" noProof="0" dirty="0">
                <a:solidFill>
                  <a:schemeClr val="accent1"/>
                </a:solidFill>
              </a:rPr>
              <a:t>Work Placements and Introduction to Work Place Skills qualification for Additional Support Needs pupils</a:t>
            </a:r>
          </a:p>
          <a:p>
            <a:pPr marL="0" indent="0" algn="ctr">
              <a:spcBef>
                <a:spcPts val="41000"/>
              </a:spcBef>
              <a:spcAft>
                <a:spcPts val="20000"/>
              </a:spcAft>
              <a:buNone/>
            </a:pPr>
            <a:r>
              <a:rPr lang="en-GB" sz="2400" b="1" noProof="0" dirty="0">
                <a:solidFill>
                  <a:schemeClr val="accent1"/>
                </a:solidFill>
              </a:rPr>
              <a:t>School/Employer partnerships</a:t>
            </a:r>
          </a:p>
          <a:p>
            <a:pPr marL="0" indent="0" algn="ctr">
              <a:buNone/>
            </a:pPr>
            <a:r>
              <a:rPr lang="en-GB" sz="2400" b="1" noProof="0" dirty="0">
                <a:solidFill>
                  <a:schemeClr val="accent1"/>
                </a:solidFill>
              </a:rPr>
              <a:t>Senior Phase curriculum including vocational pathways</a:t>
            </a:r>
            <a:endParaRPr lang="en-GB" sz="2400" noProof="0" dirty="0"/>
          </a:p>
        </p:txBody>
      </p:sp>
      <p:pic>
        <p:nvPicPr>
          <p:cNvPr id="7" name="Picture 6" descr="Four student beauty therapist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18" y="1878012"/>
            <a:ext cx="3123182" cy="2452872"/>
          </a:xfrm>
          <a:prstGeom prst="rect">
            <a:avLst/>
          </a:prstGeom>
        </p:spPr>
      </p:pic>
      <p:pic>
        <p:nvPicPr>
          <p:cNvPr id="5" name="Picture 4" descr="A girl working in a clothes shop, sorting clothes on a rail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94431"/>
            <a:ext cx="2803605" cy="2302458"/>
          </a:xfrm>
          <a:prstGeom prst="rect">
            <a:avLst/>
          </a:prstGeom>
        </p:spPr>
      </p:pic>
      <p:pic>
        <p:nvPicPr>
          <p:cNvPr id="6" name="Picture 5" descr="A group of people sitting around a table in a meeting room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156" y="1214438"/>
            <a:ext cx="2856894" cy="38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99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5">
                    <a:lumMod val="75000"/>
                  </a:schemeClr>
                </a:solidFill>
              </a:rPr>
              <a:t>Learning... always better in context</a:t>
            </a:r>
            <a:endParaRPr lang="en-GB" noProof="0" dirty="0"/>
          </a:p>
        </p:txBody>
      </p:sp>
      <p:pic>
        <p:nvPicPr>
          <p:cNvPr id="4" name="Content Placeholder 3" descr="Pairs of children lying across each other in an attempt at learning to swim on dry land, while a teacher looks o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2250" y="2096294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247190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06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sz="3200" b="1" noProof="0" dirty="0">
                <a:solidFill>
                  <a:schemeClr val="accent5">
                    <a:lumMod val="75000"/>
                  </a:schemeClr>
                </a:solidFill>
              </a:rPr>
              <a:t>There’s more than one path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“... there is a widespread belief that studying for a degree will lead to a well-paid job and fulfilling professional career and whilst in many cases this is true it isn’t always the case”.</a:t>
            </a:r>
          </a:p>
          <a:p>
            <a:pPr marL="0" indent="0" algn="r">
              <a:buNone/>
            </a:pPr>
            <a:r>
              <a:rPr lang="en-GB" sz="1600" b="1" noProof="0" dirty="0">
                <a:solidFill>
                  <a:schemeClr val="accent3">
                    <a:lumMod val="75000"/>
                  </a:schemeClr>
                </a:solidFill>
              </a:rPr>
              <a:t>Great Expectations, City and Guilds 2015</a:t>
            </a:r>
          </a:p>
        </p:txBody>
      </p:sp>
      <p:pic>
        <p:nvPicPr>
          <p:cNvPr id="1027" name="Picture 3" descr="In the centre of the image is a balance scale, weighted to the left. The left of the image shows a person, a university building and a pen and paper, with the caption '68% planning to go to university'. The right of the image shows a person, a handshake, a spanner and screwdriver and a briefcase, with the caption '30% number of graduate jobs'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3356992"/>
            <a:ext cx="83820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2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Foundation 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What are they?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noProof="0" dirty="0"/>
              <a:t>Learn the skills you need for the future, while you're still at school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noProof="0" dirty="0"/>
              <a:t>The difference is, you spend time away from school, at college and with an employer. So you get real, practical work experience.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GB" noProof="0" dirty="0"/>
              <a:t>Pilot – Engineering Foundation Apprenticeship </a:t>
            </a:r>
          </a:p>
        </p:txBody>
      </p:sp>
      <p:pic>
        <p:nvPicPr>
          <p:cNvPr id="7" name="Picture 6" descr="EK GTA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36" y="4572788"/>
            <a:ext cx="3026605" cy="14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1575" cy="1325563"/>
          </a:xfrm>
        </p:spPr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DYW in action… Hairdressing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7514" y="1885070"/>
            <a:ext cx="4534486" cy="394020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</a:rPr>
              <a:t>Impact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Improved attendance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Improved record of behaviour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Improved attitude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noProof="0" dirty="0"/>
              <a:t>Improved learners</a:t>
            </a:r>
          </a:p>
        </p:txBody>
      </p:sp>
      <p:pic>
        <p:nvPicPr>
          <p:cNvPr id="4" name="Picture 3" descr="Image shows a woman having her hair done by a student, while another student looks 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5" y="2141447"/>
            <a:ext cx="2457645" cy="3216163"/>
          </a:xfrm>
          <a:prstGeom prst="rect">
            <a:avLst/>
          </a:prstGeom>
        </p:spPr>
      </p:pic>
      <p:pic>
        <p:nvPicPr>
          <p:cNvPr id="5" name="Picture 4" descr="Image shows a student plaiting another's hair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09" y="2141449"/>
            <a:ext cx="2644730" cy="3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123" y="365125"/>
            <a:ext cx="11900079" cy="1325563"/>
          </a:xfrm>
        </p:spPr>
        <p:txBody>
          <a:bodyPr/>
          <a:lstStyle/>
          <a:p>
            <a:r>
              <a:rPr lang="en-GB" noProof="0" dirty="0">
                <a:solidFill>
                  <a:schemeClr val="accent1"/>
                </a:solidFill>
              </a:rPr>
              <a:t>DYW in action… Girls’ coding club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04079" y="1983704"/>
            <a:ext cx="6387921" cy="4351338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noProof="0" dirty="0">
                <a:solidFill>
                  <a:schemeClr val="accent1"/>
                </a:solidFill>
              </a:rPr>
              <a:t>Impact</a:t>
            </a:r>
            <a:endParaRPr lang="en-GB" noProof="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noProof="0" dirty="0"/>
              <a:t>Awareness of careers in digital technology for girls.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noProof="0" dirty="0"/>
              <a:t>Hoping to see an increase the uptake of girls studying Computer Science.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noProof="0" dirty="0"/>
              <a:t>Challenging equality in STEM related areas.</a:t>
            </a:r>
          </a:p>
        </p:txBody>
      </p:sp>
      <p:pic>
        <p:nvPicPr>
          <p:cNvPr id="2" name="Picture 1" descr="A girl smiling, holding an Angry Birds pupp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1847382"/>
            <a:ext cx="2382591" cy="2563631"/>
          </a:xfrm>
          <a:prstGeom prst="rect">
            <a:avLst/>
          </a:prstGeom>
        </p:spPr>
      </p:pic>
      <p:pic>
        <p:nvPicPr>
          <p:cNvPr id="3" name="Picture 2" descr="Girls smiling in front of compute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9" y="1847382"/>
            <a:ext cx="2462986" cy="2580803"/>
          </a:xfrm>
          <a:prstGeom prst="rect">
            <a:avLst/>
          </a:prstGeom>
        </p:spPr>
      </p:pic>
      <p:pic>
        <p:nvPicPr>
          <p:cNvPr id="6" name="Picture 5" descr="A computer screen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4567707"/>
            <a:ext cx="4935732" cy="20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1320</Words>
  <Application>Microsoft Office PowerPoint</Application>
  <PresentationFormat>Widescreen</PresentationFormat>
  <Paragraphs>166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Slide</vt:lpstr>
      <vt:lpstr>Calderglen High School</vt:lpstr>
      <vt:lpstr>Five change themes Seven-year plan</vt:lpstr>
      <vt:lpstr>Youth Unemployment</vt:lpstr>
      <vt:lpstr>DYW at Calderglen High</vt:lpstr>
      <vt:lpstr>Learning... always better in context</vt:lpstr>
      <vt:lpstr>There’s more than one path to success</vt:lpstr>
      <vt:lpstr>Foundation Apprenticeships</vt:lpstr>
      <vt:lpstr>DYW in action… Hairdressing</vt:lpstr>
      <vt:lpstr>DYW in action… Girls’ coding club</vt:lpstr>
      <vt:lpstr>DYW in action… Staff professional development</vt:lpstr>
      <vt:lpstr>DYW in action… College partnerships</vt:lpstr>
      <vt:lpstr>DYW in action... Community Sports Leader </vt:lpstr>
      <vt:lpstr>Growth industries</vt:lpstr>
      <vt:lpstr>Aspirations vs Reality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Scotland’s Young Workforce</dc:title>
  <dc:subject>Raising the Achievement of all Learners in Inclusive Education</dc:subject>
  <dc:creator>Scottish Learning Community</dc:creator>
  <cp:revision>54</cp:revision>
  <dcterms:created xsi:type="dcterms:W3CDTF">2016-10-27T08:43:41Z</dcterms:created>
  <dcterms:modified xsi:type="dcterms:W3CDTF">2018-08-03T11:24:30Z</dcterms:modified>
</cp:coreProperties>
</file>