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7" r:id="rId5"/>
    <p:sldId id="269" r:id="rId6"/>
    <p:sldId id="270" r:id="rId7"/>
    <p:sldId id="271" r:id="rId8"/>
    <p:sldId id="272" r:id="rId9"/>
    <p:sldId id="273" r:id="rId10"/>
    <p:sldId id="264" r:id="rId11"/>
    <p:sldId id="265" r:id="rId12"/>
    <p:sldId id="266" r:id="rId13"/>
  </p:sldIdLst>
  <p:sldSz cx="12244388" cy="683895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 userDrawn="1">
          <p15:clr>
            <a:srgbClr val="A4A3A4"/>
          </p15:clr>
        </p15:guide>
        <p15:guide id="2" pos="3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1" autoAdjust="0"/>
    <p:restoredTop sz="86445" autoAdjust="0"/>
  </p:normalViewPr>
  <p:slideViewPr>
    <p:cSldViewPr snapToGrid="0" showGuides="1">
      <p:cViewPr varScale="1">
        <p:scale>
          <a:sx n="119" d="100"/>
          <a:sy n="119" d="100"/>
        </p:scale>
        <p:origin x="300" y="108"/>
      </p:cViewPr>
      <p:guideLst>
        <p:guide orient="horz" pos="2154"/>
        <p:guide pos="3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541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5038CC-24D1-49AD-8D21-047023B9C878}" type="slidenum">
              <a:t>‹#›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539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GB" noProof="0" dirty="0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2B04A6A-2792-470B-8DE1-8B92C15EC642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056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t-IT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197087-5CE5-4852-9CF4-9F9A59A5348B}" type="slidenum">
              <a:t>1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 algn="l"/>
            <a:r>
              <a:rPr lang="en-GB" sz="3600" noProof="0" dirty="0"/>
              <a:t>COLLABORATION: HOW MANY WAYS?</a:t>
            </a:r>
          </a:p>
          <a:p>
            <a:pPr lvl="0" algn="l" hangingPunct="0">
              <a:tabLst/>
            </a:pPr>
            <a:r>
              <a:rPr lang="en-GB" sz="2000" noProof="0" dirty="0">
                <a:latin typeface="Arial" pitchFamily="18"/>
                <a:ea typeface="Microsoft YaHei" pitchFamily="2"/>
                <a:cs typeface="Mangal" pitchFamily="2"/>
              </a:rPr>
              <a:t>Experiences and questions from Agricultural Technical Institute Emilio Sereni – Rome, Italy</a:t>
            </a:r>
          </a:p>
          <a:p>
            <a:pPr lvl="0" algn="l" hangingPunct="0">
              <a:tabLst/>
            </a:pPr>
            <a:r>
              <a:rPr lang="en-GB" sz="1800" noProof="0" dirty="0">
                <a:latin typeface="Arial" pitchFamily="18"/>
                <a:ea typeface="Microsoft YaHei" pitchFamily="2"/>
                <a:cs typeface="Mangal" pitchFamily="2"/>
              </a:rPr>
              <a:t>Erika Casolino – Ph.D., Sports and Support teacher</a:t>
            </a:r>
          </a:p>
        </p:txBody>
      </p:sp>
    </p:spTree>
    <p:extLst>
      <p:ext uri="{BB962C8B-B14F-4D97-AF65-F5344CB8AC3E}">
        <p14:creationId xmlns:p14="http://schemas.microsoft.com/office/powerpoint/2010/main" val="2114222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27ECC1C-50E5-436E-BC30-81C7EECD992E}" type="slidenum">
              <a:t>10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5500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5999" marR="0" lvl="0" indent="-215999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noProof="0" dirty="0"/>
              <a:t>THANK YOU!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67415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826694-C8D2-45D1-B04E-5F901BF48BA9}" type="slidenum">
              <a:rPr lang="en-GB" smtClean="0"/>
              <a:t>11</a:t>
            </a:fld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5500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GB" noProof="0" dirty="0"/>
              <a:t>Contact</a:t>
            </a:r>
          </a:p>
          <a:p>
            <a:pPr lvl="0">
              <a:buNone/>
            </a:pPr>
            <a:r>
              <a:rPr lang="en-GB" noProof="0" dirty="0"/>
              <a:t>Erika Casolino</a:t>
            </a:r>
          </a:p>
        </p:txBody>
      </p:sp>
    </p:spTree>
    <p:extLst>
      <p:ext uri="{BB962C8B-B14F-4D97-AF65-F5344CB8AC3E}">
        <p14:creationId xmlns:p14="http://schemas.microsoft.com/office/powerpoint/2010/main" val="73489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E28F5A-A70F-4B62-A323-45D9468600BF}" type="slidenum">
              <a:t>2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>
              <a:spcBef>
                <a:spcPts val="520"/>
              </a:spcBef>
            </a:pPr>
            <a:r>
              <a:rPr lang="en-GB" sz="4000" u="sng" noProof="0" dirty="0"/>
              <a:t>WHERE ARE WE MOVING THROUGH?</a:t>
            </a:r>
          </a:p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r>
              <a:rPr lang="en-GB" sz="2000" noProof="0" dirty="0"/>
              <a:t>Pedagogy</a:t>
            </a:r>
          </a:p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r>
              <a:rPr lang="en-GB" sz="2000" noProof="0" dirty="0"/>
              <a:t>Leadership</a:t>
            </a:r>
          </a:p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r>
              <a:rPr lang="en-GB" sz="2000" noProof="0" dirty="0"/>
              <a:t> </a:t>
            </a:r>
            <a:r>
              <a:rPr lang="en-GB" sz="2000" b="1" u="sng" noProof="0" dirty="0"/>
              <a:t>Collaboration</a:t>
            </a:r>
            <a:r>
              <a:rPr lang="en-GB" sz="2000" b="1" noProof="0" dirty="0"/>
              <a:t> – </a:t>
            </a:r>
            <a:r>
              <a:rPr lang="en-GB" sz="2000" noProof="0" dirty="0"/>
              <a:t>Department for Inclusion</a:t>
            </a:r>
          </a:p>
          <a:p>
            <a:pPr marL="457200" marR="0" lvl="0" indent="-457200" algn="l" defTabSz="914400" rtl="0" eaLnBrk="1" fontAlgn="auto" latinLnBrk="0" hangingPunct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/>
              <a:defRPr/>
            </a:pPr>
            <a:r>
              <a:rPr lang="en-US" sz="20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Monitoring of activities and results achieved</a:t>
            </a:r>
          </a:p>
          <a:p>
            <a:pPr marL="457200" marR="0" lvl="0" indent="-457200" algn="l" defTabSz="914400" rtl="0" eaLnBrk="1" fontAlgn="auto" latinLnBrk="0" hangingPunct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/>
              <a:defRPr/>
            </a:pPr>
            <a:r>
              <a:rPr lang="it-IT" sz="20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Schools and families, </a:t>
            </a:r>
            <a:r>
              <a:rPr lang="en-US" sz="20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examples</a:t>
            </a:r>
            <a:r>
              <a:rPr lang="it-IT" sz="20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 of positive relations</a:t>
            </a:r>
            <a:endParaRPr lang="en-US" sz="2000" b="0" i="0" u="none" strike="noStrike" kern="1200" cap="none" spc="0" baseline="0" dirty="0">
              <a:solidFill>
                <a:srgbClr val="1E1C43"/>
              </a:solidFill>
              <a:uFillTx/>
              <a:latin typeface="Calibri" pitchFamily="18"/>
              <a:ea typeface="ＭＳ Ｐゴシック" pitchFamily="2"/>
              <a:cs typeface="ＭＳ Ｐゴシック" pitchFamily="2"/>
            </a:endParaRPr>
          </a:p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endParaRPr lang="en-GB" sz="2000" b="1" noProof="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0316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u="sng" noProof="0" dirty="0"/>
              <a:t>WHO ARE THE ACTORS?</a:t>
            </a:r>
            <a:endParaRPr lang="en-GB" noProof="0" dirty="0"/>
          </a:p>
          <a:p>
            <a:r>
              <a:rPr lang="en-GB" sz="2000" noProof="0" dirty="0"/>
              <a:t> Students</a:t>
            </a:r>
          </a:p>
          <a:p>
            <a:r>
              <a:rPr lang="en-GB" sz="2000" noProof="0" dirty="0"/>
              <a:t> Headmaster</a:t>
            </a:r>
          </a:p>
          <a:p>
            <a:r>
              <a:rPr lang="en-GB" sz="2000" noProof="0" dirty="0"/>
              <a:t> Teachers</a:t>
            </a:r>
          </a:p>
          <a:p>
            <a:r>
              <a:rPr lang="en-GB" sz="2000" noProof="0" dirty="0"/>
              <a:t> Parents</a:t>
            </a:r>
          </a:p>
          <a:p>
            <a:r>
              <a:rPr lang="en-GB" sz="2000" noProof="0" dirty="0"/>
              <a:t> Support assistants</a:t>
            </a:r>
          </a:p>
          <a:p>
            <a:r>
              <a:rPr lang="en-GB" sz="2000" baseline="0" noProof="0" dirty="0"/>
              <a:t> Others (Professionals, institutions, associations…)</a:t>
            </a:r>
            <a:endParaRPr lang="en-GB" noProof="0" dirty="0"/>
          </a:p>
          <a:p>
            <a:pPr>
              <a:spcBef>
                <a:spcPts val="1800"/>
              </a:spcBef>
              <a:buNone/>
            </a:pPr>
            <a:r>
              <a:rPr lang="en-GB" noProof="0" dirty="0"/>
              <a:t>BUT… WHERE CAN THEY </a:t>
            </a:r>
            <a:r>
              <a:rPr lang="en-GB" b="1" noProof="0" dirty="0"/>
              <a:t>MEET </a:t>
            </a:r>
            <a:r>
              <a:rPr lang="en-GB" noProof="0" dirty="0"/>
              <a:t>AND </a:t>
            </a:r>
            <a:r>
              <a:rPr lang="en-GB" b="1" noProof="0" dirty="0"/>
              <a:t>COLLABORATE</a:t>
            </a:r>
            <a:r>
              <a:rPr lang="en-GB" noProof="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70299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spcBef>
                <a:spcPts val="52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u="sng" noProof="0" dirty="0"/>
              <a:t>THEY CAN MEET...</a:t>
            </a:r>
            <a:br>
              <a:rPr lang="en-GB" sz="3600" u="sng" noProof="0" dirty="0"/>
            </a:br>
            <a:r>
              <a:rPr lang="en-GB" sz="3600" kern="0" noProof="0" dirty="0"/>
              <a:t>(SOME EXAMPLES OF ACTIVITIES)</a:t>
            </a:r>
            <a:endParaRPr lang="en-GB" sz="3600" noProof="0" dirty="0"/>
          </a:p>
          <a:p>
            <a:pPr lvl="0" algn="l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noProof="0" dirty="0"/>
              <a:t>INSIDE THE SCHOOL:</a:t>
            </a:r>
          </a:p>
          <a:p>
            <a:pPr marL="457200" lvl="0" indent="-457200" algn="l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Fencing </a:t>
            </a:r>
            <a:r>
              <a:rPr lang="en-GB" sz="2000" kern="0" noProof="0" dirty="0"/>
              <a:t>with no limits </a:t>
            </a:r>
            <a:r>
              <a:rPr lang="en-GB" sz="2000" noProof="0" dirty="0"/>
              <a:t>- Sports for inclusion</a:t>
            </a:r>
          </a:p>
          <a:p>
            <a:pPr marL="457200" lvl="0" indent="-457200" algn="l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Counselling point</a:t>
            </a:r>
          </a:p>
          <a:p>
            <a:pPr marL="457200" lvl="0" indent="-457200" algn="l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Autism training course </a:t>
            </a:r>
          </a:p>
          <a:p>
            <a:pPr lvl="0" algn="l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kern="0" noProof="0" dirty="0"/>
              <a:t>OUTSIDE THE SCHOOL:</a:t>
            </a:r>
          </a:p>
          <a:p>
            <a:pPr marL="457200" lvl="0" indent="-457200" algn="l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Work-related learning</a:t>
            </a:r>
            <a:endParaRPr lang="en-GB" sz="20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1995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 kern="0" noProof="0" dirty="0"/>
              <a:t>FENCING WITH NO LIMITS</a:t>
            </a:r>
            <a:endParaRPr lang="en-GB" noProof="0" dirty="0"/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- It is a project organized by Accademia d'Armi Musumeci Greco and supported by CIP (Italian Paralympics Committee)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- Accademia d'Armi Musumeci Greco is an historical Italian fencing Academy, founded in the 1878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- </a:t>
            </a:r>
            <a:r>
              <a:rPr lang="en-GB" sz="2000" noProof="0" dirty="0"/>
              <a:t>It is an example of collaboration </a:t>
            </a:r>
            <a:r>
              <a:rPr lang="en-GB" sz="2000" kern="0" noProof="0" dirty="0"/>
              <a:t>among </a:t>
            </a:r>
            <a:r>
              <a:rPr lang="en-GB" sz="2000" noProof="0" dirty="0"/>
              <a:t>school, the community and the territory</a:t>
            </a:r>
          </a:p>
          <a:p>
            <a:r>
              <a:rPr lang="en-GB" kern="0" noProof="0" dirty="0"/>
              <a:t> It promotes collaboration among teachers and students</a:t>
            </a:r>
          </a:p>
          <a:p>
            <a:r>
              <a:rPr lang="en-GB" kern="0" noProof="0" dirty="0"/>
              <a:t> It’s a bridge between school life</a:t>
            </a:r>
            <a:r>
              <a:rPr lang="en-GB" sz="1400" kern="0" noProof="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kern="0" noProof="0" dirty="0"/>
              <a:t>and external life</a:t>
            </a:r>
          </a:p>
          <a:p>
            <a:r>
              <a:rPr lang="en-GB" noProof="0" dirty="0"/>
              <a:t> </a:t>
            </a:r>
            <a:r>
              <a:rPr lang="en-GB" kern="0" noProof="0" dirty="0"/>
              <a:t>It is a way to involve parents 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20575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 kern="0" noProof="0" dirty="0"/>
              <a:t>WORK-RELATED LEARNING</a:t>
            </a:r>
            <a:endParaRPr lang="en-GB" noProof="0" dirty="0"/>
          </a:p>
          <a:p>
            <a:pPr lvl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- It is students’ first approach to a working experience connected to school learning programs</a:t>
            </a:r>
          </a:p>
          <a:p>
            <a:pPr lvl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- It is meant to make students acquire skills and competences through a practical experience</a:t>
            </a:r>
          </a:p>
          <a:p>
            <a:pPr lvl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noProof="0" dirty="0"/>
              <a:t>- </a:t>
            </a:r>
            <a:r>
              <a:rPr lang="en-GB" sz="2000" noProof="0" dirty="0"/>
              <a:t>It is another example of collaboration </a:t>
            </a:r>
            <a:r>
              <a:rPr lang="en-GB" sz="2000" kern="0" noProof="0" dirty="0"/>
              <a:t>among </a:t>
            </a:r>
            <a:r>
              <a:rPr lang="en-GB" sz="2000" noProof="0" dirty="0"/>
              <a:t>school, the community and the territory</a:t>
            </a:r>
          </a:p>
          <a:p>
            <a:r>
              <a:rPr lang="en-GB" kern="0" noProof="0" dirty="0"/>
              <a:t> It promotes collaboration among teachers, students and school collaborators </a:t>
            </a:r>
          </a:p>
          <a:p>
            <a:r>
              <a:rPr lang="en-GB" kern="0" noProof="0" dirty="0"/>
              <a:t> It’s a bridge between school life</a:t>
            </a:r>
            <a:r>
              <a:rPr lang="en-GB" sz="1400" kern="0" noProof="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kern="0" noProof="0" dirty="0"/>
              <a:t>and external life</a:t>
            </a:r>
          </a:p>
          <a:p>
            <a:r>
              <a:rPr lang="en-GB" noProof="0" dirty="0"/>
              <a:t> </a:t>
            </a:r>
            <a:r>
              <a:rPr lang="en-GB" kern="0" noProof="0" dirty="0"/>
              <a:t>It is a way to involve parents 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95731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52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u="sng" noProof="0" dirty="0"/>
              <a:t>RESULTS (1)</a:t>
            </a:r>
            <a:endParaRPr lang="en-GB" noProof="0" dirty="0"/>
          </a:p>
          <a:p>
            <a:pPr lvl="0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noProof="0" dirty="0"/>
              <a:t>Fencing with no limits: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It improved collaboration among teachers, to define and organize activities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Also, head teacher and teachers involved in the project collaborated with the staff of the Academy improving the potential of the project (i.e. proposal for a school fencing tournament)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Parents involvement in a school activity (i.e. course enrolment, awareness of the project and its aims, direct connection with the Academy)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29446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52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u="sng" noProof="0" dirty="0"/>
              <a:t>RESULTS (2)</a:t>
            </a:r>
            <a:endParaRPr lang="en-GB" noProof="0" dirty="0"/>
          </a:p>
          <a:p>
            <a:pPr lvl="0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noProof="0" dirty="0"/>
              <a:t>Work related learning: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It stimulates collaboration among teachers and specialized school staff, to define and organize activities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Also, head teacher, teachers responsible for the area and students connect to external companies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noProof="0" dirty="0"/>
              <a:t>Parents are involved in a school activity (i.e. direct connection with companies)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99073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2800"/>
            <a:ext cx="71739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u="sng" noProof="0" dirty="0"/>
              <a:t>QUESTIONS</a:t>
            </a:r>
          </a:p>
          <a:p>
            <a:pPr marL="514350" lvl="0" indent="-514350">
              <a:buSzPct val="75000"/>
              <a:buFont typeface="Calibri"/>
              <a:buAutoNum type="arabicPeriod"/>
            </a:pPr>
            <a:r>
              <a:rPr lang="en-GB" noProof="0" dirty="0"/>
              <a:t>How to make more students (and families) involved in the project? How to raise participation?</a:t>
            </a:r>
          </a:p>
          <a:p>
            <a:pPr marL="514350" lvl="0" indent="-514350">
              <a:spcBef>
                <a:spcPts val="3000"/>
              </a:spcBef>
              <a:buSzPct val="75000"/>
              <a:buFont typeface="Calibri"/>
              <a:buAutoNum type="arabicPeriod"/>
            </a:pPr>
            <a:r>
              <a:rPr lang="en-GB" noProof="0" dirty="0"/>
              <a:t>Would it be helpful to promote parents’ feedback exchange to improve the quality of this learning experience? (i.e. which company to go in?) How to do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B04A6A-2792-470B-8DE1-8B92C15EC642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00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530348" y="1119189"/>
            <a:ext cx="9183684" cy="2381253"/>
          </a:xfrm>
        </p:spPr>
        <p:txBody>
          <a:bodyPr anchorCtr="1"/>
          <a:lstStyle>
            <a:lvl1pPr algn="ctr">
              <a:defRPr lang="it-IT"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530348" y="3592513"/>
            <a:ext cx="9183684" cy="1651004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8274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504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8877296" y="1600200"/>
            <a:ext cx="2754309" cy="4513258"/>
          </a:xfrm>
        </p:spPr>
        <p:txBody>
          <a:bodyPr vert="eaVert"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612776" y="1600200"/>
            <a:ext cx="8112127" cy="45132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174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530348" y="1119189"/>
            <a:ext cx="9183684" cy="2381253"/>
          </a:xfrm>
        </p:spPr>
        <p:txBody>
          <a:bodyPr anchor="b" anchorCtr="1"/>
          <a:lstStyle>
            <a:lvl1pPr algn="ctr">
              <a:defRPr lang="it-IT"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530348" y="3592513"/>
            <a:ext cx="9183684" cy="1651004"/>
          </a:xfrm>
        </p:spPr>
        <p:txBody>
          <a:bodyPr anchorCtr="1"/>
          <a:lstStyle>
            <a:lvl1pPr algn="ctr">
              <a:buNone/>
              <a:defRPr lang="it-IT"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39084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876407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5020" y="1704971"/>
            <a:ext cx="10561640" cy="2844798"/>
          </a:xfrm>
        </p:spPr>
        <p:txBody>
          <a:bodyPr anchor="b"/>
          <a:lstStyle>
            <a:lvl1pPr>
              <a:defRPr lang="it-IT"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35020" y="4576764"/>
            <a:ext cx="10561640" cy="1495428"/>
          </a:xfrm>
        </p:spPr>
        <p:txBody>
          <a:bodyPr/>
          <a:lstStyle>
            <a:lvl1pPr>
              <a:buNone/>
              <a:defRPr lang="it-IT"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4159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88940" y="1939927"/>
            <a:ext cx="5670551" cy="4270376"/>
          </a:xfrm>
        </p:spPr>
        <p:txBody>
          <a:bodyPr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211884" y="1939927"/>
            <a:ext cx="5670551" cy="4270376"/>
          </a:xfrm>
        </p:spPr>
        <p:txBody>
          <a:bodyPr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58704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42967" y="363538"/>
            <a:ext cx="10561640" cy="1322386"/>
          </a:xfrm>
        </p:spPr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42967" y="1676396"/>
            <a:ext cx="5180011" cy="822329"/>
          </a:xfrm>
        </p:spPr>
        <p:txBody>
          <a:bodyPr anchor="b"/>
          <a:lstStyle>
            <a:lvl1pPr>
              <a:buNone/>
              <a:defRPr lang="it-IT"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842967" y="2498726"/>
            <a:ext cx="5180011" cy="3673473"/>
          </a:xfrm>
        </p:spPr>
        <p:txBody>
          <a:bodyPr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6199183" y="1676396"/>
            <a:ext cx="5205414" cy="822329"/>
          </a:xfrm>
        </p:spPr>
        <p:txBody>
          <a:bodyPr anchor="b"/>
          <a:lstStyle>
            <a:lvl1pPr>
              <a:buNone/>
              <a:defRPr lang="it-IT"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6199183" y="2498726"/>
            <a:ext cx="5205414" cy="3673473"/>
          </a:xfrm>
        </p:spPr>
        <p:txBody>
          <a:bodyPr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66144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055553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899133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42967" y="455608"/>
            <a:ext cx="3949695" cy="1595435"/>
          </a:xfrm>
        </p:spPr>
        <p:txBody>
          <a:bodyPr anchor="b"/>
          <a:lstStyle>
            <a:lvl1pPr>
              <a:defRPr lang="it-IT"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205414" y="984251"/>
            <a:ext cx="6199183" cy="4860922"/>
          </a:xfrm>
        </p:spPr>
        <p:txBody>
          <a:bodyPr/>
          <a:lstStyle>
            <a:lvl1pPr>
              <a:defRPr lang="it-IT" sz="3200"/>
            </a:lvl1pPr>
            <a:lvl2pPr>
              <a:defRPr lang="it-IT"/>
            </a:lvl2pPr>
            <a:lvl3pPr>
              <a:defRPr lang="it-IT" sz="2400"/>
            </a:lvl3pPr>
            <a:lvl4pPr>
              <a:defRPr lang="it-IT" sz="2000"/>
            </a:lvl4pPr>
            <a:lvl5pPr>
              <a:defRPr lang="it-IT" sz="20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842967" y="2051054"/>
            <a:ext cx="3949695" cy="3802066"/>
          </a:xfrm>
        </p:spPr>
        <p:txBody>
          <a:bodyPr/>
          <a:lstStyle>
            <a:lvl1pPr>
              <a:buNone/>
              <a:defRPr lang="it-IT"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3625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17610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42967" y="455608"/>
            <a:ext cx="3949695" cy="1595435"/>
          </a:xfrm>
        </p:spPr>
        <p:txBody>
          <a:bodyPr anchor="b"/>
          <a:lstStyle>
            <a:lvl1pPr>
              <a:defRPr lang="it-IT"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5205414" y="984251"/>
            <a:ext cx="6199183" cy="4860922"/>
          </a:xfrm>
        </p:spPr>
        <p:txBody>
          <a:bodyPr/>
          <a:lstStyle>
            <a:lvl1pPr>
              <a:buNone/>
              <a:defRPr lang="it-IT" sz="3200"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842967" y="2051054"/>
            <a:ext cx="3949695" cy="3802066"/>
          </a:xfrm>
        </p:spPr>
        <p:txBody>
          <a:bodyPr/>
          <a:lstStyle>
            <a:lvl1pPr>
              <a:buNone/>
              <a:defRPr lang="it-IT"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2560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874825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9005889" y="93661"/>
            <a:ext cx="2876546" cy="6116641"/>
          </a:xfrm>
        </p:spPr>
        <p:txBody>
          <a:bodyPr vert="eaVert"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376239" y="93661"/>
            <a:ext cx="8477246" cy="6116641"/>
          </a:xfrm>
        </p:spPr>
        <p:txBody>
          <a:bodyPr vert="eaVert"/>
          <a:lstStyle>
            <a:lvl1pPr>
              <a:defRPr lang="it-IT"/>
            </a:lvl1pPr>
            <a:lvl2pPr>
              <a:defRPr lang="it-IT"/>
            </a:lvl2pPr>
            <a:lvl3pPr>
              <a:defRPr lang="it-IT"/>
            </a:lvl3pPr>
            <a:lvl4pPr>
              <a:defRPr lang="it-IT"/>
            </a:lvl4pPr>
            <a:lvl5pPr>
              <a:defRPr lang="it-IT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5308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5020" y="1704971"/>
            <a:ext cx="10561640" cy="2844798"/>
          </a:xfrm>
        </p:spPr>
        <p:txBody>
          <a:bodyPr/>
          <a:lstStyle>
            <a:lvl1pPr>
              <a:defRPr lang="it-IT"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35020" y="4576764"/>
            <a:ext cx="10561640" cy="1495428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5769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612776" y="1600200"/>
            <a:ext cx="5432422" cy="451325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197602" y="1600200"/>
            <a:ext cx="5434014" cy="451325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5151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42967" y="363538"/>
            <a:ext cx="10561640" cy="1322386"/>
          </a:xfrm>
        </p:spPr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42967" y="1676396"/>
            <a:ext cx="5180011" cy="822329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842967" y="2498726"/>
            <a:ext cx="5180011" cy="367347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6199183" y="1676396"/>
            <a:ext cx="5205414" cy="822329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6199183" y="2498726"/>
            <a:ext cx="5205414" cy="367347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42298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523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0326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42967" y="455608"/>
            <a:ext cx="3949695" cy="1595435"/>
          </a:xfrm>
        </p:spPr>
        <p:txBody>
          <a:bodyPr/>
          <a:lstStyle>
            <a:lvl1pPr>
              <a:defRPr lang="it-IT"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205414" y="984251"/>
            <a:ext cx="6199183" cy="48609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842967" y="2051054"/>
            <a:ext cx="3949695" cy="380206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9767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42967" y="455608"/>
            <a:ext cx="3949695" cy="1595435"/>
          </a:xfrm>
        </p:spPr>
        <p:txBody>
          <a:bodyPr/>
          <a:lstStyle>
            <a:lvl1pPr>
              <a:defRPr lang="it-IT"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5205414" y="984251"/>
            <a:ext cx="6199183" cy="4860922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842967" y="2051054"/>
            <a:ext cx="3949695" cy="380206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8584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/>
          <p:nvPr/>
        </p:nvSpPr>
        <p:spPr>
          <a:xfrm>
            <a:off x="863641" y="177841"/>
            <a:ext cx="3085917" cy="1294918"/>
          </a:xfrm>
          <a:custGeom>
            <a:avLst/>
            <a:gdLst>
              <a:gd name="f0" fmla="val w"/>
              <a:gd name="f1" fmla="val h"/>
              <a:gd name="f2" fmla="val 0"/>
              <a:gd name="f3" fmla="val 3085920"/>
              <a:gd name="f4" fmla="val 1294920"/>
              <a:gd name="f5" fmla="*/ f0 1 3085920"/>
              <a:gd name="f6" fmla="*/ f1 1 1294920"/>
              <a:gd name="f7" fmla="+- f4 0 f2"/>
              <a:gd name="f8" fmla="+- f3 0 f2"/>
              <a:gd name="f9" fmla="*/ f8 1 3085920"/>
              <a:gd name="f10" fmla="*/ f7 1 1294920"/>
              <a:gd name="f11" fmla="*/ f2 1 f9"/>
              <a:gd name="f12" fmla="*/ f3 1 f9"/>
              <a:gd name="f13" fmla="*/ f2 1 f10"/>
              <a:gd name="f14" fmla="*/ f4 1 f10"/>
              <a:gd name="f15" fmla="*/ f11 f5 1"/>
              <a:gd name="f16" fmla="*/ f12 f5 1"/>
              <a:gd name="f17" fmla="*/ f14 f6 1"/>
              <a:gd name="f18" fmla="*/ f13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3085920" h="1294920"/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1E1C43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Click icon to insert project logo</a:t>
            </a:r>
          </a:p>
        </p:txBody>
      </p:sp>
      <p:sp>
        <p:nvSpPr>
          <p:cNvPr id="3" name="Title Placeholder 1"/>
          <p:cNvSpPr txBox="1">
            <a:spLocks noGrp="1"/>
          </p:cNvSpPr>
          <p:nvPr>
            <p:ph type="title"/>
          </p:nvPr>
        </p:nvSpPr>
        <p:spPr>
          <a:xfrm>
            <a:off x="863641" y="1939323"/>
            <a:ext cx="10553401" cy="1429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lvl="0"/>
            <a:r>
              <a:rPr lang="en-US"/>
              <a:t>Fate clic per modificare il formato del testo del titoloClick to add title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1"/>
          </p:nvPr>
        </p:nvSpPr>
        <p:spPr>
          <a:xfrm>
            <a:off x="611998" y="1600200"/>
            <a:ext cx="11019242" cy="451332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1pPr>
    </p:titleStyle>
    <p:bodyStyle>
      <a:lvl1pPr marL="0" marR="0" lvl="0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None/>
        <a:tabLst>
          <a:tab pos="0" algn="l"/>
        </a:tabLst>
        <a:defRPr lang="it-IT" sz="26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76202" y="93597"/>
            <a:ext cx="11493724" cy="1429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en-US"/>
              <a:t>Fate clic per modificare il formato del testo del titoloClick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89159" y="1940402"/>
            <a:ext cx="11493724" cy="4269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en-US"/>
              <a:t>Fate clic per modificare il formato del testo della struttura</a:t>
            </a:r>
          </a:p>
          <a:p>
            <a:pPr lvl="1"/>
            <a:r>
              <a:rPr lang="en-US"/>
              <a:t>Secondo livello struttura</a:t>
            </a:r>
          </a:p>
          <a:p>
            <a:pPr lvl="2"/>
            <a:r>
              <a:rPr lang="en-US"/>
              <a:t>Terzo livello struttura</a:t>
            </a:r>
          </a:p>
          <a:p>
            <a:pPr lvl="3"/>
            <a:r>
              <a:rPr lang="en-US"/>
              <a:t>Quarto livello struttura</a:t>
            </a:r>
          </a:p>
          <a:p>
            <a:pPr lvl="4"/>
            <a:r>
              <a:rPr lang="en-US"/>
              <a:t>Quinto livello struttura</a:t>
            </a:r>
          </a:p>
          <a:p>
            <a:pPr lvl="5"/>
            <a:r>
              <a:rPr lang="en-US"/>
              <a:t>Sesto livello struttura</a:t>
            </a:r>
          </a:p>
          <a:p>
            <a:pPr lvl="6"/>
            <a:r>
              <a:rPr lang="en-US"/>
              <a:t>Settimo livello struttura</a:t>
            </a:r>
          </a:p>
          <a:p>
            <a:pPr lvl="7"/>
            <a:r>
              <a:rPr lang="en-US"/>
              <a:t>Ottavo livello struttura</a:t>
            </a:r>
          </a:p>
          <a:p>
            <a:pPr lvl="0"/>
            <a:r>
              <a:rPr lang="en-US"/>
              <a:t>Nono livello strutturaClick to edit text</a:t>
            </a:r>
          </a:p>
          <a:p>
            <a:pPr lvl="0"/>
            <a:r>
              <a:rPr lang="en-US"/>
              <a:t>Second level</a:t>
            </a:r>
          </a:p>
          <a:p>
            <a:pPr lvl="0"/>
            <a:r>
              <a:rPr lang="en-US"/>
              <a:t>Third level</a:t>
            </a:r>
          </a:p>
          <a:p>
            <a:pPr lvl="0"/>
            <a:r>
              <a:rPr lang="en-US"/>
              <a:t>Fourth level</a:t>
            </a:r>
          </a:p>
          <a:p>
            <a:pPr lvl="0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6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1pPr>
    </p:titleStyle>
    <p:bodyStyle>
      <a:lvl1pPr marL="0" marR="0" lvl="0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1pPr>
      <a:lvl2pPr marL="0" marR="0" lvl="1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2pPr>
      <a:lvl3pPr marL="0" marR="0" lvl="2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3pPr>
      <a:lvl4pPr marL="0" marR="0" lvl="3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4pPr>
      <a:lvl5pPr marL="0" marR="0" lvl="4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5pPr>
      <a:lvl6pPr marL="0" marR="0" lvl="5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6pPr>
      <a:lvl7pPr marL="0" marR="0" lvl="6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7pPr>
      <a:lvl8pPr marL="0" marR="0" lvl="7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8pPr>
      <a:lvl9pPr marL="0" marR="0" lvl="0" indent="0" algn="l" defTabSz="914400" rtl="0" fontAlgn="auto" hangingPunct="1">
        <a:lnSpc>
          <a:spcPct val="12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>
          <a:tab pos="0" algn="l"/>
        </a:tabLst>
        <a:defRPr lang="en-US" sz="2800" b="0" i="0" u="none" strike="noStrike" kern="1200" cap="none" spc="0" baseline="0">
          <a:solidFill>
            <a:srgbClr val="1E1C43"/>
          </a:solidFill>
          <a:uFillTx/>
          <a:latin typeface="Calibri" pitchFamily="18"/>
          <a:ea typeface="ＭＳ Ｐゴシック" pitchFamily="2"/>
          <a:cs typeface="ＭＳ Ｐゴシック" pitchFamily="2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6" descr="Raising the Achievement of All Learners in Inclusive Education project logo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863641" y="177841"/>
            <a:ext cx="5320802" cy="129491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ln w="25402">
            <a:solidFill>
              <a:srgbClr val="5B9BD5"/>
            </a:solidFill>
            <a:prstDash val="solid"/>
          </a:ln>
        </p:spPr>
        <p:txBody>
          <a:bodyPr lIns="90004" tIns="44997" rIns="90004" bIns="44997" anchor="ctr" anchorCtr="1"/>
          <a:lstStyle/>
          <a:p>
            <a:pPr lvl="0" algn="ctr"/>
            <a:r>
              <a:rPr lang="en-GB" sz="4600" noProof="0" dirty="0"/>
              <a:t>COLLABORATION: HOW MANY WAYS?</a:t>
            </a:r>
          </a:p>
        </p:txBody>
      </p:sp>
      <p:sp>
        <p:nvSpPr>
          <p:cNvPr id="3" name="Subtitle 5"/>
          <p:cNvSpPr txBox="1">
            <a:spLocks noGrp="1"/>
          </p:cNvSpPr>
          <p:nvPr>
            <p:ph type="subTitle" idx="4294967295"/>
          </p:nvPr>
        </p:nvSpPr>
        <p:spPr>
          <a:xfrm>
            <a:off x="880201" y="3550322"/>
            <a:ext cx="10536841" cy="1747436"/>
          </a:xfrm>
        </p:spPr>
        <p:txBody>
          <a:bodyPr lIns="90004" tIns="44997" rIns="90004" bIns="44997"/>
          <a:lstStyle/>
          <a:p>
            <a:pPr lvl="0" hangingPunct="0">
              <a:tabLst/>
            </a:pPr>
            <a:r>
              <a:rPr lang="en-GB" sz="3200" noProof="0" dirty="0">
                <a:latin typeface="Arial" pitchFamily="18"/>
                <a:ea typeface="Microsoft YaHei" pitchFamily="2"/>
                <a:cs typeface="Mangal" pitchFamily="2"/>
              </a:rPr>
              <a:t>Experiences and questions from Agricultural Technical Institute Emilio Sereni – Rome, Italy</a:t>
            </a:r>
          </a:p>
          <a:p>
            <a:pPr lvl="0" hangingPunct="0">
              <a:tabLst/>
            </a:pPr>
            <a:r>
              <a:rPr lang="en-GB" sz="2800" noProof="0" dirty="0">
                <a:latin typeface="Arial" pitchFamily="18"/>
                <a:ea typeface="Microsoft YaHei" pitchFamily="2"/>
                <a:cs typeface="Mangal" pitchFamily="2"/>
              </a:rPr>
              <a:t>Erika Casolino – Ph.D., Sports and Support teacher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6202" y="3023410"/>
            <a:ext cx="11493724" cy="1429920"/>
          </a:xfrm>
        </p:spPr>
        <p:txBody>
          <a:bodyPr/>
          <a:lstStyle/>
          <a:p>
            <a:pPr lvl="0" algn="ctr">
              <a:spcBef>
                <a:spcPts val="520"/>
              </a:spcBef>
            </a:pPr>
            <a:r>
              <a:rPr lang="en-GB" sz="4800" noProof="0" dirty="0"/>
              <a:t>THANK YOU!</a:t>
            </a:r>
            <a:endParaRPr lang="en-GB" noProof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GB" noProof="0" dirty="0"/>
              <a:t>Contact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389159" y="1940402"/>
            <a:ext cx="11493724" cy="3710882"/>
          </a:xfrm>
        </p:spPr>
        <p:txBody>
          <a:bodyPr/>
          <a:lstStyle/>
          <a:p>
            <a:pPr lvl="0">
              <a:buNone/>
            </a:pPr>
            <a:r>
              <a:rPr lang="en-GB" noProof="0" dirty="0"/>
              <a:t>Erika Casolino</a:t>
            </a:r>
          </a:p>
        </p:txBody>
      </p:sp>
      <p:pic>
        <p:nvPicPr>
          <p:cNvPr id="4" name="Picture 5" descr="Co-funded by the Erasmus+ Programme of the European Union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9956883" y="6121798"/>
            <a:ext cx="2084402" cy="55728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89159" y="582152"/>
            <a:ext cx="11493724" cy="1325157"/>
          </a:xfrm>
        </p:spPr>
        <p:txBody>
          <a:bodyPr/>
          <a:lstStyle/>
          <a:p>
            <a:pPr lvl="0">
              <a:spcBef>
                <a:spcPts val="520"/>
              </a:spcBef>
            </a:pPr>
            <a:r>
              <a:rPr lang="en-GB" sz="4800" u="sng" noProof="0" dirty="0"/>
              <a:t>WHERE ARE WE MOVING THROUGH?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376202" y="1418252"/>
            <a:ext cx="11493724" cy="4881541"/>
          </a:xfrm>
        </p:spPr>
        <p:txBody>
          <a:bodyPr/>
          <a:lstStyle/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r>
              <a:rPr lang="en-GB" sz="2600" noProof="0" dirty="0"/>
              <a:t>Pedagogy</a:t>
            </a:r>
          </a:p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r>
              <a:rPr lang="en-GB" sz="2600" noProof="0" dirty="0"/>
              <a:t>Leadership</a:t>
            </a:r>
          </a:p>
          <a:p>
            <a:pPr lvl="0">
              <a:spcBef>
                <a:spcPts val="520"/>
              </a:spcBef>
              <a:spcAft>
                <a:spcPts val="0"/>
              </a:spcAft>
              <a:buSzPct val="100000"/>
              <a:buFont typeface="Arial" pitchFamily="32"/>
              <a:buChar char="•"/>
            </a:pPr>
            <a:r>
              <a:rPr lang="en-GB" sz="2600" noProof="0" dirty="0"/>
              <a:t> </a:t>
            </a:r>
            <a:r>
              <a:rPr lang="en-GB" sz="2600" b="1" u="sng" noProof="0" dirty="0"/>
              <a:t>Collaboration</a:t>
            </a:r>
            <a:r>
              <a:rPr lang="en-GB" sz="2600" b="1" noProof="0" dirty="0"/>
              <a:t> – </a:t>
            </a:r>
            <a:r>
              <a:rPr lang="en-GB" sz="2600" noProof="0" dirty="0"/>
              <a:t>Department for Inclusion</a:t>
            </a:r>
            <a:endParaRPr lang="en-GB" sz="2600" b="1" noProof="0" dirty="0"/>
          </a:p>
        </p:txBody>
      </p:sp>
      <p:sp>
        <p:nvSpPr>
          <p:cNvPr id="6" name="CasellaDiTesto 9" descr="1. Monitoring of activities and results achieved"/>
          <p:cNvSpPr txBox="1"/>
          <p:nvPr/>
        </p:nvSpPr>
        <p:spPr>
          <a:xfrm>
            <a:off x="701894" y="3512676"/>
            <a:ext cx="2483894" cy="1292659"/>
          </a:xfrm>
          <a:prstGeom prst="rect">
            <a:avLst/>
          </a:prstGeom>
          <a:noFill/>
          <a:ln w="25402" cap="flat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1. Monitoring of activities and results achieved</a:t>
            </a:r>
          </a:p>
        </p:txBody>
      </p:sp>
      <p:sp>
        <p:nvSpPr>
          <p:cNvPr id="7" name="CasellaDiTesto 10" descr="2. Schools and families, examples of positive relations"/>
          <p:cNvSpPr txBox="1"/>
          <p:nvPr/>
        </p:nvSpPr>
        <p:spPr>
          <a:xfrm>
            <a:off x="5853487" y="3257164"/>
            <a:ext cx="2483894" cy="1692773"/>
          </a:xfrm>
          <a:prstGeom prst="rect">
            <a:avLst/>
          </a:prstGeom>
          <a:noFill/>
          <a:ln w="25402" cap="flat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2.</a:t>
            </a:r>
            <a:r>
              <a:rPr lang="it-IT" sz="2600" b="0" i="0" u="none" strike="noStrike" kern="1200" cap="none" spc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 </a:t>
            </a:r>
            <a:r>
              <a:rPr lang="it-IT" sz="26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Schools and families, </a:t>
            </a:r>
            <a:r>
              <a:rPr lang="en-US" sz="26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examples</a:t>
            </a:r>
            <a:r>
              <a:rPr lang="it-IT" sz="2600" b="0" i="0" u="none" strike="noStrike" kern="1200" cap="none" spc="0" baseline="0" dirty="0">
                <a:solidFill>
                  <a:srgbClr val="1E1C43"/>
                </a:solidFill>
                <a:uFillTx/>
                <a:latin typeface="Calibri" pitchFamily="18"/>
                <a:ea typeface="ＭＳ Ｐゴシック" pitchFamily="2"/>
                <a:cs typeface="ＭＳ Ｐゴシック" pitchFamily="2"/>
              </a:rPr>
              <a:t> of positive relations</a:t>
            </a:r>
          </a:p>
        </p:txBody>
      </p:sp>
      <p:pic>
        <p:nvPicPr>
          <p:cNvPr id="10" name="Immagine 9" descr="An orange detective figure holding a magnifying glass looking closely at something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257797" y="4427839"/>
            <a:ext cx="1568150" cy="15681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Immagine 14" descr="Different coloured silhouettes of people's head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2715" y="2806900"/>
            <a:ext cx="3241877" cy="324187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u="sng" noProof="0" dirty="0"/>
              <a:t>WHO ARE THE ACTORS?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207" y="1119307"/>
            <a:ext cx="11348751" cy="4777639"/>
          </a:xfrm>
        </p:spPr>
        <p:txBody>
          <a:bodyPr/>
          <a:lstStyle/>
          <a:p>
            <a:r>
              <a:rPr lang="en-GB" sz="2400" noProof="0" dirty="0"/>
              <a:t> Students</a:t>
            </a:r>
          </a:p>
          <a:p>
            <a:r>
              <a:rPr lang="en-GB" sz="2400" noProof="0" dirty="0"/>
              <a:t> Headmaster</a:t>
            </a:r>
          </a:p>
          <a:p>
            <a:r>
              <a:rPr lang="en-GB" sz="2400" noProof="0" dirty="0"/>
              <a:t> Teachers</a:t>
            </a:r>
          </a:p>
          <a:p>
            <a:r>
              <a:rPr lang="en-GB" sz="2400" noProof="0" dirty="0"/>
              <a:t> Parents</a:t>
            </a:r>
          </a:p>
          <a:p>
            <a:r>
              <a:rPr lang="en-GB" sz="2400" noProof="0" dirty="0"/>
              <a:t> Support assistants</a:t>
            </a:r>
          </a:p>
          <a:p>
            <a:r>
              <a:rPr lang="en-GB" sz="2400" baseline="0" noProof="0" dirty="0"/>
              <a:t> Others (Professionals, institutions, associations…)</a:t>
            </a:r>
            <a:endParaRPr lang="en-GB" noProof="0" dirty="0"/>
          </a:p>
          <a:p>
            <a:pPr>
              <a:spcBef>
                <a:spcPts val="1800"/>
              </a:spcBef>
              <a:buNone/>
            </a:pPr>
            <a:r>
              <a:rPr lang="en-GB" noProof="0" dirty="0"/>
              <a:t>BUT… WHERE CAN THEY </a:t>
            </a:r>
            <a:r>
              <a:rPr lang="en-GB" b="1" noProof="0" dirty="0"/>
              <a:t>MEET </a:t>
            </a:r>
            <a:r>
              <a:rPr lang="en-GB" noProof="0" dirty="0"/>
              <a:t>AND </a:t>
            </a:r>
            <a:r>
              <a:rPr lang="en-GB" b="1" noProof="0" dirty="0"/>
              <a:t>COLLABORATE</a:t>
            </a:r>
            <a:r>
              <a:rPr lang="en-GB" noProof="0" dirty="0"/>
              <a:t>?</a:t>
            </a:r>
          </a:p>
        </p:txBody>
      </p:sp>
      <p:pic>
        <p:nvPicPr>
          <p:cNvPr id="4" name="Immagine 24" descr="A cartoon duck scratches its head, looking confused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2733" y="3508126"/>
            <a:ext cx="1833865" cy="279949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7141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02" y="93597"/>
            <a:ext cx="11493724" cy="1492241"/>
          </a:xfrm>
        </p:spPr>
        <p:txBody>
          <a:bodyPr/>
          <a:lstStyle/>
          <a:p>
            <a:pPr lvl="0">
              <a:spcBef>
                <a:spcPts val="52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u="sng" noProof="0" dirty="0"/>
              <a:t>THEY CAN MEET...</a:t>
            </a:r>
            <a:br>
              <a:rPr lang="en-GB" sz="4000" u="sng" noProof="0" dirty="0"/>
            </a:br>
            <a:r>
              <a:rPr lang="en-GB" sz="4000" kern="0" noProof="0" dirty="0"/>
              <a:t>(SOME EXAMPLES OF ACTIVITIES)</a:t>
            </a:r>
            <a:endParaRPr lang="en-GB" sz="40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02" y="1585838"/>
            <a:ext cx="10202151" cy="2556953"/>
          </a:xfrm>
        </p:spPr>
        <p:txBody>
          <a:bodyPr numCol="2"/>
          <a:lstStyle/>
          <a:p>
            <a:pPr lvl="0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noProof="0" dirty="0"/>
              <a:t>INSIDE THE SCHOOL:</a:t>
            </a:r>
          </a:p>
          <a:p>
            <a:pPr marL="457200" lvl="0" indent="-457200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noProof="0" dirty="0"/>
              <a:t>Fencing </a:t>
            </a:r>
            <a:r>
              <a:rPr lang="en-GB" sz="2400" kern="0" noProof="0" dirty="0"/>
              <a:t>with no limits </a:t>
            </a:r>
            <a:r>
              <a:rPr lang="en-GB" sz="2400" noProof="0" dirty="0"/>
              <a:t>- Sports for inclusion</a:t>
            </a:r>
          </a:p>
          <a:p>
            <a:pPr marL="457200" lvl="0" indent="-457200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noProof="0" dirty="0"/>
              <a:t>Counselling point</a:t>
            </a:r>
          </a:p>
          <a:p>
            <a:pPr marL="457200" lvl="0" indent="-457200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noProof="0" dirty="0"/>
              <a:t>Autism training course </a:t>
            </a:r>
          </a:p>
          <a:p>
            <a:pPr lvl="0" algn="r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kern="0" noProof="0" dirty="0"/>
              <a:t>OUTSIDE THE SCHOOL:</a:t>
            </a:r>
          </a:p>
          <a:p>
            <a:pPr marL="457200" lvl="0" indent="-457200" algn="r">
              <a:spcBef>
                <a:spcPts val="520"/>
              </a:spcBef>
              <a:spcAft>
                <a:spcPts val="0"/>
              </a:spcAft>
              <a:buFont typeface="Wingdings" pitchFamily="2"/>
              <a:buChar char="v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noProof="0" dirty="0"/>
              <a:t>Work-related learning</a:t>
            </a:r>
            <a:endParaRPr lang="en-GB" sz="2400" noProof="0" dirty="0"/>
          </a:p>
        </p:txBody>
      </p:sp>
      <p:pic>
        <p:nvPicPr>
          <p:cNvPr id="4" name="Immagine 7" descr="A sketch of a greenhouse in a gard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4438" y="3972951"/>
            <a:ext cx="6995488" cy="2471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Immagine 4" descr="Two people fenc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859" y="4372132"/>
            <a:ext cx="3657600" cy="2072643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8381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kern="0" noProof="0" dirty="0"/>
              <a:t>FENCING WITH NO LIMITS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02" y="1523517"/>
            <a:ext cx="5670551" cy="427037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kern="0" noProof="0" dirty="0"/>
              <a:t>- It is a project organized by Accademia d'Armi Musumeci Greco and supported by CIP (Italian Paralympics Committee)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kern="0" noProof="0" dirty="0"/>
              <a:t>- Accademia d'Armi Musumeci Greco is an historical Italian fencing Academy, founded in the 1878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kern="0" noProof="0" dirty="0"/>
              <a:t>- </a:t>
            </a:r>
            <a:r>
              <a:rPr lang="en-GB" sz="3000" noProof="0" dirty="0"/>
              <a:t>It is an example of collaboration </a:t>
            </a:r>
            <a:r>
              <a:rPr lang="en-GB" sz="3000" kern="0" noProof="0" dirty="0"/>
              <a:t>among </a:t>
            </a:r>
            <a:r>
              <a:rPr lang="en-GB" sz="3000" noProof="0" dirty="0"/>
              <a:t>school, the community and the territory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2"/>
          </p:nvPr>
        </p:nvSpPr>
        <p:spPr>
          <a:xfrm>
            <a:off x="6573837" y="1958588"/>
            <a:ext cx="5670551" cy="4270376"/>
          </a:xfrm>
        </p:spPr>
        <p:txBody>
          <a:bodyPr/>
          <a:lstStyle/>
          <a:p>
            <a:r>
              <a:rPr lang="en-GB" kern="0" noProof="0" dirty="0"/>
              <a:t> It promotes collaboration among teachers and students</a:t>
            </a:r>
          </a:p>
          <a:p>
            <a:r>
              <a:rPr lang="en-GB" kern="0" noProof="0" dirty="0"/>
              <a:t> It’s a bridge between school life</a:t>
            </a:r>
            <a:r>
              <a:rPr lang="en-GB" sz="2000" kern="0" noProof="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kern="0" noProof="0" dirty="0"/>
              <a:t>and external life</a:t>
            </a:r>
          </a:p>
          <a:p>
            <a:r>
              <a:rPr lang="en-GB" noProof="0" dirty="0"/>
              <a:t> </a:t>
            </a:r>
            <a:r>
              <a:rPr lang="en-GB" kern="0" noProof="0" dirty="0"/>
              <a:t>It is a way to involve parents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012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kern="0" noProof="0" dirty="0"/>
              <a:t>WORK-RELATED LEARNING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202" y="962811"/>
            <a:ext cx="5670551" cy="5315433"/>
          </a:xfrm>
        </p:spPr>
        <p:txBody>
          <a:bodyPr/>
          <a:lstStyle/>
          <a:p>
            <a:pPr lvl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kern="0" noProof="0" dirty="0"/>
              <a:t>- It is students’ first approach to a working experience connected to school learning programs</a:t>
            </a:r>
          </a:p>
          <a:p>
            <a:pPr lvl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kern="0" noProof="0" dirty="0"/>
              <a:t>- It is meant to make students acquire skills and competences through a practical experience</a:t>
            </a:r>
          </a:p>
          <a:p>
            <a:pPr lvl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kern="0" noProof="0" dirty="0"/>
              <a:t>- </a:t>
            </a:r>
            <a:r>
              <a:rPr lang="en-GB" sz="3000" noProof="0" dirty="0"/>
              <a:t>It is another example of collaboration </a:t>
            </a:r>
            <a:r>
              <a:rPr lang="en-GB" sz="3000" kern="0" noProof="0" dirty="0"/>
              <a:t>among </a:t>
            </a:r>
            <a:r>
              <a:rPr lang="en-GB" sz="3000" noProof="0" dirty="0"/>
              <a:t>school, the community and the territory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2"/>
          </p:nvPr>
        </p:nvSpPr>
        <p:spPr>
          <a:xfrm>
            <a:off x="6573837" y="1958588"/>
            <a:ext cx="5670551" cy="4270376"/>
          </a:xfrm>
        </p:spPr>
        <p:txBody>
          <a:bodyPr/>
          <a:lstStyle/>
          <a:p>
            <a:r>
              <a:rPr lang="en-GB" kern="0" noProof="0" dirty="0"/>
              <a:t> It promotes collaboration among teachers, students and school collaborators </a:t>
            </a:r>
          </a:p>
          <a:p>
            <a:r>
              <a:rPr lang="en-GB" kern="0" noProof="0" dirty="0"/>
              <a:t> It’s a bridge between school life</a:t>
            </a:r>
            <a:r>
              <a:rPr lang="en-GB" sz="2000" kern="0" noProof="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kern="0" noProof="0" dirty="0"/>
              <a:t>and external life</a:t>
            </a:r>
          </a:p>
          <a:p>
            <a:r>
              <a:rPr lang="en-GB" noProof="0" dirty="0"/>
              <a:t> </a:t>
            </a:r>
            <a:r>
              <a:rPr lang="en-GB" kern="0" noProof="0" dirty="0"/>
              <a:t>It is a way to involve parents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4734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52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u="sng" noProof="0" dirty="0"/>
              <a:t>RESULTS (1)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02" y="1231275"/>
            <a:ext cx="11493724" cy="4269598"/>
          </a:xfrm>
        </p:spPr>
        <p:txBody>
          <a:bodyPr/>
          <a:lstStyle/>
          <a:p>
            <a:pPr lvl="0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b="1" noProof="0" dirty="0"/>
              <a:t>Fencing with no limits: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noProof="0" dirty="0"/>
              <a:t>It improved collaboration among teachers, to define and organize activities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noProof="0" dirty="0"/>
              <a:t>Also, head teacher and teachers involved in the project collaborated with the staff of the Academy improving the potential of the project (i.e. proposal for a school fencing tournament)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000" noProof="0" dirty="0"/>
              <a:t>Parents involvement in a school activity (i.e. course enrolment, awareness of the project and its aims, direct connection with the Academy)</a:t>
            </a:r>
          </a:p>
        </p:txBody>
      </p:sp>
      <p:pic>
        <p:nvPicPr>
          <p:cNvPr id="4" name="Immagine 3" descr="Hands holding a seedl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245" y="93597"/>
            <a:ext cx="2808314" cy="174307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0599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52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u="sng" noProof="0" dirty="0"/>
              <a:t>RESULTS (2)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02" y="1231275"/>
            <a:ext cx="11493724" cy="4269598"/>
          </a:xfrm>
        </p:spPr>
        <p:txBody>
          <a:bodyPr/>
          <a:lstStyle/>
          <a:p>
            <a:pPr lvl="0">
              <a:spcBef>
                <a:spcPts val="52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1" noProof="0" dirty="0"/>
              <a:t>Work related learning: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noProof="0" dirty="0"/>
              <a:t>It stimulates collaboration among teachers and specialized school staff, to define and organize activities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noProof="0" dirty="0"/>
              <a:t>Also, head teacher, teachers responsible for the area and students connect to external companies</a:t>
            </a:r>
          </a:p>
          <a:p>
            <a:pPr marL="514350" lvl="0" indent="-514350">
              <a:spcBef>
                <a:spcPts val="520"/>
              </a:spcBef>
              <a:spcAft>
                <a:spcPts val="0"/>
              </a:spcAft>
              <a:buSzPct val="75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noProof="0" dirty="0"/>
              <a:t>Parents are involved in a school activity (i.e. direct connection with companies)</a:t>
            </a:r>
          </a:p>
        </p:txBody>
      </p:sp>
      <p:pic>
        <p:nvPicPr>
          <p:cNvPr id="4" name="Immagine 3" descr="Hands holding a seedl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245" y="93597"/>
            <a:ext cx="2808314" cy="174307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5072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u="sng" noProof="0" dirty="0"/>
              <a:t>QUESTIONS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89159" y="2462241"/>
            <a:ext cx="11493724" cy="4269598"/>
          </a:xfrm>
        </p:spPr>
        <p:txBody>
          <a:bodyPr/>
          <a:lstStyle/>
          <a:p>
            <a:pPr marL="514350" lvl="0" indent="-514350">
              <a:buSzPct val="75000"/>
              <a:buFont typeface="Calibri"/>
              <a:buAutoNum type="arabicPeriod"/>
            </a:pPr>
            <a:r>
              <a:rPr lang="en-GB" noProof="0" dirty="0"/>
              <a:t>How to make more students (and families) involved in the project? How to raise participation?</a:t>
            </a:r>
          </a:p>
          <a:p>
            <a:pPr marL="514350" lvl="0" indent="-514350">
              <a:spcBef>
                <a:spcPts val="3000"/>
              </a:spcBef>
              <a:buSzPct val="75000"/>
              <a:buFont typeface="Calibri"/>
              <a:buAutoNum type="arabicPeriod"/>
            </a:pPr>
            <a:r>
              <a:rPr lang="en-GB" noProof="0" dirty="0"/>
              <a:t>Would it be helpful to promote parents’ feedback exchange to improve the quality of this learning experience? (i.e. which company to go in?) How to do it?</a:t>
            </a:r>
          </a:p>
        </p:txBody>
      </p:sp>
      <p:pic>
        <p:nvPicPr>
          <p:cNvPr id="4" name="Immagine 7" descr="cartoon of a businessman with a question mar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0586" y="179112"/>
            <a:ext cx="2333256" cy="233325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definit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926</Words>
  <Application>Microsoft Office PowerPoint</Application>
  <PresentationFormat>Custom</PresentationFormat>
  <Paragraphs>119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Microsoft YaHei</vt:lpstr>
      <vt:lpstr>ＭＳ Ｐゴシック</vt:lpstr>
      <vt:lpstr>Arial</vt:lpstr>
      <vt:lpstr>Calibri</vt:lpstr>
      <vt:lpstr>Lucida Sans Unicode</vt:lpstr>
      <vt:lpstr>Mangal</vt:lpstr>
      <vt:lpstr>StarSymbol</vt:lpstr>
      <vt:lpstr>Tahoma</vt:lpstr>
      <vt:lpstr>Times New Roman</vt:lpstr>
      <vt:lpstr>Wingdings</vt:lpstr>
      <vt:lpstr>Predefinito</vt:lpstr>
      <vt:lpstr>Predefinito 1</vt:lpstr>
      <vt:lpstr>COLLABORATION: HOW MANY WAYS?</vt:lpstr>
      <vt:lpstr>WHERE ARE WE MOVING THROUGH?</vt:lpstr>
      <vt:lpstr>WHO ARE THE ACTORS?</vt:lpstr>
      <vt:lpstr>THEY CAN MEET... (SOME EXAMPLES OF ACTIVITIES)</vt:lpstr>
      <vt:lpstr>FENCING WITH NO LIMITS</vt:lpstr>
      <vt:lpstr>WORK-RELATED LEARNING</vt:lpstr>
      <vt:lpstr>RESULTS (1)</vt:lpstr>
      <vt:lpstr>RESULTS (2)</vt:lpstr>
      <vt:lpstr>QUESTIONS</vt:lpstr>
      <vt:lpstr>THANK YOU!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Collaboration: How Many Ways?</dc:title>
  <dc:subject>Raising the Achievement of all Learners in Inclusive Education</dc:subject>
  <dc:creator>Italian Learning Community</dc:creator>
  <cp:revision>64</cp:revision>
  <dcterms:created xsi:type="dcterms:W3CDTF">2017-03-23T17:16:23Z</dcterms:created>
  <dcterms:modified xsi:type="dcterms:W3CDTF">2018-08-03T16:02:15Z</dcterms:modified>
</cp:coreProperties>
</file>