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58" r:id="rId4"/>
    <p:sldId id="267" r:id="rId5"/>
    <p:sldId id="273" r:id="rId6"/>
    <p:sldId id="274" r:id="rId7"/>
    <p:sldId id="275" r:id="rId8"/>
    <p:sldId id="272" r:id="rId9"/>
    <p:sldId id="260" r:id="rId10"/>
    <p:sldId id="264" r:id="rId11"/>
    <p:sldId id="262" r:id="rId12"/>
    <p:sldId id="261" r:id="rId13"/>
    <p:sldId id="265" r:id="rId14"/>
    <p:sldId id="268" r:id="rId15"/>
    <p:sldId id="276" r:id="rId16"/>
    <p:sldId id="270" r:id="rId17"/>
    <p:sldId id="259" r:id="rId1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1pPr>
    <a:lvl2pPr marL="428625" indent="-215900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2pPr>
    <a:lvl3pPr marL="644525" indent="-214313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3pPr>
    <a:lvl4pPr marL="860425" indent="-212725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4pPr>
    <a:lvl5pPr marL="1076325" indent="-215900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Lucida Sans Unicode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634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95959"/>
    <a:srgbClr val="000000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71138" autoAdjust="0"/>
  </p:normalViewPr>
  <p:slideViewPr>
    <p:cSldViewPr>
      <p:cViewPr varScale="1">
        <p:scale>
          <a:sx n="121" d="100"/>
          <a:sy n="121" d="100"/>
        </p:scale>
        <p:origin x="-2800" y="-112"/>
      </p:cViewPr>
      <p:guideLst>
        <p:guide orient="horz"/>
        <p:guide pos="6349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340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2399FBCE-7624-A547-A12C-9918B681BB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2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06" charset="0"/>
        <a:ea typeface="ＭＳ Ｐゴシック" pitchFamily="-108" charset="-128"/>
        <a:cs typeface="ＭＳ Ｐゴシック" pitchFamily="-108" charset="-128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37931725" indent="-37474525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4572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9144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13716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182880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/>
            <a:fld id="{BC090254-953C-1243-B101-7674916BCABE}" type="slidenum">
              <a:rPr lang="en-GB" sz="1400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en-GB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38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1937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719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lang="en-US" sz="1200" dirty="0" smtClean="0">
              <a:solidFill>
                <a:srgbClr val="595959"/>
              </a:solidFill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262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732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59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2644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886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4775" indent="0">
              <a:buNone/>
            </a:pPr>
            <a:endParaRPr lang="en-US" sz="1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712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895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4775" indent="0">
              <a:buClr>
                <a:srgbClr val="595959"/>
              </a:buClr>
              <a:buSzPct val="80000"/>
              <a:buFont typeface="Arial"/>
              <a:buNone/>
            </a:pPr>
            <a:endParaRPr lang="en-US" sz="1000" dirty="0" smtClean="0">
              <a:solidFill>
                <a:srgbClr val="595959"/>
              </a:solidFill>
              <a:cs typeface="Lucida Sans Unicode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098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4775" indent="0">
              <a:buClr>
                <a:srgbClr val="595959"/>
              </a:buClr>
              <a:buSzPct val="80000"/>
              <a:buNone/>
            </a:pPr>
            <a:endParaRPr lang="en-US" sz="1000" dirty="0" smtClean="0">
              <a:solidFill>
                <a:srgbClr val="595959"/>
              </a:solidFill>
              <a:cs typeface="Lucida Sans Unicode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09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A63F1772-F876-684F-95FD-D9724A4DB9B6}" type="slidenum">
              <a:rPr lang="en-GB" sz="1400">
                <a:solidFill>
                  <a:srgbClr val="000000"/>
                </a:solidFill>
                <a:latin typeface="Times New Roman" charset="0"/>
                <a:cs typeface="Lucida Sans Unicode" charset="0"/>
              </a:rPr>
              <a:pPr eaLnBrk="1"/>
              <a:t>5</a:t>
            </a:fld>
            <a:endParaRPr lang="en-GB" sz="1400">
              <a:solidFill>
                <a:srgbClr val="000000"/>
              </a:solidFill>
              <a:latin typeface="Times New Roman" charset="0"/>
              <a:cs typeface="Lucida Sans Unicode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/>
            <a:fld id="{2B208D5F-ADB0-5A43-B042-354679D2EFFE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8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72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746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99FBCE-7624-A547-A12C-9918B681BB69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8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C15FC-DDEE-A64D-98EC-35EDD64EA9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6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F6AD0-A045-8E4C-B6BA-47B0442F9FF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1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477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FC876-57F0-E74D-8230-B7668E01B6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21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7300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E9719-2000-C74E-A336-0CF03B4BB5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5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FCC83-D522-0043-B0E9-1BCF5552D8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97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964C1-8A52-4346-9425-FA101A4A834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7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EB808-3214-0149-9CF9-8F5571513D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05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1F875-B025-CF47-9293-FDCF0150A9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34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0FB40-B3CE-C746-B3A4-5ED4E1F4CBC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55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EAF65-C2AC-D749-8C7E-E96818C66B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64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437F7-F002-774B-B222-B3A7783F5D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4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782CB-38B0-6B45-A943-6290A590A8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27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title style</a:t>
            </a:r>
            <a:endParaRPr lang="en-GB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31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defRPr sz="1400">
                <a:solidFill>
                  <a:srgbClr val="000000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087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defRPr sz="1400">
                <a:solidFill>
                  <a:srgbClr val="000000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31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12496BA1-4547-A048-8986-3D65B2FBB6F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1" fontAlgn="base" hangingPunct="1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>
          <a:solidFill>
            <a:srgbClr val="595959"/>
          </a:solidFill>
          <a:latin typeface="Verdana"/>
          <a:ea typeface="ＭＳ Ｐゴシック" charset="0"/>
          <a:cs typeface="+mj-cs"/>
        </a:defRPr>
      </a:lvl1pPr>
      <a:lvl2pPr algn="ctr" defTabSz="449263" rtl="0" eaLnBrk="1" fontAlgn="base" hangingPunct="1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pitchFamily="-108" charset="0"/>
          <a:ea typeface="ＭＳ Ｐゴシック" charset="0"/>
          <a:cs typeface="Lucida Sans Unicode" pitchFamily="-108" charset="-52"/>
        </a:defRPr>
      </a:lvl2pPr>
      <a:lvl3pPr algn="ctr" defTabSz="449263" rtl="0" eaLnBrk="1" fontAlgn="base" hangingPunct="1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pitchFamily="-108" charset="0"/>
          <a:ea typeface="ＭＳ Ｐゴシック" charset="0"/>
          <a:cs typeface="Lucida Sans Unicode" pitchFamily="-108" charset="-52"/>
        </a:defRPr>
      </a:lvl3pPr>
      <a:lvl4pPr algn="ctr" defTabSz="449263" rtl="0" eaLnBrk="1" fontAlgn="base" hangingPunct="1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pitchFamily="-108" charset="0"/>
          <a:ea typeface="ＭＳ Ｐゴシック" charset="0"/>
          <a:cs typeface="Lucida Sans Unicode" pitchFamily="-108" charset="-52"/>
        </a:defRPr>
      </a:lvl4pPr>
      <a:lvl5pPr algn="ctr" defTabSz="449263" rtl="0" eaLnBrk="1" fontAlgn="base" hangingPunct="1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pitchFamily="-108" charset="0"/>
          <a:ea typeface="ＭＳ Ｐゴシック" charset="0"/>
          <a:cs typeface="Lucida Sans Unicode" pitchFamily="-108" charset="-52"/>
        </a:defRPr>
      </a:lvl5pPr>
      <a:lvl6pPr marL="4572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-106" charset="0"/>
          <a:ea typeface="ＭＳ Ｐゴシック" pitchFamily="-106" charset="-128"/>
        </a:defRPr>
      </a:lvl6pPr>
      <a:lvl7pPr marL="9144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-106" charset="0"/>
          <a:ea typeface="ＭＳ Ｐゴシック" pitchFamily="-106" charset="-128"/>
        </a:defRPr>
      </a:lvl7pPr>
      <a:lvl8pPr marL="1371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-106" charset="0"/>
          <a:ea typeface="ＭＳ Ｐゴシック" pitchFamily="-106" charset="-128"/>
        </a:defRPr>
      </a:lvl8pPr>
      <a:lvl9pPr marL="18288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-106" charset="0"/>
          <a:ea typeface="ＭＳ Ｐゴシック" pitchFamily="-106" charset="-128"/>
        </a:defRPr>
      </a:lvl9pPr>
    </p:titleStyle>
    <p:bodyStyle>
      <a:lvl1pPr marL="428625" indent="-323850" algn="l" defTabSz="449263" rtl="0" eaLnBrk="1" fontAlgn="base" hangingPunct="1">
        <a:lnSpc>
          <a:spcPct val="81000"/>
        </a:lnSpc>
        <a:spcBef>
          <a:spcPct val="0"/>
        </a:spcBef>
        <a:spcAft>
          <a:spcPts val="1425"/>
        </a:spcAft>
        <a:buClr>
          <a:srgbClr val="595959"/>
        </a:buClr>
        <a:buSzPct val="45000"/>
        <a:buFont typeface="StarSymbol" charset="0"/>
        <a:buChar char="●"/>
        <a:defRPr sz="2400" baseline="0">
          <a:solidFill>
            <a:srgbClr val="595959"/>
          </a:solidFill>
          <a:latin typeface="Verdana"/>
          <a:ea typeface="ＭＳ Ｐゴシック" charset="0"/>
          <a:cs typeface="+mn-cs"/>
        </a:defRPr>
      </a:lvl1pPr>
      <a:lvl2pPr marL="860425" indent="-285750" algn="l" defTabSz="449263" rtl="0" eaLnBrk="1" fontAlgn="base" hangingPunct="1">
        <a:lnSpc>
          <a:spcPct val="81000"/>
        </a:lnSpc>
        <a:spcBef>
          <a:spcPct val="0"/>
        </a:spcBef>
        <a:spcAft>
          <a:spcPts val="1138"/>
        </a:spcAft>
        <a:buClr>
          <a:srgbClr val="595959"/>
        </a:buClr>
        <a:buSzPct val="75000"/>
        <a:buFont typeface="StarSymbol" charset="0"/>
        <a:buChar char="–"/>
        <a:defRPr sz="2400" baseline="0">
          <a:solidFill>
            <a:srgbClr val="595959"/>
          </a:solidFill>
          <a:latin typeface="Verdana"/>
          <a:ea typeface="+mn-ea"/>
          <a:cs typeface="+mn-cs"/>
        </a:defRPr>
      </a:lvl2pPr>
      <a:lvl3pPr marL="1292225" indent="-214313" algn="l" defTabSz="449263" rtl="0" eaLnBrk="1" fontAlgn="base" hangingPunct="1">
        <a:lnSpc>
          <a:spcPct val="81000"/>
        </a:lnSpc>
        <a:spcBef>
          <a:spcPct val="0"/>
        </a:spcBef>
        <a:spcAft>
          <a:spcPts val="850"/>
        </a:spcAft>
        <a:buClr>
          <a:srgbClr val="595959"/>
        </a:buClr>
        <a:buSzPct val="45000"/>
        <a:buFont typeface="StarSymbol" charset="0"/>
        <a:buChar char="●"/>
        <a:defRPr sz="2400" baseline="0">
          <a:solidFill>
            <a:srgbClr val="595959"/>
          </a:solidFill>
          <a:latin typeface="Verdana"/>
          <a:ea typeface="+mn-ea"/>
          <a:cs typeface="+mn-cs"/>
        </a:defRPr>
      </a:lvl3pPr>
      <a:lvl4pPr marL="1724025" indent="-212725" algn="l" defTabSz="449263" rtl="0" eaLnBrk="1" fontAlgn="base" hangingPunct="1">
        <a:lnSpc>
          <a:spcPct val="81000"/>
        </a:lnSpc>
        <a:spcBef>
          <a:spcPct val="0"/>
        </a:spcBef>
        <a:spcAft>
          <a:spcPts val="575"/>
        </a:spcAft>
        <a:buClr>
          <a:srgbClr val="595959"/>
        </a:buClr>
        <a:buSzPct val="75000"/>
        <a:buFont typeface="StarSymbol" charset="0"/>
        <a:buChar char="–"/>
        <a:defRPr sz="2400" baseline="0">
          <a:solidFill>
            <a:srgbClr val="595959"/>
          </a:solidFill>
          <a:latin typeface="Verdana"/>
          <a:ea typeface="+mn-ea"/>
          <a:cs typeface="+mn-cs"/>
        </a:defRPr>
      </a:lvl4pPr>
      <a:lvl5pPr marL="2155825" indent="-214313" algn="l" defTabSz="449263" rtl="0" eaLnBrk="1" fontAlgn="base" hangingPunct="1">
        <a:lnSpc>
          <a:spcPct val="81000"/>
        </a:lnSpc>
        <a:spcBef>
          <a:spcPct val="0"/>
        </a:spcBef>
        <a:spcAft>
          <a:spcPts val="288"/>
        </a:spcAft>
        <a:buClr>
          <a:srgbClr val="595959"/>
        </a:buClr>
        <a:buSzPct val="45000"/>
        <a:buFont typeface="StarSymbol" charset="0"/>
        <a:buChar char="●"/>
        <a:defRPr sz="2400" baseline="0">
          <a:solidFill>
            <a:srgbClr val="595959"/>
          </a:solidFill>
          <a:latin typeface="Verdana"/>
          <a:ea typeface="+mn-ea"/>
          <a:cs typeface="+mn-cs"/>
        </a:defRPr>
      </a:lvl5pPr>
      <a:lvl6pPr marL="2613025" indent="-214313" algn="l" defTabSz="449263" rtl="0" eaLnBrk="1" fontAlgn="base" hangingPunct="1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0225" indent="-214313" algn="l" defTabSz="449263" rtl="0" eaLnBrk="1" fontAlgn="base" hangingPunct="1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7425" indent="-214313" algn="l" defTabSz="449263" rtl="0" eaLnBrk="1" fontAlgn="base" hangingPunct="1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4625" indent="-214313" algn="l" defTabSz="449263" rtl="0" eaLnBrk="1" fontAlgn="base" hangingPunct="1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ict4ial.eu/download-making-your-organisations-information-accessible-for-al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t4ial.eu" TargetMode="External"/><Relationship Id="rId4" Type="http://schemas.openxmlformats.org/officeDocument/2006/relationships/hyperlink" Target="http://ict4ial.eu/information-flyer-guideline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t4ial.eu" TargetMode="External"/><Relationship Id="rId4" Type="http://schemas.openxmlformats.org/officeDocument/2006/relationships/hyperlink" Target="mailto:secretariat@european-agency.org" TargetMode="External"/><Relationship Id="rId5" Type="http://schemas.openxmlformats.org/officeDocument/2006/relationships/hyperlink" Target="http://www.european-agency.org" TargetMode="External"/><Relationship Id="rId6" Type="http://schemas.openxmlformats.org/officeDocument/2006/relationships/image" Target="../media/image3.jpg"/><Relationship Id="rId7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un.org/disabilities/convention/conventionfull.s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european-agency.org/agency-projects/i-acces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ict4ial.eu/dissemination-and-exploitation-repor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ict4ial.eu/guidelines-accessible-inform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CT for Information Accessibility in Learning project logo" title="ICT4IAL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63" y="611485"/>
            <a:ext cx="7194550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3238" y="4931965"/>
            <a:ext cx="9067800" cy="216024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600" dirty="0" smtClean="0">
                <a:solidFill>
                  <a:srgbClr val="595959"/>
                </a:solidFill>
                <a:latin typeface="Verdana"/>
                <a:cs typeface="Verdana"/>
              </a:rPr>
              <a:t>Guidelines for Accessible Information</a:t>
            </a:r>
            <a:br>
              <a:rPr lang="en-US" sz="3600" dirty="0" smtClean="0">
                <a:solidFill>
                  <a:srgbClr val="595959"/>
                </a:solidFill>
                <a:latin typeface="Verdana"/>
                <a:cs typeface="Verdana"/>
              </a:rPr>
            </a:br>
            <a:endParaRPr lang="en-US" sz="3600" dirty="0">
              <a:solidFill>
                <a:srgbClr val="595959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aim of the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support the work of practitioners and organisations working in the field of education to provide accessible information to all learners who require and will benefit from more accessible information. </a:t>
            </a:r>
            <a:r>
              <a:rPr lang="en-US" dirty="0" smtClean="0"/>
              <a:t>This includes </a:t>
            </a:r>
            <a:r>
              <a:rPr lang="en-US" dirty="0"/>
              <a:t>information providers such as: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chool </a:t>
            </a:r>
            <a:r>
              <a:rPr lang="en-US" dirty="0"/>
              <a:t>staff &amp; </a:t>
            </a:r>
            <a:r>
              <a:rPr lang="en-US" dirty="0" smtClean="0"/>
              <a:t>university staff</a:t>
            </a:r>
            <a:endParaRPr lang="en-US" dirty="0"/>
          </a:p>
          <a:p>
            <a:pPr lvl="1"/>
            <a:r>
              <a:rPr lang="en-US" dirty="0" smtClean="0"/>
              <a:t>librarians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ommunication officers</a:t>
            </a:r>
            <a:endParaRPr lang="en-US" dirty="0"/>
          </a:p>
          <a:p>
            <a:pPr lvl="1"/>
            <a:r>
              <a:rPr lang="en-US" dirty="0" smtClean="0"/>
              <a:t>publishers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groups and non-governmental </a:t>
            </a:r>
            <a:r>
              <a:rPr lang="en-US" dirty="0" smtClean="0"/>
              <a:t>organisations</a:t>
            </a:r>
          </a:p>
          <a:p>
            <a:r>
              <a:rPr lang="en-US" dirty="0" smtClean="0"/>
              <a:t>T</a:t>
            </a:r>
            <a:r>
              <a:rPr lang="en-GB" dirty="0" smtClean="0"/>
              <a:t>o support </a:t>
            </a:r>
            <a:r>
              <a:rPr lang="en-GB" dirty="0"/>
              <a:t>all individuals </a:t>
            </a:r>
            <a:r>
              <a:rPr lang="en-GB" dirty="0" smtClean="0"/>
              <a:t>and organisations who want to provide information </a:t>
            </a:r>
            <a:r>
              <a:rPr lang="en-GB" dirty="0"/>
              <a:t>that is accessible in different </a:t>
            </a:r>
            <a:r>
              <a:rPr lang="en-GB" dirty="0" smtClean="0"/>
              <a:t>formats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98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scope of the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 general steps to achieve accessible information are universal. Therefore the Guidelines apply to information in general and to information for learning in particular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en-GB" dirty="0"/>
              <a:t>Guidelines aim to be content and context free, but offer </a:t>
            </a:r>
            <a:r>
              <a:rPr lang="en-GB" dirty="0" smtClean="0"/>
              <a:t>concrete </a:t>
            </a:r>
            <a:r>
              <a:rPr lang="en-GB" dirty="0"/>
              <a:t>examples of how they can be applied to different learning situations.</a:t>
            </a:r>
          </a:p>
          <a:p>
            <a:pPr lvl="0"/>
            <a:r>
              <a:rPr lang="en-GB" dirty="0" smtClean="0"/>
              <a:t>The </a:t>
            </a:r>
            <a:r>
              <a:rPr lang="en-GB" dirty="0"/>
              <a:t>use of assistive devices complements </a:t>
            </a:r>
            <a:r>
              <a:rPr lang="en-GB" dirty="0" smtClean="0"/>
              <a:t>the practice of providing </a:t>
            </a:r>
            <a:r>
              <a:rPr lang="en-GB" dirty="0"/>
              <a:t>accessible </a:t>
            </a:r>
            <a:r>
              <a:rPr lang="en-GB" dirty="0" smtClean="0"/>
              <a:t>information.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85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 Guidelines?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4775" indent="0">
              <a:buNone/>
            </a:pPr>
            <a:r>
              <a:rPr lang="en-GB" dirty="0" smtClean="0"/>
              <a:t>The Guidelines </a:t>
            </a:r>
            <a:r>
              <a:rPr lang="en-GB" dirty="0"/>
              <a:t>build on two steps for action:</a:t>
            </a:r>
          </a:p>
          <a:p>
            <a:r>
              <a:rPr lang="en-GB" dirty="0"/>
              <a:t>Step 1 describes how to create accessible information via text, images, </a:t>
            </a:r>
            <a:r>
              <a:rPr lang="en-GB" dirty="0" smtClean="0"/>
              <a:t>audio and video</a:t>
            </a:r>
            <a:endParaRPr lang="en-GB" dirty="0"/>
          </a:p>
          <a:p>
            <a:r>
              <a:rPr lang="en-GB" dirty="0"/>
              <a:t>Step 2 considers how media can be made accessible – for example, electronic documents, online sources or printed </a:t>
            </a:r>
            <a:r>
              <a:rPr lang="en-GB" dirty="0" smtClean="0"/>
              <a:t>material</a:t>
            </a:r>
          </a:p>
          <a:p>
            <a:pPr marL="104775" indent="0">
              <a:buNone/>
            </a:pPr>
            <a:r>
              <a:rPr lang="en-GB" dirty="0" smtClean="0"/>
              <a:t>These </a:t>
            </a:r>
            <a:r>
              <a:rPr lang="en-GB" dirty="0"/>
              <a:t>two steps build upon each other. By following the Guidelines in Step 1 to make different types of information accessible, Step 2 becomes easier as already accessible information is available to be used within the different media.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62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 Guidelines?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4775" indent="0">
              <a:buNone/>
            </a:pPr>
            <a:r>
              <a:rPr lang="en-GB" dirty="0"/>
              <a:t>For each step, the Guidelines </a:t>
            </a:r>
            <a:r>
              <a:rPr lang="en-GB" dirty="0" smtClean="0"/>
              <a:t>provide:</a:t>
            </a:r>
          </a:p>
          <a:p>
            <a:r>
              <a:rPr lang="en-GB" dirty="0"/>
              <a:t>R</a:t>
            </a:r>
            <a:r>
              <a:rPr lang="en-GB" dirty="0" smtClean="0"/>
              <a:t>ecommendations </a:t>
            </a:r>
            <a:r>
              <a:rPr lang="en-GB" dirty="0"/>
              <a:t>on how different types of information can be made </a:t>
            </a:r>
            <a:r>
              <a:rPr lang="en-GB" dirty="0" smtClean="0"/>
              <a:t>accessible</a:t>
            </a:r>
          </a:p>
          <a:p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list of resources available to support this </a:t>
            </a:r>
            <a:r>
              <a:rPr lang="en-GB" dirty="0" smtClean="0"/>
              <a:t>process categorised </a:t>
            </a:r>
            <a:r>
              <a:rPr lang="en-GB" dirty="0"/>
              <a:t>into:</a:t>
            </a:r>
          </a:p>
          <a:p>
            <a:pPr lvl="1"/>
            <a:r>
              <a:rPr lang="en-GB" dirty="0"/>
              <a:t>‘easy’: actions which can be completed with a general knowledge of common software </a:t>
            </a:r>
            <a:r>
              <a:rPr lang="en-GB" dirty="0" smtClean="0"/>
              <a:t>programmes</a:t>
            </a:r>
            <a:endParaRPr lang="en-GB" dirty="0"/>
          </a:p>
          <a:p>
            <a:pPr lvl="1"/>
            <a:r>
              <a:rPr lang="en-GB" dirty="0"/>
              <a:t>‘advanced’: actions which can be completed with an in-depth knowledge of common software </a:t>
            </a:r>
            <a:r>
              <a:rPr lang="en-GB" dirty="0" smtClean="0"/>
              <a:t>programmes, and</a:t>
            </a:r>
            <a:endParaRPr lang="en-GB" dirty="0"/>
          </a:p>
          <a:p>
            <a:pPr lvl="1"/>
            <a:r>
              <a:rPr lang="en-GB" dirty="0"/>
              <a:t>‘professional’ levels: actions which can be completed with a more professional knowledge of software and general knowledge of </a:t>
            </a:r>
            <a:r>
              <a:rPr lang="en-GB" dirty="0" smtClean="0"/>
              <a:t>programming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3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your </a:t>
            </a:r>
            <a:r>
              <a:rPr lang="en-GB" dirty="0" smtClean="0"/>
              <a:t>organisation’s</a:t>
            </a:r>
            <a:r>
              <a:rPr lang="en-US" dirty="0" smtClean="0"/>
              <a:t> information accessible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report which builds on lessons learned during the trialling of the Guidelines in three partner organisations</a:t>
            </a:r>
          </a:p>
          <a:p>
            <a:r>
              <a:rPr lang="en-GB" dirty="0"/>
              <a:t>It contains recommendations for organisations that wish to provide accessible information in the education sector in particular, but also more widely, as the processes are universal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It can be used in conjunction with the Guidelines </a:t>
            </a:r>
          </a:p>
          <a:p>
            <a:r>
              <a:rPr lang="en-GB" dirty="0"/>
              <a:t>Contains a model of how your organisation could take a strategic approach to provide more accessible </a:t>
            </a:r>
            <a:r>
              <a:rPr lang="en-GB" dirty="0" smtClean="0"/>
              <a:t>information</a:t>
            </a:r>
          </a:p>
          <a:p>
            <a:r>
              <a:rPr lang="en-GB" dirty="0" smtClean="0"/>
              <a:t>Available in </a:t>
            </a:r>
            <a:r>
              <a:rPr lang="en-GB" dirty="0"/>
              <a:t>23 languages </a:t>
            </a:r>
            <a:r>
              <a:rPr lang="en-GB" dirty="0">
                <a:hlinkClick r:id="rId3"/>
              </a:rPr>
              <a:t>http://ict4ial.eu/download-making-your-organisations-information-accessible-for-all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70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from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4775" indent="0">
              <a:buNone/>
            </a:pPr>
            <a:r>
              <a:rPr lang="en-US" sz="2200" dirty="0" smtClean="0"/>
              <a:t>1. </a:t>
            </a:r>
            <a:r>
              <a:rPr lang="en-US" sz="2200" dirty="0"/>
              <a:t>Include an accessibility statement in the </a:t>
            </a:r>
            <a:r>
              <a:rPr lang="en-US" sz="2200" dirty="0" err="1"/>
              <a:t>organisation’s</a:t>
            </a:r>
            <a:r>
              <a:rPr lang="en-US" sz="2200" dirty="0"/>
              <a:t> long term strategy</a:t>
            </a:r>
          </a:p>
          <a:p>
            <a:pPr marL="104775" indent="0">
              <a:buNone/>
            </a:pPr>
            <a:r>
              <a:rPr lang="en-US" sz="2200" dirty="0" smtClean="0"/>
              <a:t>2. </a:t>
            </a:r>
            <a:r>
              <a:rPr lang="en-US" sz="2200" dirty="0"/>
              <a:t>Develop a strategy or plan for implementing accessible information</a:t>
            </a:r>
          </a:p>
          <a:p>
            <a:pPr marL="104775" indent="0">
              <a:buNone/>
            </a:pPr>
            <a:r>
              <a:rPr lang="en-US" sz="2200" dirty="0" smtClean="0"/>
              <a:t>3. </a:t>
            </a:r>
            <a:r>
              <a:rPr lang="en-US" sz="2200" dirty="0"/>
              <a:t>Make someone responsible for implementing the information accessibility plan and provide them with the required resources</a:t>
            </a:r>
          </a:p>
          <a:p>
            <a:pPr marL="104775" indent="0">
              <a:buNone/>
            </a:pPr>
            <a:r>
              <a:rPr lang="en-US" sz="2200" dirty="0" smtClean="0"/>
              <a:t>4. </a:t>
            </a:r>
            <a:r>
              <a:rPr lang="en-US" sz="2200" dirty="0"/>
              <a:t>Plan an incremental implementation – be ambitious and modest at the same time</a:t>
            </a:r>
          </a:p>
          <a:p>
            <a:pPr marL="104775" indent="0">
              <a:buNone/>
            </a:pPr>
            <a:r>
              <a:rPr lang="en-US" sz="2200" dirty="0" smtClean="0"/>
              <a:t>5. </a:t>
            </a:r>
            <a:r>
              <a:rPr lang="en-US" sz="2200" dirty="0"/>
              <a:t>Embed accessibility into your information production and dissemination processes</a:t>
            </a:r>
          </a:p>
          <a:p>
            <a:pPr marL="104775" indent="0">
              <a:buNone/>
            </a:pPr>
            <a:r>
              <a:rPr lang="en-US" sz="2200" dirty="0" smtClean="0"/>
              <a:t>6. </a:t>
            </a:r>
            <a:r>
              <a:rPr lang="en-US" sz="2200" dirty="0"/>
              <a:t>Provide information, education and training on accessibility for all staff</a:t>
            </a:r>
          </a:p>
          <a:p>
            <a:pPr marL="104775" indent="0">
              <a:buNone/>
            </a:pPr>
            <a:r>
              <a:rPr lang="en-US" sz="2200" dirty="0" smtClean="0"/>
              <a:t>7. </a:t>
            </a:r>
            <a:r>
              <a:rPr lang="en-US" sz="2200" dirty="0"/>
              <a:t>When outsourcing information production, make sure accessibility requirements are addressed and undergo a quality check</a:t>
            </a:r>
          </a:p>
        </p:txBody>
      </p:sp>
    </p:spTree>
    <p:extLst>
      <p:ext uri="{BB962C8B-B14F-4D97-AF65-F5344CB8AC3E}">
        <p14:creationId xmlns:p14="http://schemas.microsoft.com/office/powerpoint/2010/main" val="3979873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involved!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4775" indent="0">
              <a:buNone/>
            </a:pPr>
            <a:endParaRPr lang="en-US" dirty="0" smtClean="0"/>
          </a:p>
          <a:p>
            <a:r>
              <a:rPr lang="en-US" dirty="0" smtClean="0"/>
              <a:t>Register on the </a:t>
            </a:r>
            <a:r>
              <a:rPr lang="en-US" dirty="0" smtClean="0">
                <a:hlinkClick r:id="rId3"/>
              </a:rPr>
              <a:t>www.ict4ial.eu</a:t>
            </a:r>
            <a:r>
              <a:rPr lang="en-US" dirty="0" smtClean="0"/>
              <a:t> website</a:t>
            </a:r>
            <a:endParaRPr lang="en-US" dirty="0"/>
          </a:p>
          <a:p>
            <a:r>
              <a:rPr lang="en-US" dirty="0" smtClean="0"/>
              <a:t>Add </a:t>
            </a:r>
            <a:r>
              <a:rPr lang="en-US" dirty="0"/>
              <a:t>comments on the Guidelines </a:t>
            </a:r>
            <a:r>
              <a:rPr lang="en-US"/>
              <a:t>for A</a:t>
            </a:r>
            <a:r>
              <a:rPr lang="en-US" smtClean="0"/>
              <a:t>ccessible </a:t>
            </a:r>
            <a:r>
              <a:rPr lang="en-US" dirty="0"/>
              <a:t>I</a:t>
            </a:r>
            <a:r>
              <a:rPr lang="en-US" smtClean="0"/>
              <a:t>nformation</a:t>
            </a:r>
            <a:endParaRPr lang="en-US" dirty="0"/>
          </a:p>
          <a:p>
            <a:r>
              <a:rPr lang="en-US" dirty="0"/>
              <a:t>Share resources and your experiences via the website </a:t>
            </a:r>
          </a:p>
          <a:p>
            <a:r>
              <a:rPr lang="en-US" dirty="0"/>
              <a:t>Download the </a:t>
            </a:r>
            <a:r>
              <a:rPr lang="en-US" dirty="0">
                <a:hlinkClick r:id="rId4"/>
              </a:rPr>
              <a:t>Guidelines flyer</a:t>
            </a:r>
            <a:r>
              <a:rPr lang="en-US" dirty="0"/>
              <a:t> for more </a:t>
            </a:r>
            <a:r>
              <a:rPr lang="en-US" dirty="0" smtClean="0"/>
              <a:t>information in 23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04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For more information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3808" y="1619597"/>
            <a:ext cx="9067800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Visit </a:t>
            </a:r>
            <a:r>
              <a:rPr lang="en-US" sz="2200" b="1" dirty="0" smtClean="0">
                <a:hlinkClick r:id="rId3"/>
              </a:rPr>
              <a:t>www.ict4ial.eu</a:t>
            </a:r>
            <a:endParaRPr lang="en-US" sz="2200" b="1" dirty="0" smtClean="0"/>
          </a:p>
          <a:p>
            <a:pPr marL="0" indent="0">
              <a:buNone/>
            </a:pPr>
            <a:endParaRPr lang="en-US" sz="2200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o</a:t>
            </a:r>
            <a:r>
              <a:rPr lang="en-US" sz="2000" dirty="0" smtClean="0"/>
              <a:t>r contact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 smtClean="0"/>
              <a:t>European </a:t>
            </a:r>
            <a:r>
              <a:rPr lang="en-US" sz="2000" b="1" dirty="0"/>
              <a:t>Agency for Special Needs and Inclusive </a:t>
            </a:r>
            <a:r>
              <a:rPr lang="en-US" sz="2000" b="1" dirty="0" smtClean="0"/>
              <a:t>Education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err="1" smtClean="0"/>
              <a:t>Østre</a:t>
            </a:r>
            <a:r>
              <a:rPr lang="en-US" sz="2000" dirty="0" smtClean="0"/>
              <a:t> </a:t>
            </a:r>
            <a:r>
              <a:rPr lang="en-US" sz="2000" dirty="0" err="1"/>
              <a:t>Stationsvej</a:t>
            </a:r>
            <a:r>
              <a:rPr lang="en-US" sz="2000" dirty="0"/>
              <a:t> </a:t>
            </a:r>
            <a:r>
              <a:rPr lang="en-US" sz="2000" dirty="0" smtClean="0"/>
              <a:t>33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/>
              <a:t>DK</a:t>
            </a:r>
            <a:r>
              <a:rPr lang="en-US" sz="2000" dirty="0"/>
              <a:t>-5000 </a:t>
            </a:r>
            <a:r>
              <a:rPr lang="en-US" sz="2000" dirty="0" smtClean="0"/>
              <a:t>Odense C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/>
              <a:t>Denmark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>
                <a:hlinkClick r:id="rId4"/>
              </a:rPr>
              <a:t>secretariat@european-agency.org</a:t>
            </a:r>
            <a:r>
              <a:rPr lang="en-US" sz="2000" dirty="0" smtClean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>
                <a:hlinkClick r:id="rId5"/>
              </a:rPr>
              <a:t>www.european-agency.org</a:t>
            </a:r>
            <a:endParaRPr lang="en-US" sz="2000" dirty="0"/>
          </a:p>
          <a:p>
            <a:pPr marL="104775" indent="0">
              <a:lnSpc>
                <a:spcPct val="100000"/>
              </a:lnSpc>
              <a:buNone/>
            </a:pPr>
            <a:endParaRPr lang="en-US" sz="2000" dirty="0" smtClean="0"/>
          </a:p>
          <a:p>
            <a:pPr marL="104775" indent="0">
              <a:lnSpc>
                <a:spcPct val="100000"/>
              </a:lnSpc>
              <a:buNone/>
            </a:pPr>
            <a:endParaRPr lang="en-US" sz="2000" dirty="0"/>
          </a:p>
        </p:txBody>
      </p:sp>
      <p:pic>
        <p:nvPicPr>
          <p:cNvPr id="7" name="Picture 6" descr="Decorative dividing line" title="Decorative dividing li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992" y="5724053"/>
            <a:ext cx="5401056" cy="188976"/>
          </a:xfrm>
          <a:prstGeom prst="rect">
            <a:avLst/>
          </a:prstGeom>
        </p:spPr>
      </p:pic>
      <p:pic>
        <p:nvPicPr>
          <p:cNvPr id="2" name="Picture 1" descr="European Union flag logo" title="European Unio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576" y="6012085"/>
            <a:ext cx="1440590" cy="9584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7824" y="6012085"/>
            <a:ext cx="6336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4775" indent="0">
              <a:lnSpc>
                <a:spcPct val="100000"/>
              </a:lnSpc>
              <a:buNone/>
            </a:pPr>
            <a:r>
              <a:rPr lang="en-US" sz="1400" dirty="0" smtClean="0">
                <a:solidFill>
                  <a:srgbClr val="000000"/>
                </a:solidFill>
                <a:latin typeface="Verdana"/>
                <a:cs typeface="Verdana"/>
              </a:rPr>
              <a:t>This </a:t>
            </a:r>
            <a:r>
              <a:rPr lang="en-US" sz="1400" dirty="0">
                <a:solidFill>
                  <a:srgbClr val="000000"/>
                </a:solidFill>
                <a:latin typeface="Verdana"/>
                <a:cs typeface="Verdana"/>
              </a:rPr>
              <a:t>project has been funded with support from the </a:t>
            </a:r>
            <a:r>
              <a:rPr lang="en-US" sz="1400" dirty="0" smtClean="0">
                <a:solidFill>
                  <a:srgbClr val="000000"/>
                </a:solidFill>
                <a:latin typeface="Verdana"/>
                <a:cs typeface="Verdana"/>
              </a:rPr>
              <a:t>Lifelong Learning </a:t>
            </a:r>
            <a:r>
              <a:rPr lang="en-GB" sz="1400" dirty="0" smtClean="0">
                <a:solidFill>
                  <a:srgbClr val="000000"/>
                </a:solidFill>
                <a:latin typeface="Verdana"/>
                <a:cs typeface="Verdana"/>
              </a:rPr>
              <a:t>Programme</a:t>
            </a:r>
            <a:r>
              <a:rPr lang="en-US" sz="1400" dirty="0" smtClean="0">
                <a:solidFill>
                  <a:srgbClr val="000000"/>
                </a:solidFill>
                <a:latin typeface="Verdana"/>
                <a:cs typeface="Verdana"/>
              </a:rPr>
              <a:t> of the European </a:t>
            </a:r>
            <a:r>
              <a:rPr lang="en-US" sz="1400" dirty="0">
                <a:solidFill>
                  <a:srgbClr val="000000"/>
                </a:solidFill>
                <a:latin typeface="Verdana"/>
                <a:cs typeface="Verdana"/>
              </a:rPr>
              <a:t>Union. This presentation reflects the views only of the author, and the European Commission cannot be held responsible for any use which may be made of the information contained therein.</a:t>
            </a:r>
          </a:p>
        </p:txBody>
      </p:sp>
    </p:spTree>
    <p:extLst>
      <p:ext uri="{BB962C8B-B14F-4D97-AF65-F5344CB8AC3E}">
        <p14:creationId xmlns:p14="http://schemas.microsoft.com/office/powerpoint/2010/main" val="2236107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accessible information?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Accessible information is understood as information provided in formats that allow every user and learner to access content ‘on an equal basis with others’ (</a:t>
            </a:r>
            <a:r>
              <a:rPr lang="en-GB" dirty="0">
                <a:hlinkClick r:id="rId3"/>
              </a:rPr>
              <a:t>UNCRPD</a:t>
            </a:r>
            <a:r>
              <a:rPr lang="en-GB" dirty="0"/>
              <a:t>). </a:t>
            </a:r>
            <a:endParaRPr lang="en-GB" dirty="0" smtClean="0"/>
          </a:p>
          <a:p>
            <a:r>
              <a:rPr lang="en-GB" dirty="0" smtClean="0"/>
              <a:t>Accessible </a:t>
            </a:r>
            <a:r>
              <a:rPr lang="en-GB" dirty="0"/>
              <a:t>information is ideally information that:</a:t>
            </a:r>
          </a:p>
          <a:p>
            <a:pPr lvl="1"/>
            <a:r>
              <a:rPr lang="en-GB" dirty="0"/>
              <a:t>allows all users and learners to easily </a:t>
            </a:r>
            <a:r>
              <a:rPr lang="en-GB" dirty="0" smtClean="0"/>
              <a:t>orient </a:t>
            </a:r>
            <a:r>
              <a:rPr lang="en-GB" dirty="0"/>
              <a:t>themselves within the </a:t>
            </a:r>
            <a:r>
              <a:rPr lang="en-GB" dirty="0" smtClean="0"/>
              <a:t>content, and</a:t>
            </a:r>
            <a:endParaRPr lang="en-GB" dirty="0"/>
          </a:p>
          <a:p>
            <a:pPr lvl="1"/>
            <a:r>
              <a:rPr lang="en-GB" dirty="0"/>
              <a:t>can be effectively perceived and understood by different perception channels, such as using eyes and/or ears and/or </a:t>
            </a:r>
            <a:r>
              <a:rPr lang="en-GB" dirty="0" smtClean="0"/>
              <a:t>fingers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8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595959"/>
                </a:solidFill>
                <a:latin typeface="Verdana"/>
                <a:cs typeface="Verdana"/>
              </a:rPr>
              <a:t>Why is accessibility of information important?</a:t>
            </a:r>
            <a:endParaRPr lang="en-US" sz="3600" dirty="0">
              <a:solidFill>
                <a:srgbClr val="595959"/>
              </a:solidFill>
              <a:latin typeface="Verdana"/>
              <a:cs typeface="Verdana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4775" indent="0">
              <a:buNone/>
            </a:pPr>
            <a:r>
              <a:rPr lang="en-GB" dirty="0"/>
              <a:t>All educational organisations </a:t>
            </a:r>
            <a:r>
              <a:rPr lang="en-GB" dirty="0" smtClean="0"/>
              <a:t>must make </a:t>
            </a:r>
            <a:r>
              <a:rPr lang="en-GB" dirty="0"/>
              <a:t>their information accessible for everyone. The UN Convention on the Rights of Persons with Disabilities </a:t>
            </a:r>
            <a:r>
              <a:rPr lang="en-GB" dirty="0" smtClean="0"/>
              <a:t>is </a:t>
            </a:r>
            <a:r>
              <a:rPr lang="en-GB" dirty="0"/>
              <a:t>a key driving force for change in the area. The Convention emphasises:</a:t>
            </a:r>
          </a:p>
          <a:p>
            <a:r>
              <a:rPr lang="en-GB" dirty="0" smtClean="0"/>
              <a:t>the </a:t>
            </a:r>
            <a:r>
              <a:rPr lang="en-GB" dirty="0"/>
              <a:t>obligation to ‘provide accessible information to persons with disabilities’ (Art.</a:t>
            </a:r>
            <a:r>
              <a:rPr lang="en-GB" dirty="0" smtClean="0"/>
              <a:t>4)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need for ‘the design, development, production and distribution of accessible ICT’ (Art.9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right to education ‘without discrimination and on the basis of equal opportunity’ for persons with disabilities (Art.24</a:t>
            </a:r>
            <a:r>
              <a:rPr lang="en-GB" dirty="0" smtClean="0"/>
              <a:t>)</a:t>
            </a:r>
            <a:endParaRPr lang="en-GB" dirty="0"/>
          </a:p>
          <a:p>
            <a:pPr>
              <a:buClr>
                <a:srgbClr val="595959"/>
              </a:buClr>
              <a:buSzPct val="80000"/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Verdana"/>
              <a:cs typeface="Lucida Sans Unicode" charset="0"/>
            </a:endParaRPr>
          </a:p>
          <a:p>
            <a:pPr>
              <a:buClr>
                <a:srgbClr val="595959"/>
              </a:buClr>
              <a:buSzPct val="80000"/>
              <a:buFont typeface="Arial"/>
              <a:buChar char="•"/>
            </a:pPr>
            <a:endParaRPr lang="en-US" sz="2400" dirty="0" err="1" smtClean="0">
              <a:solidFill>
                <a:schemeClr val="tx2">
                  <a:lumMod val="50000"/>
                </a:schemeClr>
              </a:solidFill>
              <a:latin typeface="Verdana"/>
              <a:cs typeface="Lucida Sans Unicod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595959"/>
                </a:solidFill>
                <a:latin typeface="Verdana"/>
                <a:cs typeface="Verdana"/>
              </a:rPr>
              <a:t>Why is accessibility of information important?</a:t>
            </a:r>
            <a:endParaRPr lang="en-US" sz="3600" dirty="0">
              <a:solidFill>
                <a:srgbClr val="595959"/>
              </a:solidFill>
              <a:latin typeface="Verdana"/>
              <a:cs typeface="Verdana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Everyone and every organisation or institution which  provides information for </a:t>
            </a:r>
            <a:r>
              <a:rPr lang="en-GB" dirty="0"/>
              <a:t>education </a:t>
            </a:r>
            <a:r>
              <a:rPr lang="en-GB" dirty="0" smtClean="0"/>
              <a:t>must consider these </a:t>
            </a:r>
            <a:r>
              <a:rPr lang="en-GB" dirty="0"/>
              <a:t>issues in differing ways within </a:t>
            </a:r>
            <a:r>
              <a:rPr lang="en-GB" dirty="0" smtClean="0"/>
              <a:t>their work</a:t>
            </a:r>
          </a:p>
          <a:p>
            <a:r>
              <a:rPr lang="en-GB" dirty="0" smtClean="0"/>
              <a:t>The ability </a:t>
            </a:r>
            <a:r>
              <a:rPr lang="en-GB" dirty="0"/>
              <a:t>to access relevant information for and about education is a crucial prerequisite for learning. </a:t>
            </a:r>
            <a:r>
              <a:rPr lang="en-GB" dirty="0" smtClean="0"/>
              <a:t>If learners </a:t>
            </a:r>
            <a:r>
              <a:rPr lang="en-GB" dirty="0"/>
              <a:t>have restricted access to </a:t>
            </a:r>
            <a:r>
              <a:rPr lang="en-GB" dirty="0" smtClean="0"/>
              <a:t>information, this limits their learning opportunities. Stakeholders in the field of </a:t>
            </a:r>
            <a:r>
              <a:rPr lang="en-GB" dirty="0"/>
              <a:t>lifelong learning </a:t>
            </a:r>
            <a:r>
              <a:rPr lang="en-GB" dirty="0" smtClean="0"/>
              <a:t>must take steps to </a:t>
            </a:r>
            <a:r>
              <a:rPr lang="en-GB" dirty="0"/>
              <a:t>remove </a:t>
            </a:r>
            <a:r>
              <a:rPr lang="en-GB" dirty="0" smtClean="0"/>
              <a:t>barriers</a:t>
            </a:r>
          </a:p>
          <a:p>
            <a:r>
              <a:rPr lang="en-GB" dirty="0"/>
              <a:t>F</a:t>
            </a:r>
            <a:r>
              <a:rPr lang="en-GB" dirty="0" smtClean="0"/>
              <a:t>ostering accessibility is our obligation and we should all work towards becoming models of accessibility</a:t>
            </a:r>
            <a:endParaRPr lang="en-GB" dirty="0"/>
          </a:p>
          <a:p>
            <a:pPr marL="104775" indent="0">
              <a:buNone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Verdana"/>
              <a:cs typeface="Lucida Sans Unicode" charset="0"/>
            </a:endParaRPr>
          </a:p>
          <a:p>
            <a:pPr>
              <a:buClr>
                <a:srgbClr val="595959"/>
              </a:buClr>
              <a:buSzPct val="80000"/>
              <a:buFont typeface="Arial"/>
              <a:buChar char="•"/>
            </a:pPr>
            <a:endParaRPr lang="en-US" sz="2400" dirty="0" err="1" smtClean="0">
              <a:solidFill>
                <a:schemeClr val="tx2">
                  <a:lumMod val="50000"/>
                </a:schemeClr>
              </a:solidFill>
              <a:latin typeface="Verdana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03238" y="434975"/>
            <a:ext cx="9067800" cy="1257300"/>
          </a:xfrm>
        </p:spPr>
        <p:txBody>
          <a:bodyPr/>
          <a:lstStyle/>
          <a:p>
            <a:r>
              <a:rPr lang="en-US" dirty="0" smtClean="0">
                <a:cs typeface="Verdana"/>
              </a:rPr>
              <a:t>The ICT </a:t>
            </a:r>
            <a:r>
              <a:rPr lang="en-US" dirty="0">
                <a:cs typeface="Verdana"/>
              </a:rPr>
              <a:t>for Information Accessibility in </a:t>
            </a:r>
            <a:r>
              <a:rPr lang="en-US" dirty="0" smtClean="0">
                <a:cs typeface="Verdana"/>
              </a:rPr>
              <a:t>Learning (ICT4IAL) project</a:t>
            </a:r>
            <a:endParaRPr lang="en-US" dirty="0">
              <a:cs typeface="Verdana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03238" y="2032000"/>
            <a:ext cx="9067800" cy="4987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Project </a:t>
            </a:r>
            <a:r>
              <a:rPr lang="en-US" dirty="0"/>
              <a:t>activities </a:t>
            </a:r>
            <a:r>
              <a:rPr lang="en-US" dirty="0" smtClean="0"/>
              <a:t>ran between 2013 and 2015</a:t>
            </a:r>
          </a:p>
          <a:p>
            <a:pPr>
              <a:defRPr/>
            </a:pPr>
            <a:r>
              <a:rPr lang="en-US" dirty="0" smtClean="0"/>
              <a:t>Building </a:t>
            </a:r>
            <a:r>
              <a:rPr lang="en-US" dirty="0"/>
              <a:t>on the results of the </a:t>
            </a:r>
            <a:r>
              <a:rPr lang="en-US" dirty="0" smtClean="0">
                <a:hlinkClick r:id="rId3"/>
              </a:rPr>
              <a:t>Accessible Information Provision for Lifelong Learning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-access) project to </a:t>
            </a:r>
            <a:r>
              <a:rPr lang="en-US" dirty="0"/>
              <a:t>foster accessibility of information in </a:t>
            </a:r>
            <a:r>
              <a:rPr lang="en-US" dirty="0" smtClean="0"/>
              <a:t>learning</a:t>
            </a:r>
            <a:endParaRPr lang="en-US" dirty="0"/>
          </a:p>
          <a:p>
            <a:pPr>
              <a:defRPr/>
            </a:pPr>
            <a:r>
              <a:rPr lang="en-US" dirty="0" smtClean="0"/>
              <a:t>Funded by </a:t>
            </a:r>
            <a:r>
              <a:rPr lang="en-US" dirty="0"/>
              <a:t>the European Commission under the Lifelong Learning Transversal </a:t>
            </a:r>
            <a:r>
              <a:rPr lang="en-US" dirty="0" err="1"/>
              <a:t>Programme</a:t>
            </a:r>
            <a:r>
              <a:rPr lang="en-US" dirty="0"/>
              <a:t>, Key Activity 3: Information and Communication </a:t>
            </a:r>
            <a:r>
              <a:rPr lang="en-US" dirty="0" smtClean="0"/>
              <a:t>Technologies</a:t>
            </a:r>
            <a:endParaRPr lang="en-US" dirty="0"/>
          </a:p>
          <a:p>
            <a:pPr>
              <a:defRPr/>
            </a:pPr>
            <a:endParaRPr lang="en-US" dirty="0">
              <a:latin typeface="Arial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0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4775" indent="0">
              <a:buNone/>
            </a:pPr>
            <a:r>
              <a:rPr lang="en-US" dirty="0" smtClean="0"/>
              <a:t>The </a:t>
            </a:r>
            <a:r>
              <a:rPr lang="en-US" dirty="0"/>
              <a:t>ICT4IAL project is a multi-disciplinary network of European and </a:t>
            </a:r>
            <a:r>
              <a:rPr lang="en-US" dirty="0" smtClean="0"/>
              <a:t>international </a:t>
            </a:r>
            <a:r>
              <a:rPr lang="en-US" dirty="0"/>
              <a:t>partners that represent </a:t>
            </a:r>
            <a:r>
              <a:rPr lang="en-US" dirty="0">
                <a:cs typeface="Verdana"/>
              </a:rPr>
              <a:t>both learning and ICT </a:t>
            </a:r>
            <a:r>
              <a:rPr lang="en-US" dirty="0" smtClean="0">
                <a:cs typeface="Verdana"/>
              </a:rPr>
              <a:t>communities:</a:t>
            </a:r>
            <a:endParaRPr lang="en-US" dirty="0">
              <a:cs typeface="Verdana"/>
            </a:endParaRPr>
          </a:p>
          <a:p>
            <a:pPr marL="561975" indent="-457200">
              <a:buClrTx/>
              <a:buSzPct val="80000"/>
              <a:buFont typeface="+mj-lt"/>
              <a:buAutoNum type="arabicPeriod"/>
              <a:defRPr/>
            </a:pPr>
            <a:r>
              <a:rPr lang="en-US" dirty="0">
                <a:cs typeface="Verdana"/>
              </a:rPr>
              <a:t>European Agency for </a:t>
            </a:r>
            <a:r>
              <a:rPr lang="en-US" dirty="0" smtClean="0">
                <a:cs typeface="Verdana"/>
              </a:rPr>
              <a:t>Special </a:t>
            </a:r>
            <a:r>
              <a:rPr lang="en-US" dirty="0">
                <a:cs typeface="Verdana"/>
              </a:rPr>
              <a:t>Needs </a:t>
            </a:r>
            <a:r>
              <a:rPr lang="en-US" dirty="0" smtClean="0">
                <a:cs typeface="Verdana"/>
              </a:rPr>
              <a:t>and Inclusive Education</a:t>
            </a:r>
            <a:endParaRPr lang="en-US" dirty="0">
              <a:cs typeface="Verdana"/>
            </a:endParaRPr>
          </a:p>
          <a:p>
            <a:pPr marL="561975" indent="-457200">
              <a:buClrTx/>
              <a:buSzPct val="80000"/>
              <a:buFont typeface="+mj-lt"/>
              <a:buAutoNum type="arabicPeriod"/>
              <a:defRPr/>
            </a:pPr>
            <a:r>
              <a:rPr lang="en-US" dirty="0" smtClean="0">
                <a:cs typeface="Verdana"/>
              </a:rPr>
              <a:t>DAISY</a:t>
            </a:r>
            <a:endParaRPr lang="en-US" dirty="0">
              <a:cs typeface="Verdana"/>
            </a:endParaRPr>
          </a:p>
          <a:p>
            <a:pPr marL="561975" indent="-457200">
              <a:buClrTx/>
              <a:buSzPct val="80000"/>
              <a:buFont typeface="+mj-lt"/>
              <a:buAutoNum type="arabicPeriod"/>
              <a:defRPr/>
            </a:pPr>
            <a:r>
              <a:rPr lang="en-US" dirty="0">
                <a:cs typeface="Verdana"/>
              </a:rPr>
              <a:t>European </a:t>
            </a:r>
            <a:r>
              <a:rPr lang="en-US" dirty="0" err="1">
                <a:cs typeface="Verdana"/>
              </a:rPr>
              <a:t>Schoolnet</a:t>
            </a:r>
            <a:endParaRPr lang="en-US" dirty="0">
              <a:cs typeface="Verdana"/>
            </a:endParaRPr>
          </a:p>
          <a:p>
            <a:pPr marL="561975" indent="-457200">
              <a:buClrTx/>
              <a:buSzPct val="80000"/>
              <a:buFont typeface="+mj-lt"/>
              <a:buAutoNum type="arabicPeriod"/>
              <a:defRPr/>
            </a:pPr>
            <a:r>
              <a:rPr lang="en-US" dirty="0">
                <a:cs typeface="Verdana"/>
              </a:rPr>
              <a:t>Global Initiative for Inclusive ICTs</a:t>
            </a:r>
          </a:p>
          <a:p>
            <a:pPr marL="561975" indent="-457200">
              <a:buClrTx/>
              <a:buSzPct val="80000"/>
              <a:buFont typeface="+mj-lt"/>
              <a:buAutoNum type="arabicPeriod"/>
              <a:defRPr/>
            </a:pPr>
            <a:r>
              <a:rPr lang="en-US" dirty="0">
                <a:cs typeface="Verdana"/>
              </a:rPr>
              <a:t>International Association of Universities</a:t>
            </a:r>
          </a:p>
          <a:p>
            <a:pPr marL="561975" indent="-457200">
              <a:buClrTx/>
              <a:buSzPct val="80000"/>
              <a:buFont typeface="+mj-lt"/>
              <a:buAutoNum type="arabicPeriod"/>
              <a:defRPr/>
            </a:pPr>
            <a:r>
              <a:rPr lang="en-US" dirty="0">
                <a:cs typeface="Verdana"/>
              </a:rPr>
              <a:t>UNESCO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79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raise </a:t>
            </a:r>
            <a:r>
              <a:rPr lang="en-US" dirty="0"/>
              <a:t>awareness and increase the visibility of the issue of accessible information provision and its relevance for equitable lifelong learning </a:t>
            </a:r>
            <a:r>
              <a:rPr lang="en-US" dirty="0" smtClean="0"/>
              <a:t>opportunities</a:t>
            </a:r>
            <a:endParaRPr lang="en-US" dirty="0"/>
          </a:p>
          <a:p>
            <a:r>
              <a:rPr lang="en-US" dirty="0" smtClean="0"/>
              <a:t>To support </a:t>
            </a:r>
            <a:r>
              <a:rPr lang="en-US" dirty="0"/>
              <a:t>accessible information provision within </a:t>
            </a:r>
            <a:r>
              <a:rPr lang="en-US" dirty="0" err="1"/>
              <a:t>organisations</a:t>
            </a:r>
            <a:r>
              <a:rPr lang="en-US" dirty="0"/>
              <a:t> through the development, </a:t>
            </a:r>
            <a:r>
              <a:rPr lang="en-US" dirty="0" err="1"/>
              <a:t>trialling</a:t>
            </a:r>
            <a:r>
              <a:rPr lang="en-US" dirty="0"/>
              <a:t> and evaluation of guidelines that build upon already existing work in the field.</a:t>
            </a:r>
          </a:p>
        </p:txBody>
      </p:sp>
    </p:spTree>
    <p:extLst>
      <p:ext uri="{BB962C8B-B14F-4D97-AF65-F5344CB8AC3E}">
        <p14:creationId xmlns:p14="http://schemas.microsoft.com/office/powerpoint/2010/main" val="221704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38125"/>
            <a:ext cx="9067800" cy="1320800"/>
          </a:xfrm>
        </p:spPr>
        <p:txBody>
          <a:bodyPr/>
          <a:lstStyle/>
          <a:p>
            <a:pPr eaLnBrk="1"/>
            <a:r>
              <a:rPr lang="en-US" dirty="0" smtClean="0">
                <a:cs typeface="Verdana"/>
              </a:rPr>
              <a:t>Project objectives</a:t>
            </a:r>
            <a:endParaRPr lang="en-US" dirty="0">
              <a:cs typeface="Verdana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339975"/>
            <a:ext cx="9067800" cy="4416425"/>
          </a:xfrm>
        </p:spPr>
        <p:txBody>
          <a:bodyPr/>
          <a:lstStyle/>
          <a:p>
            <a:pPr marL="619125" indent="-514350" eaLnBrk="1">
              <a:buClrTx/>
              <a:buSzPct val="80000"/>
              <a:buFont typeface="StarSymbol" charset="0"/>
              <a:buAutoNum type="arabicPeriod"/>
              <a:defRPr/>
            </a:pPr>
            <a:r>
              <a:rPr lang="en-US" dirty="0" smtClean="0"/>
              <a:t>Knowledge exchange and networking</a:t>
            </a:r>
          </a:p>
          <a:p>
            <a:pPr marL="619125" indent="-514350" eaLnBrk="1">
              <a:buClrTx/>
              <a:buSzPct val="80000"/>
              <a:buFont typeface="StarSymbol" charset="0"/>
              <a:buAutoNum type="arabicPeriod"/>
              <a:defRPr/>
            </a:pPr>
            <a:r>
              <a:rPr lang="en-US" dirty="0" smtClean="0"/>
              <a:t>Developing and trialing of practical guidelines</a:t>
            </a:r>
          </a:p>
          <a:p>
            <a:pPr marL="619125" indent="-514350" eaLnBrk="1">
              <a:buClrTx/>
              <a:buSzPct val="80000"/>
              <a:buFont typeface="StarSymbol" charset="0"/>
              <a:buAutoNum type="arabicPeriod"/>
              <a:defRPr/>
            </a:pPr>
            <a:r>
              <a:rPr lang="en-US" dirty="0" smtClean="0"/>
              <a:t>Reflection and evaluation upon implementation</a:t>
            </a:r>
          </a:p>
          <a:p>
            <a:pPr marL="619125" indent="-514350" eaLnBrk="1">
              <a:buClrTx/>
              <a:buSzPct val="80000"/>
              <a:buFont typeface="StarSymbol" charset="0"/>
              <a:buAutoNum type="arabicPeriod"/>
              <a:defRPr/>
            </a:pPr>
            <a:r>
              <a:rPr lang="en-US" dirty="0" smtClean="0"/>
              <a:t>Validation of guidelines</a:t>
            </a:r>
          </a:p>
          <a:p>
            <a:pPr marL="619125" indent="-514350" eaLnBrk="1">
              <a:buClrTx/>
              <a:buSzPct val="80000"/>
              <a:buFont typeface="StarSymbol" charset="0"/>
              <a:buAutoNum type="arabicPeriod"/>
              <a:defRPr/>
            </a:pPr>
            <a:r>
              <a:rPr lang="en-US" dirty="0" smtClean="0"/>
              <a:t>Dissemination and exploitation of results (</a:t>
            </a:r>
            <a:r>
              <a:rPr lang="en-US" dirty="0" smtClean="0">
                <a:hlinkClick r:id="rId3"/>
              </a:rPr>
              <a:t>see report</a:t>
            </a:r>
            <a:r>
              <a:rPr lang="en-US" dirty="0" smtClean="0"/>
              <a:t>)</a:t>
            </a:r>
          </a:p>
          <a:p>
            <a:pPr marL="104775" indent="0" eaLnBrk="1">
              <a:buClrTx/>
              <a:buSzPct val="80000"/>
              <a:buFont typeface="StarSymbol" charset="0"/>
              <a:buNone/>
              <a:defRPr/>
            </a:pPr>
            <a:endParaRPr lang="en-US" dirty="0" smtClean="0"/>
          </a:p>
          <a:p>
            <a:pPr marL="619125" indent="-514350" eaLnBrk="1">
              <a:buClrTx/>
              <a:buSzPct val="80000"/>
              <a:buFont typeface="StarSymbol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4303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Guidelines for Accessible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Available in html format and for download in 25 languages (.doc, .</a:t>
            </a:r>
            <a:r>
              <a:rPr lang="en-GB" dirty="0" err="1"/>
              <a:t>pdf</a:t>
            </a:r>
            <a:r>
              <a:rPr lang="en-GB" dirty="0"/>
              <a:t> formats) at </a:t>
            </a:r>
            <a:r>
              <a:rPr lang="en-GB" dirty="0">
                <a:hlinkClick r:id="rId3"/>
              </a:rPr>
              <a:t>www.ict4ial.eu/guidelines-accessible-information</a:t>
            </a:r>
            <a:endParaRPr lang="en-GB" dirty="0"/>
          </a:p>
          <a:p>
            <a:r>
              <a:rPr lang="en-GB" dirty="0"/>
              <a:t>An open educational resource (OER)</a:t>
            </a:r>
          </a:p>
          <a:p>
            <a:r>
              <a:rPr lang="en-GB" dirty="0"/>
              <a:t>Aim to support the creation of accessible information in general and for learning in particular</a:t>
            </a:r>
          </a:p>
          <a:p>
            <a:r>
              <a:rPr lang="en-GB" dirty="0"/>
              <a:t>Summarise and link to existing and useful resources which can be helpful for non-ICT experts</a:t>
            </a:r>
          </a:p>
          <a:p>
            <a:pPr marL="104775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21006"/>
      </p:ext>
    </p:extLst>
  </p:cSld>
  <p:clrMapOvr>
    <a:masterClrMapping/>
  </p:clrMapOvr>
</p:sld>
</file>

<file path=ppt/theme/theme1.xml><?xml version="1.0" encoding="utf-8"?>
<a:theme xmlns:a="http://schemas.openxmlformats.org/drawingml/2006/main" name="ICT4IAL-ppt-template">
  <a:themeElements>
    <a:clrScheme name="Custom 6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FFFFFF"/>
      </a:accent4>
      <a:accent5>
        <a:srgbClr val="AAE2CA"/>
      </a:accent5>
      <a:accent6>
        <a:srgbClr val="2D2DB9"/>
      </a:accent6>
      <a:hlink>
        <a:srgbClr val="595959"/>
      </a:hlink>
      <a:folHlink>
        <a:srgbClr val="E57B37"/>
      </a:folHlink>
    </a:clrScheme>
    <a:fontScheme name="Blank Presentation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CB440BC0-B6C0-4A8B-B56E-05F1A3D67821}" vid="{9E70BD26-4BD5-4320-AD19-A84D27E56B1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ICT4IAL-ppt-template.potx</Template>
  <TotalTime>654</TotalTime>
  <Words>1198</Words>
  <Application>Microsoft Macintosh PowerPoint</Application>
  <PresentationFormat>Custom</PresentationFormat>
  <Paragraphs>110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ICT4IAL-ppt-template</vt:lpstr>
      <vt:lpstr>Guidelines for Accessible Information </vt:lpstr>
      <vt:lpstr>What is accessible information?</vt:lpstr>
      <vt:lpstr>Why is accessibility of information important?</vt:lpstr>
      <vt:lpstr>Why is accessibility of information important?</vt:lpstr>
      <vt:lpstr>The ICT for Information Accessibility in Learning (ICT4IAL) project</vt:lpstr>
      <vt:lpstr>Project partners</vt:lpstr>
      <vt:lpstr>Project aims</vt:lpstr>
      <vt:lpstr>Project objectives</vt:lpstr>
      <vt:lpstr>The Guidelines for Accessible Information</vt:lpstr>
      <vt:lpstr>The aim of the Guidelines</vt:lpstr>
      <vt:lpstr>The scope of the Guidelines</vt:lpstr>
      <vt:lpstr>How to use the Guidelines?</vt:lpstr>
      <vt:lpstr>How to use the Guidelines?</vt:lpstr>
      <vt:lpstr>Making your organisation’s information accessible </vt:lpstr>
      <vt:lpstr>Recommendations from the report</vt:lpstr>
      <vt:lpstr>Get involved!</vt:lpstr>
      <vt:lpstr>For more information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  and presenter</dc:title>
  <dc:subject/>
  <dc:creator/>
  <cp:keywords>ICT, accessibility, accessible information, information accessibillity, </cp:keywords>
  <dc:description/>
  <cp:lastModifiedBy>Klara Somogyi</cp:lastModifiedBy>
  <cp:revision>51</cp:revision>
  <dcterms:created xsi:type="dcterms:W3CDTF">2015-05-12T12:58:30Z</dcterms:created>
  <dcterms:modified xsi:type="dcterms:W3CDTF">2016-09-22T13:45:48Z</dcterms:modified>
  <cp:category/>
</cp:coreProperties>
</file>