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17"/>
  </p:notesMasterIdLst>
  <p:sldIdLst>
    <p:sldId id="276" r:id="rId2"/>
    <p:sldId id="275" r:id="rId3"/>
    <p:sldId id="274" r:id="rId4"/>
    <p:sldId id="271" r:id="rId5"/>
    <p:sldId id="272" r:id="rId6"/>
    <p:sldId id="266" r:id="rId7"/>
    <p:sldId id="265" r:id="rId8"/>
    <p:sldId id="264" r:id="rId9"/>
    <p:sldId id="263" r:id="rId10"/>
    <p:sldId id="262" r:id="rId11"/>
    <p:sldId id="261" r:id="rId12"/>
    <p:sldId id="267" r:id="rId13"/>
    <p:sldId id="269" r:id="rId14"/>
    <p:sldId id="270" r:id="rId15"/>
    <p:sldId id="260" r:id="rId1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00"/>
    <p:restoredTop sz="94624"/>
  </p:normalViewPr>
  <p:slideViewPr>
    <p:cSldViewPr snapToGrid="0" snapToObjects="1">
      <p:cViewPr varScale="1">
        <p:scale>
          <a:sx n="172" d="100"/>
          <a:sy n="172" d="100"/>
        </p:scale>
        <p:origin x="1184" y="184"/>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snapToGrid="0" snapToObjects="1">
      <p:cViewPr varScale="1">
        <p:scale>
          <a:sx n="43" d="100"/>
          <a:sy n="43" d="100"/>
        </p:scale>
        <p:origin x="-40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C557E0-CEC1-8D42-8D1A-E9D214DD6E5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9A8671FD-12C7-5E43-A0A6-E23A4BFE47A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1469076-11DD-5B4A-AAD1-87B2112EA4C9}" type="datetimeFigureOut">
              <a:rPr lang="en-US" altLang="es-ES"/>
              <a:pPr/>
              <a:t>2/28/18</a:t>
            </a:fld>
            <a:endParaRPr lang="en-US" altLang="es-ES"/>
          </a:p>
        </p:txBody>
      </p:sp>
      <p:sp>
        <p:nvSpPr>
          <p:cNvPr id="4" name="Slide Image Placeholder 3">
            <a:extLst>
              <a:ext uri="{FF2B5EF4-FFF2-40B4-BE49-F238E27FC236}">
                <a16:creationId xmlns:a16="http://schemas.microsoft.com/office/drawing/2014/main" id="{B02C32AE-55CC-1B4F-B892-71B22ED7162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081375F-D468-D24F-9226-A275AF0D03B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FE11C401-F241-2A44-91ED-1BDD609CA76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2426D8EB-2B36-D349-8295-A8FB9640E69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4ACC41E-0C04-5C4B-9B07-CF0031A5F7C0}" type="slidenum">
              <a:rPr lang="en-US" altLang="es-ES"/>
              <a:pPr/>
              <a:t>‹#›</a:t>
            </a:fld>
            <a:endParaRPr lang="en-US" altLang="es-E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979FACF-AC37-BF47-A5F8-A79EC82DDFC1}"/>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5512E686-1E29-0E4F-8E77-E06B4FCFE3FB}"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A27F7127-B33C-D249-A2EA-C703677253FC}"/>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B492B7F2-F662-1341-BEF4-FE5A7D3624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2AB756B8-7B27-C34A-9C9E-854E88E1C866}" type="slidenum">
              <a:rPr lang="en-US" altLang="es-ES"/>
              <a:pPr/>
              <a:t>‹#›</a:t>
            </a:fld>
            <a:endParaRPr lang="en-US" altLang="es-ES"/>
          </a:p>
        </p:txBody>
      </p:sp>
    </p:spTree>
    <p:extLst>
      <p:ext uri="{BB962C8B-B14F-4D97-AF65-F5344CB8AC3E}">
        <p14:creationId xmlns:p14="http://schemas.microsoft.com/office/powerpoint/2010/main" val="371317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F004C9-2C67-9D4D-AC16-D9ECD9F36FB5}"/>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D15B1132-F502-E34E-915F-4E18C59DF05D}"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1B6A4565-51E6-784F-B00F-0F4C4B7CB571}"/>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A84055F-EFAB-0644-95CC-5FF9332EB9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54561F8E-CFC3-4845-A151-8C629CA316A9}" type="slidenum">
              <a:rPr lang="en-US" altLang="es-ES"/>
              <a:pPr/>
              <a:t>‹#›</a:t>
            </a:fld>
            <a:endParaRPr lang="en-US" altLang="es-ES"/>
          </a:p>
        </p:txBody>
      </p:sp>
    </p:spTree>
    <p:extLst>
      <p:ext uri="{BB962C8B-B14F-4D97-AF65-F5344CB8AC3E}">
        <p14:creationId xmlns:p14="http://schemas.microsoft.com/office/powerpoint/2010/main" val="318536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17360B-0D38-6E45-A1E8-28E6DD573F8C}"/>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85CE0645-E2F5-1745-B889-90C5FC4A8821}"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A925D86F-F123-D246-BB57-84CA13111ECA}"/>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E60D1F8E-6C50-9B45-B8A7-A8960E18CB8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6F755F7D-EF0D-6A4B-9D90-D8B3DC9240EB}" type="slidenum">
              <a:rPr lang="en-US" altLang="es-ES"/>
              <a:pPr/>
              <a:t>‹#›</a:t>
            </a:fld>
            <a:endParaRPr lang="en-US" altLang="es-ES"/>
          </a:p>
        </p:txBody>
      </p:sp>
    </p:spTree>
    <p:extLst>
      <p:ext uri="{BB962C8B-B14F-4D97-AF65-F5344CB8AC3E}">
        <p14:creationId xmlns:p14="http://schemas.microsoft.com/office/powerpoint/2010/main" val="102852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B00635-8F3A-7342-A0F9-E8E3AFC7D071}"/>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F97A819C-3D41-9D42-A25D-9EC0E82A0E87}"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06489BE8-CD53-1F4F-A712-7DDC632829DE}"/>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A9D8CC2A-FC8B-CC45-A130-EC473AFE5B6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623ED224-EEE4-244A-951F-5EDC7D5CFA6B}" type="slidenum">
              <a:rPr lang="en-US" altLang="es-ES"/>
              <a:pPr/>
              <a:t>‹#›</a:t>
            </a:fld>
            <a:endParaRPr lang="en-US" altLang="es-ES"/>
          </a:p>
        </p:txBody>
      </p:sp>
    </p:spTree>
    <p:extLst>
      <p:ext uri="{BB962C8B-B14F-4D97-AF65-F5344CB8AC3E}">
        <p14:creationId xmlns:p14="http://schemas.microsoft.com/office/powerpoint/2010/main" val="43656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6DAD5D0-B50E-A24C-B209-72D787D4E281}"/>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6CE20FAA-86FB-4048-AC25-9E72F1EBFB9D}"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A712C8E0-FF66-0442-B406-617F899DA005}"/>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CB10D520-D830-4249-B7F5-02BB862BBB1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01BC2AED-1E9A-C246-A858-CA1797788DC4}" type="slidenum">
              <a:rPr lang="en-US" altLang="es-ES"/>
              <a:pPr/>
              <a:t>‹#›</a:t>
            </a:fld>
            <a:endParaRPr lang="en-US" altLang="es-ES"/>
          </a:p>
        </p:txBody>
      </p:sp>
    </p:spTree>
    <p:extLst>
      <p:ext uri="{BB962C8B-B14F-4D97-AF65-F5344CB8AC3E}">
        <p14:creationId xmlns:p14="http://schemas.microsoft.com/office/powerpoint/2010/main" val="419849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C1531D83-BB64-674A-BBA7-620FE900902F}"/>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924280B9-BBC3-F641-8D7C-723E8D39ADF3}" type="datetimeFigureOut">
              <a:rPr lang="en-US" altLang="es-ES"/>
              <a:pPr/>
              <a:t>2/28/18</a:t>
            </a:fld>
            <a:endParaRPr lang="en-US" altLang="es-ES"/>
          </a:p>
        </p:txBody>
      </p:sp>
      <p:sp>
        <p:nvSpPr>
          <p:cNvPr id="6" name="Footer Placeholder 4">
            <a:extLst>
              <a:ext uri="{FF2B5EF4-FFF2-40B4-BE49-F238E27FC236}">
                <a16:creationId xmlns:a16="http://schemas.microsoft.com/office/drawing/2014/main" id="{5BC20C41-3F77-1441-BF18-8DA51607576D}"/>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112A061D-FF94-4B4F-B905-29C1C65474F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08D38089-71BD-DD44-A862-7306A2DB16B7}" type="slidenum">
              <a:rPr lang="en-US" altLang="es-ES"/>
              <a:pPr/>
              <a:t>‹#›</a:t>
            </a:fld>
            <a:endParaRPr lang="en-US" altLang="es-ES"/>
          </a:p>
        </p:txBody>
      </p:sp>
    </p:spTree>
    <p:extLst>
      <p:ext uri="{BB962C8B-B14F-4D97-AF65-F5344CB8AC3E}">
        <p14:creationId xmlns:p14="http://schemas.microsoft.com/office/powerpoint/2010/main" val="5841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2E38DABF-B742-9F49-94EC-2A0CA13CC4F4}"/>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45EE715E-C671-3A47-A30E-AE60D3CD6F3F}" type="datetimeFigureOut">
              <a:rPr lang="en-US" altLang="es-ES"/>
              <a:pPr/>
              <a:t>2/28/18</a:t>
            </a:fld>
            <a:endParaRPr lang="en-US" altLang="es-ES"/>
          </a:p>
        </p:txBody>
      </p:sp>
      <p:sp>
        <p:nvSpPr>
          <p:cNvPr id="8" name="Footer Placeholder 4">
            <a:extLst>
              <a:ext uri="{FF2B5EF4-FFF2-40B4-BE49-F238E27FC236}">
                <a16:creationId xmlns:a16="http://schemas.microsoft.com/office/drawing/2014/main" id="{FD64C626-5EAC-474B-A134-E2DD9CAF63EB}"/>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9" name="Slide Number Placeholder 5">
            <a:extLst>
              <a:ext uri="{FF2B5EF4-FFF2-40B4-BE49-F238E27FC236}">
                <a16:creationId xmlns:a16="http://schemas.microsoft.com/office/drawing/2014/main" id="{3DC749A6-09FA-9446-9AC6-20173161044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C287C70E-F680-0347-9EB4-B639E467B63A}" type="slidenum">
              <a:rPr lang="en-US" altLang="es-ES"/>
              <a:pPr/>
              <a:t>‹#›</a:t>
            </a:fld>
            <a:endParaRPr lang="en-US" altLang="es-ES"/>
          </a:p>
        </p:txBody>
      </p:sp>
    </p:spTree>
    <p:extLst>
      <p:ext uri="{BB962C8B-B14F-4D97-AF65-F5344CB8AC3E}">
        <p14:creationId xmlns:p14="http://schemas.microsoft.com/office/powerpoint/2010/main" val="641833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E257F566-BBD7-9D46-A6B9-FDD8C2770C74}"/>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7FDDA86D-41E3-6C4B-97CD-F1541F3EAFE8}" type="datetimeFigureOut">
              <a:rPr lang="en-US" altLang="es-ES"/>
              <a:pPr/>
              <a:t>2/28/18</a:t>
            </a:fld>
            <a:endParaRPr lang="en-US" altLang="es-ES"/>
          </a:p>
        </p:txBody>
      </p:sp>
      <p:sp>
        <p:nvSpPr>
          <p:cNvPr id="4" name="Footer Placeholder 4">
            <a:extLst>
              <a:ext uri="{FF2B5EF4-FFF2-40B4-BE49-F238E27FC236}">
                <a16:creationId xmlns:a16="http://schemas.microsoft.com/office/drawing/2014/main" id="{7BF47888-4814-3F4D-A0D5-7757C26DCDF6}"/>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5" name="Slide Number Placeholder 5">
            <a:extLst>
              <a:ext uri="{FF2B5EF4-FFF2-40B4-BE49-F238E27FC236}">
                <a16:creationId xmlns:a16="http://schemas.microsoft.com/office/drawing/2014/main" id="{6C5BC863-A4CA-DF45-96DD-80CA73017CE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52794B1B-2EB6-3A47-82F3-11CBB78F94C7}" type="slidenum">
              <a:rPr lang="en-US" altLang="es-ES"/>
              <a:pPr/>
              <a:t>‹#›</a:t>
            </a:fld>
            <a:endParaRPr lang="en-US" altLang="es-ES"/>
          </a:p>
        </p:txBody>
      </p:sp>
    </p:spTree>
    <p:extLst>
      <p:ext uri="{BB962C8B-B14F-4D97-AF65-F5344CB8AC3E}">
        <p14:creationId xmlns:p14="http://schemas.microsoft.com/office/powerpoint/2010/main" val="2045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091B367-8B99-9C41-A23D-2CA15BAD1189}"/>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7AD6C8C7-26DC-4842-8C00-CABD5636AAAC}" type="datetimeFigureOut">
              <a:rPr lang="en-US" altLang="es-ES"/>
              <a:pPr/>
              <a:t>2/28/18</a:t>
            </a:fld>
            <a:endParaRPr lang="en-US" altLang="es-ES"/>
          </a:p>
        </p:txBody>
      </p:sp>
      <p:sp>
        <p:nvSpPr>
          <p:cNvPr id="3" name="Footer Placeholder 4">
            <a:extLst>
              <a:ext uri="{FF2B5EF4-FFF2-40B4-BE49-F238E27FC236}">
                <a16:creationId xmlns:a16="http://schemas.microsoft.com/office/drawing/2014/main" id="{028E7E66-82CB-4644-96D8-49F544AE5687}"/>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4" name="Slide Number Placeholder 5">
            <a:extLst>
              <a:ext uri="{FF2B5EF4-FFF2-40B4-BE49-F238E27FC236}">
                <a16:creationId xmlns:a16="http://schemas.microsoft.com/office/drawing/2014/main" id="{D2C7A407-E4E6-B24E-9054-158A68F1FA3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955BABC0-1317-7040-9726-8786B83C156E}" type="slidenum">
              <a:rPr lang="en-US" altLang="es-ES"/>
              <a:pPr/>
              <a:t>‹#›</a:t>
            </a:fld>
            <a:endParaRPr lang="en-US" altLang="es-ES"/>
          </a:p>
        </p:txBody>
      </p:sp>
    </p:spTree>
    <p:extLst>
      <p:ext uri="{BB962C8B-B14F-4D97-AF65-F5344CB8AC3E}">
        <p14:creationId xmlns:p14="http://schemas.microsoft.com/office/powerpoint/2010/main" val="111171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6F2A951B-F213-B442-9F5C-163F6B057A69}"/>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0CDA72FD-0D88-6D4A-AF30-2C16C21D108A}" type="datetimeFigureOut">
              <a:rPr lang="en-US" altLang="es-ES"/>
              <a:pPr/>
              <a:t>2/28/18</a:t>
            </a:fld>
            <a:endParaRPr lang="en-US" altLang="es-ES"/>
          </a:p>
        </p:txBody>
      </p:sp>
      <p:sp>
        <p:nvSpPr>
          <p:cNvPr id="6" name="Footer Placeholder 4">
            <a:extLst>
              <a:ext uri="{FF2B5EF4-FFF2-40B4-BE49-F238E27FC236}">
                <a16:creationId xmlns:a16="http://schemas.microsoft.com/office/drawing/2014/main" id="{BC93E312-99B9-E146-BB28-97E8660D6B5F}"/>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6C17D779-B349-0342-AFAD-A7B962F3AA0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713DC602-21BB-CB46-80C3-45FA006BBD59}" type="slidenum">
              <a:rPr lang="en-US" altLang="es-ES"/>
              <a:pPr/>
              <a:t>‹#›</a:t>
            </a:fld>
            <a:endParaRPr lang="en-US" altLang="es-ES"/>
          </a:p>
        </p:txBody>
      </p:sp>
    </p:spTree>
    <p:extLst>
      <p:ext uri="{BB962C8B-B14F-4D97-AF65-F5344CB8AC3E}">
        <p14:creationId xmlns:p14="http://schemas.microsoft.com/office/powerpoint/2010/main" val="125131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BC4C4EAE-0F81-A241-BB0B-0197B85EE382}"/>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DEA21317-D3E3-EE4E-948E-E506A2B0BC34}" type="datetimeFigureOut">
              <a:rPr lang="en-US" altLang="es-ES"/>
              <a:pPr/>
              <a:t>2/28/18</a:t>
            </a:fld>
            <a:endParaRPr lang="en-US" altLang="es-ES"/>
          </a:p>
        </p:txBody>
      </p:sp>
      <p:sp>
        <p:nvSpPr>
          <p:cNvPr id="6" name="Footer Placeholder 4">
            <a:extLst>
              <a:ext uri="{FF2B5EF4-FFF2-40B4-BE49-F238E27FC236}">
                <a16:creationId xmlns:a16="http://schemas.microsoft.com/office/drawing/2014/main" id="{7C9FC0B8-B337-2A49-A799-8BFAD7525432}"/>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687B1556-D8A7-F548-B785-7B31BF751F3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67458276-4E68-4E44-9A85-47DA2C7A00C4}" type="slidenum">
              <a:rPr lang="en-US" altLang="es-ES"/>
              <a:pPr/>
              <a:t>‹#›</a:t>
            </a:fld>
            <a:endParaRPr lang="en-US" altLang="es-ES"/>
          </a:p>
        </p:txBody>
      </p:sp>
    </p:spTree>
    <p:extLst>
      <p:ext uri="{BB962C8B-B14F-4D97-AF65-F5344CB8AC3E}">
        <p14:creationId xmlns:p14="http://schemas.microsoft.com/office/powerpoint/2010/main" val="4096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9F7F7A8-6512-5845-8B51-420FB379023F}"/>
              </a:ext>
            </a:extLst>
          </p:cNvPr>
          <p:cNvSpPr>
            <a:spLocks noGrp="1"/>
          </p:cNvSpPr>
          <p:nvPr>
            <p:ph type="title"/>
          </p:nvPr>
        </p:nvSpPr>
        <p:spPr bwMode="auto">
          <a:xfrm>
            <a:off x="690563" y="231775"/>
            <a:ext cx="776287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s-ES"/>
              <a:t>Click to edit Master title style</a:t>
            </a:r>
            <a:endParaRPr lang="en-US" altLang="es-ES"/>
          </a:p>
        </p:txBody>
      </p:sp>
      <p:sp>
        <p:nvSpPr>
          <p:cNvPr id="1027" name="Text Placeholder 2">
            <a:extLst>
              <a:ext uri="{FF2B5EF4-FFF2-40B4-BE49-F238E27FC236}">
                <a16:creationId xmlns:a16="http://schemas.microsoft.com/office/drawing/2014/main" id="{92810B39-5447-614B-A68C-CD2CBEC15837}"/>
              </a:ext>
            </a:extLst>
          </p:cNvPr>
          <p:cNvSpPr>
            <a:spLocks noGrp="1"/>
          </p:cNvSpPr>
          <p:nvPr>
            <p:ph type="body" idx="1"/>
          </p:nvPr>
        </p:nvSpPr>
        <p:spPr bwMode="auto">
          <a:xfrm>
            <a:off x="290513" y="1500188"/>
            <a:ext cx="8583612" cy="412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s-ES"/>
              <a:t>Click to edit Master text styles</a:t>
            </a:r>
          </a:p>
          <a:p>
            <a:pPr lvl="1"/>
            <a:r>
              <a:rPr lang="en-GB" altLang="es-ES"/>
              <a:t>Second level</a:t>
            </a:r>
          </a:p>
          <a:p>
            <a:pPr lvl="2"/>
            <a:r>
              <a:rPr lang="en-GB" altLang="es-ES"/>
              <a:t>Third level</a:t>
            </a:r>
          </a:p>
          <a:p>
            <a:pPr lvl="3"/>
            <a:r>
              <a:rPr lang="en-GB" altLang="es-ES"/>
              <a:t>Fourth level</a:t>
            </a:r>
          </a:p>
          <a:p>
            <a:pPr lvl="4"/>
            <a:r>
              <a:rPr lang="en-GB" altLang="es-ES"/>
              <a:t>Fifth level</a:t>
            </a:r>
            <a:endParaRPr lang="en-US" altLang="es-E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ctr" defTabSz="457200" rtl="0" eaLnBrk="0" fontAlgn="base" hangingPunct="0">
        <a:spcBef>
          <a:spcPct val="0"/>
        </a:spcBef>
        <a:spcAft>
          <a:spcPct val="0"/>
        </a:spcAft>
        <a:defRPr sz="4400" kern="1200">
          <a:solidFill>
            <a:schemeClr val="bg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bg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bg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bg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bg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defRPr sz="2700" kern="1200">
          <a:solidFill>
            <a:srgbClr val="FFFFFF"/>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defRPr sz="2800" kern="1200">
          <a:solidFill>
            <a:srgbClr val="FFFFFF"/>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defRPr sz="2400" kern="1200">
          <a:solidFill>
            <a:srgbClr val="FFFFFF"/>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defRPr sz="2000" kern="1200">
          <a:solidFill>
            <a:srgbClr val="FFFFFF"/>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defRPr sz="2000" kern="1200">
          <a:solidFill>
            <a:srgbClr val="FFFFFF"/>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european-agency.org/agency-projects/i-access/further-reading" TargetMode="External"/><Relationship Id="rId3" Type="http://schemas.openxmlformats.org/officeDocument/2006/relationships/hyperlink" Target="http://www.european-agency.org/agency-projects/i-access/i-access-conference" TargetMode="External"/><Relationship Id="rId7" Type="http://schemas.openxmlformats.org/officeDocument/2006/relationships/hyperlink" Target="http://www.european-agency.org/agency-projects/i-access/useful-resources" TargetMode="External"/><Relationship Id="rId2" Type="http://schemas.openxmlformats.org/officeDocument/2006/relationships/hyperlink" Target="http://www.european-agency.org/agency-projects/i-access" TargetMode="External"/><Relationship Id="rId1" Type="http://schemas.openxmlformats.org/officeDocument/2006/relationships/slideLayout" Target="../slideLayouts/slideLayout2.xml"/><Relationship Id="rId6" Type="http://schemas.openxmlformats.org/officeDocument/2006/relationships/hyperlink" Target="http://www.european-agency.org/agency-projects/i-access/glossary-of-terms" TargetMode="External"/><Relationship Id="rId5" Type="http://schemas.openxmlformats.org/officeDocument/2006/relationships/hyperlink" Target="http://www.european-agency.org/publications/flyers/i-access-summary-flyers" TargetMode="External"/><Relationship Id="rId4" Type="http://schemas.openxmlformats.org/officeDocument/2006/relationships/hyperlink" Target="http://www.european-agency.org/publications/ereports/i-access/promoting-accessible-information-for-lifelong-learning" TargetMode="External"/><Relationship Id="rId9" Type="http://schemas.openxmlformats.org/officeDocument/2006/relationships/hyperlink" Target="http://www.european-agency.org/agency-projects/i-access/collection-of-dissemination-example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secretariat@european-agency.org" TargetMode="External"/><Relationship Id="rId2" Type="http://schemas.openxmlformats.org/officeDocument/2006/relationships/hyperlink" Target="http://www.european-agency.or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3ict.com" TargetMode="External"/><Relationship Id="rId7" Type="http://schemas.openxmlformats.org/officeDocument/2006/relationships/hyperlink" Target="http://www.daisy.org" TargetMode="External"/><Relationship Id="rId2" Type="http://schemas.openxmlformats.org/officeDocument/2006/relationships/hyperlink" Target="unesco.org" TargetMode="External"/><Relationship Id="rId1" Type="http://schemas.openxmlformats.org/officeDocument/2006/relationships/slideLayout" Target="../slideLayouts/slideLayout2.xml"/><Relationship Id="rId6" Type="http://schemas.openxmlformats.org/officeDocument/2006/relationships/hyperlink" Target="http://www.w3.org/WAI/" TargetMode="External"/><Relationship Id="rId5" Type="http://schemas.openxmlformats.org/officeDocument/2006/relationships/hyperlink" Target="http://www.eun.org" TargetMode="External"/><Relationship Id="rId4" Type="http://schemas.openxmlformats.org/officeDocument/2006/relationships/hyperlink" Target="http://www.iau-aiu.n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ccessible Information Provision for Lifelog Learning - iaccess project" title="i-access project logo">
            <a:extLst>
              <a:ext uri="{FF2B5EF4-FFF2-40B4-BE49-F238E27FC236}">
                <a16:creationId xmlns:a16="http://schemas.microsoft.com/office/drawing/2014/main" id="{A995C1A5-3A76-614F-94D3-1A55AA725B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113" y="1500188"/>
            <a:ext cx="5603875" cy="2400300"/>
          </a:xfrm>
          <a:prstGeom prst="rect">
            <a:avLst/>
          </a:prstGeom>
        </p:spPr>
      </p:pic>
      <p:sp>
        <p:nvSpPr>
          <p:cNvPr id="4" name="TextBox 3">
            <a:extLst>
              <a:ext uri="{FF2B5EF4-FFF2-40B4-BE49-F238E27FC236}">
                <a16:creationId xmlns:a16="http://schemas.microsoft.com/office/drawing/2014/main" id="{77E6C043-EA1F-9342-95DD-9B6240AA5FDB}"/>
              </a:ext>
            </a:extLst>
          </p:cNvPr>
          <p:cNvSpPr txBox="1"/>
          <p:nvPr/>
        </p:nvSpPr>
        <p:spPr>
          <a:xfrm>
            <a:off x="1041400" y="4230688"/>
            <a:ext cx="7275513" cy="831850"/>
          </a:xfrm>
          <a:prstGeom prst="rect">
            <a:avLst/>
          </a:prstGeom>
          <a:noFill/>
        </p:spPr>
        <p:txBody>
          <a:bodyPr>
            <a:spAutoFit/>
          </a:bodyPr>
          <a:lstStyle/>
          <a:p>
            <a:pPr algn="ctr">
              <a:defRPr/>
            </a:pPr>
            <a:r>
              <a:rPr lang="en-US" dirty="0">
                <a:solidFill>
                  <a:schemeClr val="bg1"/>
                </a:solidFill>
                <a:latin typeface="+mj-lt"/>
                <a:ea typeface="ＭＳ Ｐゴシック" charset="0"/>
                <a:cs typeface="Skia"/>
              </a:rPr>
              <a:t>Accessible Information Provision for Lifelong Learning </a:t>
            </a:r>
          </a:p>
          <a:p>
            <a:pPr algn="ctr">
              <a:defRPr/>
            </a:pPr>
            <a:r>
              <a:rPr lang="en-US" dirty="0" err="1">
                <a:solidFill>
                  <a:schemeClr val="bg1"/>
                </a:solidFill>
                <a:latin typeface="+mj-lt"/>
                <a:ea typeface="ＭＳ Ｐゴシック" charset="0"/>
                <a:cs typeface="Skia"/>
              </a:rPr>
              <a:t>i</a:t>
            </a:r>
            <a:r>
              <a:rPr lang="en-US" dirty="0">
                <a:solidFill>
                  <a:schemeClr val="bg1"/>
                </a:solidFill>
                <a:latin typeface="+mj-lt"/>
                <a:ea typeface="ＭＳ Ｐゴシック" charset="0"/>
                <a:cs typeface="Skia"/>
              </a:rPr>
              <a:t>-access project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632ACBEF-9CB3-7E43-9994-A889891EF15D}"/>
              </a:ext>
            </a:extLst>
          </p:cNvPr>
          <p:cNvSpPr>
            <a:spLocks noGrp="1"/>
          </p:cNvSpPr>
          <p:nvPr>
            <p:ph type="title"/>
          </p:nvPr>
        </p:nvSpPr>
        <p:spPr/>
        <p:txBody>
          <a:bodyPr/>
          <a:lstStyle/>
          <a:p>
            <a:pPr eaLnBrk="1" hangingPunct="1"/>
            <a:r>
              <a:rPr lang="en-GB" altLang="es-ES" dirty="0">
                <a:solidFill>
                  <a:srgbClr val="FFFFFF"/>
                </a:solidFill>
                <a:ea typeface="ＭＳ Ｐゴシック" panose="020B0600070205080204" pitchFamily="34" charset="-128"/>
              </a:rPr>
              <a:t>Recommendations</a:t>
            </a:r>
            <a:endParaRPr lang="en-US" altLang="es-ES" dirty="0">
              <a:ea typeface="ＭＳ Ｐゴシック" panose="020B0600070205080204" pitchFamily="34" charset="-128"/>
            </a:endParaRPr>
          </a:p>
        </p:txBody>
      </p:sp>
      <p:sp>
        <p:nvSpPr>
          <p:cNvPr id="23554" name="Content Placeholder 2">
            <a:extLst>
              <a:ext uri="{FF2B5EF4-FFF2-40B4-BE49-F238E27FC236}">
                <a16:creationId xmlns:a16="http://schemas.microsoft.com/office/drawing/2014/main" id="{24A48CE8-8710-714D-A0EE-7011BBD9DE67}"/>
              </a:ext>
            </a:extLst>
          </p:cNvPr>
          <p:cNvSpPr>
            <a:spLocks noGrp="1"/>
          </p:cNvSpPr>
          <p:nvPr>
            <p:ph idx="1"/>
          </p:nvPr>
        </p:nvSpPr>
        <p:spPr/>
        <p:txBody>
          <a:bodyPr/>
          <a:lstStyle/>
          <a:p>
            <a:pPr eaLnBrk="1" hangingPunct="1"/>
            <a:r>
              <a:rPr lang="en-US" altLang="es-ES" sz="2800">
                <a:ea typeface="ＭＳ Ｐゴシック" panose="020B0600070205080204" pitchFamily="34" charset="-128"/>
              </a:rPr>
              <a:t>4. Issues around accessible information provision should be covered in the education of ICT and media professionals. Educating media and ICT specialists on the impact of disabilities and/or special educational needs on people using ICT, it is possible to develop more accessible technology from design to production and avoid later work to make the finished product more accessible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FB12113F-9B38-A54D-BCE4-C952D645003F}"/>
              </a:ext>
            </a:extLst>
          </p:cNvPr>
          <p:cNvSpPr>
            <a:spLocks noGrp="1"/>
          </p:cNvSpPr>
          <p:nvPr>
            <p:ph type="title"/>
          </p:nvPr>
        </p:nvSpPr>
        <p:spPr/>
        <p:txBody>
          <a:bodyPr/>
          <a:lstStyle/>
          <a:p>
            <a:pPr eaLnBrk="1" hangingPunct="1"/>
            <a:r>
              <a:rPr lang="en-GB" altLang="es-ES" dirty="0">
                <a:solidFill>
                  <a:srgbClr val="FFFFFF"/>
                </a:solidFill>
                <a:ea typeface="ＭＳ Ｐゴシック" panose="020B0600070205080204" pitchFamily="34" charset="-128"/>
              </a:rPr>
              <a:t>Recommendations</a:t>
            </a:r>
            <a:endParaRPr lang="en-US" altLang="es-ES" dirty="0">
              <a:ea typeface="ＭＳ Ｐゴシック" panose="020B0600070205080204" pitchFamily="34" charset="-128"/>
            </a:endParaRPr>
          </a:p>
        </p:txBody>
      </p:sp>
      <p:sp>
        <p:nvSpPr>
          <p:cNvPr id="24578" name="Content Placeholder 2">
            <a:extLst>
              <a:ext uri="{FF2B5EF4-FFF2-40B4-BE49-F238E27FC236}">
                <a16:creationId xmlns:a16="http://schemas.microsoft.com/office/drawing/2014/main" id="{6312C860-D0FF-F541-A5A2-DEC6E5D97E44}"/>
              </a:ext>
            </a:extLst>
          </p:cNvPr>
          <p:cNvSpPr>
            <a:spLocks noGrp="1"/>
          </p:cNvSpPr>
          <p:nvPr>
            <p:ph idx="1"/>
          </p:nvPr>
        </p:nvSpPr>
        <p:spPr/>
        <p:txBody>
          <a:bodyPr/>
          <a:lstStyle/>
          <a:p>
            <a:pPr eaLnBrk="1" hangingPunct="1"/>
            <a:r>
              <a:rPr lang="en-US" altLang="es-ES" sz="2800">
                <a:ea typeface="ＭＳ Ｐゴシック" panose="020B0600070205080204" pitchFamily="34" charset="-128"/>
              </a:rPr>
              <a:t>5. Accessibility should be a guiding principle for procurement of all goods and services. Goods or services should only be purchased from organisations that fully account for accessibility issues.</a:t>
            </a:r>
          </a:p>
          <a:p>
            <a:pPr eaLnBrk="1" hangingPunct="1"/>
            <a:endParaRPr lang="en-US" altLang="es-ES">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0357C132-994D-F346-BB8F-06D47D0036CA}"/>
              </a:ext>
            </a:extLst>
          </p:cNvPr>
          <p:cNvSpPr>
            <a:spLocks noGrp="1"/>
          </p:cNvSpPr>
          <p:nvPr>
            <p:ph type="title"/>
          </p:nvPr>
        </p:nvSpPr>
        <p:spPr/>
        <p:txBody>
          <a:bodyPr/>
          <a:lstStyle/>
          <a:p>
            <a:pPr eaLnBrk="1" hangingPunct="1"/>
            <a:r>
              <a:rPr lang="en-GB" altLang="es-ES" dirty="0">
                <a:solidFill>
                  <a:srgbClr val="FFFFFF"/>
                </a:solidFill>
                <a:ea typeface="ＭＳ Ｐゴシック" panose="020B0600070205080204" pitchFamily="34" charset="-128"/>
              </a:rPr>
              <a:t>Recommendations</a:t>
            </a:r>
            <a:endParaRPr lang="en-US" altLang="es-ES" dirty="0">
              <a:ea typeface="ＭＳ Ｐゴシック" panose="020B0600070205080204" pitchFamily="34" charset="-128"/>
            </a:endParaRPr>
          </a:p>
        </p:txBody>
      </p:sp>
      <p:sp>
        <p:nvSpPr>
          <p:cNvPr id="25602" name="Content Placeholder 2">
            <a:extLst>
              <a:ext uri="{FF2B5EF4-FFF2-40B4-BE49-F238E27FC236}">
                <a16:creationId xmlns:a16="http://schemas.microsoft.com/office/drawing/2014/main" id="{0131A3AD-2BD1-8345-9941-F7FF2B888032}"/>
              </a:ext>
            </a:extLst>
          </p:cNvPr>
          <p:cNvSpPr>
            <a:spLocks noGrp="1"/>
          </p:cNvSpPr>
          <p:nvPr>
            <p:ph idx="1"/>
          </p:nvPr>
        </p:nvSpPr>
        <p:spPr/>
        <p:txBody>
          <a:bodyPr/>
          <a:lstStyle/>
          <a:p>
            <a:pPr eaLnBrk="1" hangingPunct="1"/>
            <a:r>
              <a:rPr lang="en-US" altLang="es-ES" sz="2800">
                <a:ea typeface="ＭＳ Ｐゴシック" panose="020B0600070205080204" pitchFamily="34" charset="-128"/>
              </a:rPr>
              <a:t>6. Research should be promoted in order to develop an evidence base for future policy design, implementation and evaluation. Long-term research efforts in this area should inform policy-making, monitoring and evaluation and should aim to identify areas for future development and work.</a:t>
            </a:r>
          </a:p>
          <a:p>
            <a:pPr eaLnBrk="1" hangingPunct="1"/>
            <a:endParaRPr lang="en-US" altLang="es-ES">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26BF5A48-A223-6241-BE1B-FCF952C974B2}"/>
              </a:ext>
            </a:extLst>
          </p:cNvPr>
          <p:cNvSpPr>
            <a:spLocks noGrp="1"/>
          </p:cNvSpPr>
          <p:nvPr>
            <p:ph type="title"/>
          </p:nvPr>
        </p:nvSpPr>
        <p:spPr/>
        <p:txBody>
          <a:bodyPr/>
          <a:lstStyle/>
          <a:p>
            <a:pPr eaLnBrk="1" hangingPunct="1"/>
            <a:r>
              <a:rPr lang="en-GB" altLang="es-ES" dirty="0">
                <a:solidFill>
                  <a:srgbClr val="FFFFFF"/>
                </a:solidFill>
                <a:ea typeface="ＭＳ Ｐゴシック" panose="020B0600070205080204" pitchFamily="34" charset="-128"/>
              </a:rPr>
              <a:t>Recommendations</a:t>
            </a:r>
            <a:endParaRPr lang="en-US" altLang="es-ES" dirty="0">
              <a:ea typeface="ＭＳ Ｐゴシック" panose="020B0600070205080204" pitchFamily="34" charset="-128"/>
            </a:endParaRPr>
          </a:p>
        </p:txBody>
      </p:sp>
      <p:sp>
        <p:nvSpPr>
          <p:cNvPr id="26626" name="Content Placeholder 2">
            <a:extLst>
              <a:ext uri="{FF2B5EF4-FFF2-40B4-BE49-F238E27FC236}">
                <a16:creationId xmlns:a16="http://schemas.microsoft.com/office/drawing/2014/main" id="{FB7A5121-BF22-E94F-8152-64707BE667A5}"/>
              </a:ext>
            </a:extLst>
          </p:cNvPr>
          <p:cNvSpPr>
            <a:spLocks noGrp="1"/>
          </p:cNvSpPr>
          <p:nvPr>
            <p:ph idx="1"/>
          </p:nvPr>
        </p:nvSpPr>
        <p:spPr/>
        <p:txBody>
          <a:bodyPr/>
          <a:lstStyle/>
          <a:p>
            <a:pPr eaLnBrk="1" hangingPunct="1"/>
            <a:r>
              <a:rPr lang="en-US" altLang="es-ES">
                <a:ea typeface="ＭＳ Ｐゴシック" panose="020B0600070205080204" pitchFamily="34" charset="-128"/>
              </a:rPr>
              <a:t>7</a:t>
            </a:r>
            <a:r>
              <a:rPr lang="en-US" altLang="es-ES" sz="2800">
                <a:ea typeface="ＭＳ Ｐゴシック" panose="020B0600070205080204" pitchFamily="34" charset="-128"/>
              </a:rPr>
              <a:t>. Compliance to policy should be systematically monitored. Monitoring of compliance can only be encouraged at present, but should be extended. Compliance with accessibility policy is monitored on an international level for signatories of the UNCRPD (2006), but currently not all countries provide these annual reports. In the long term monitoring of compliance to accessibility policy should be mandatory at the national level.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02295585-8026-C140-B545-F60DE3CA4FB7}"/>
              </a:ext>
            </a:extLst>
          </p:cNvPr>
          <p:cNvSpPr>
            <a:spLocks noGrp="1"/>
          </p:cNvSpPr>
          <p:nvPr>
            <p:ph type="title"/>
          </p:nvPr>
        </p:nvSpPr>
        <p:spPr>
          <a:xfrm>
            <a:off x="373063" y="231775"/>
            <a:ext cx="8364537" cy="847725"/>
          </a:xfrm>
        </p:spPr>
        <p:txBody>
          <a:bodyPr/>
          <a:lstStyle/>
          <a:p>
            <a:pPr eaLnBrk="1" hangingPunct="1"/>
            <a:r>
              <a:rPr lang="en-US" altLang="es-ES" dirty="0">
                <a:ea typeface="ＭＳ Ｐゴシック" panose="020B0600070205080204" pitchFamily="34" charset="-128"/>
              </a:rPr>
              <a:t>Project outputs</a:t>
            </a:r>
          </a:p>
        </p:txBody>
      </p:sp>
      <p:sp>
        <p:nvSpPr>
          <p:cNvPr id="26626" name="Content Placeholder 2">
            <a:extLst>
              <a:ext uri="{FF2B5EF4-FFF2-40B4-BE49-F238E27FC236}">
                <a16:creationId xmlns:a16="http://schemas.microsoft.com/office/drawing/2014/main" id="{F55443E4-2272-9A4E-A707-05C37493F78B}"/>
              </a:ext>
            </a:extLst>
          </p:cNvPr>
          <p:cNvSpPr>
            <a:spLocks noGrp="1"/>
          </p:cNvSpPr>
          <p:nvPr>
            <p:ph idx="1"/>
          </p:nvPr>
        </p:nvSpPr>
        <p:spPr>
          <a:xfrm>
            <a:off x="290513" y="1298575"/>
            <a:ext cx="8583612" cy="4330700"/>
          </a:xfrm>
        </p:spPr>
        <p:txBody>
          <a:bodyPr/>
          <a:lstStyle/>
          <a:p>
            <a:pPr marL="0" indent="0" eaLnBrk="1" hangingPunct="1"/>
            <a:r>
              <a:rPr lang="en-US" altLang="es-ES" sz="2400" dirty="0">
                <a:ea typeface="ＭＳ Ｐゴシック" panose="020B0600070205080204" pitchFamily="34" charset="-128"/>
              </a:rPr>
              <a:t>All project results can be found on the project </a:t>
            </a:r>
            <a:r>
              <a:rPr lang="en-US" altLang="es-ES" sz="2400" dirty="0">
                <a:ea typeface="ＭＳ Ｐゴシック" panose="020B0600070205080204" pitchFamily="34" charset="-128"/>
                <a:hlinkClick r:id="rId2"/>
              </a:rPr>
              <a:t>web area</a:t>
            </a:r>
            <a:r>
              <a:rPr lang="en-US" altLang="es-ES" sz="2400" dirty="0">
                <a:ea typeface="ＭＳ Ｐゴシック" panose="020B0600070205080204" pitchFamily="34" charset="-128"/>
              </a:rPr>
              <a:t>:</a:t>
            </a:r>
            <a:br>
              <a:rPr lang="en-US" altLang="es-ES" sz="2400" dirty="0">
                <a:ea typeface="ＭＳ Ｐゴシック" panose="020B0600070205080204" pitchFamily="34" charset="-128"/>
              </a:rPr>
            </a:br>
            <a:r>
              <a:rPr lang="en-US" altLang="es-ES" sz="2400" dirty="0">
                <a:ea typeface="ＭＳ Ｐゴシック" panose="020B0600070205080204" pitchFamily="34" charset="-128"/>
                <a:hlinkClick r:id="rId2"/>
              </a:rPr>
              <a:t>http://www.european-agency.org/agency-projects/i-access</a:t>
            </a:r>
            <a:endParaRPr lang="en-US" altLang="es-ES" sz="2400" dirty="0">
              <a:ea typeface="ＭＳ Ｐゴシック" panose="020B0600070205080204" pitchFamily="34" charset="-128"/>
            </a:endParaRPr>
          </a:p>
          <a:p>
            <a:pPr marL="0" indent="0" eaLnBrk="1" hangingPunct="1">
              <a:buFont typeface="Arial" panose="020B0604020202020204" pitchFamily="34" charset="0"/>
              <a:buChar char="•"/>
            </a:pPr>
            <a:r>
              <a:rPr lang="en-US" altLang="es-ES" sz="2400" dirty="0">
                <a:ea typeface="ＭＳ Ｐゴシック" panose="020B0600070205080204" pitchFamily="34" charset="-128"/>
                <a:hlinkClick r:id="rId3"/>
              </a:rPr>
              <a:t>Conference report and materials</a:t>
            </a:r>
            <a:endParaRPr lang="en-US" altLang="es-ES" sz="2400" dirty="0">
              <a:ea typeface="ＭＳ Ｐゴシック" panose="020B0600070205080204" pitchFamily="34" charset="-128"/>
            </a:endParaRPr>
          </a:p>
          <a:p>
            <a:pPr marL="0" indent="0" eaLnBrk="1" hangingPunct="1">
              <a:buFont typeface="Arial" panose="020B0604020202020204" pitchFamily="34" charset="0"/>
              <a:buChar char="•"/>
            </a:pPr>
            <a:r>
              <a:rPr lang="en-US" altLang="es-ES" sz="2400" dirty="0">
                <a:ea typeface="ＭＳ Ｐゴシック" panose="020B0600070205080204" pitchFamily="34" charset="-128"/>
                <a:hlinkClick r:id="rId4"/>
              </a:rPr>
              <a:t>Recommendations report </a:t>
            </a:r>
            <a:r>
              <a:rPr lang="en-US" altLang="es-ES" sz="2400" dirty="0">
                <a:ea typeface="ＭＳ Ｐゴシック" panose="020B0600070205080204" pitchFamily="34" charset="-128"/>
              </a:rPr>
              <a:t>and </a:t>
            </a:r>
            <a:r>
              <a:rPr lang="en-US" altLang="es-ES" sz="2400" dirty="0">
                <a:ea typeface="ＭＳ Ｐゴシック" panose="020B0600070205080204" pitchFamily="34" charset="-128"/>
                <a:hlinkClick r:id="rId5"/>
              </a:rPr>
              <a:t>summary flyer </a:t>
            </a:r>
            <a:endParaRPr lang="en-US" altLang="es-ES" sz="2400" dirty="0">
              <a:ea typeface="ＭＳ Ｐゴシック" panose="020B0600070205080204" pitchFamily="34" charset="-128"/>
            </a:endParaRPr>
          </a:p>
          <a:p>
            <a:pPr marL="0" indent="0" eaLnBrk="1" hangingPunct="1">
              <a:buFont typeface="Arial" panose="020B0604020202020204" pitchFamily="34" charset="0"/>
              <a:buChar char="•"/>
            </a:pPr>
            <a:r>
              <a:rPr lang="de-DE" altLang="es-ES" sz="2400" dirty="0">
                <a:ea typeface="ＭＳ Ｐゴシック" panose="020B0600070205080204" pitchFamily="34" charset="-128"/>
                <a:hlinkClick r:id="rId2"/>
              </a:rPr>
              <a:t>Collection of examples of practice </a:t>
            </a:r>
            <a:endParaRPr lang="de-DE" altLang="es-ES" sz="2400" dirty="0">
              <a:ea typeface="ＭＳ Ｐゴシック" panose="020B0600070205080204" pitchFamily="34" charset="-128"/>
            </a:endParaRPr>
          </a:p>
          <a:p>
            <a:pPr marL="0" indent="0" eaLnBrk="1" hangingPunct="1">
              <a:buFont typeface="Arial" panose="020B0604020202020204" pitchFamily="34" charset="0"/>
              <a:buChar char="•"/>
            </a:pPr>
            <a:r>
              <a:rPr lang="de-DE" altLang="es-ES" sz="2400" dirty="0">
                <a:ea typeface="ＭＳ Ｐゴシック" panose="020B0600070205080204" pitchFamily="34" charset="-128"/>
                <a:hlinkClick r:id="rId6"/>
              </a:rPr>
              <a:t>Glossary of related terms </a:t>
            </a:r>
            <a:endParaRPr lang="de-DE" altLang="es-ES" sz="2400" dirty="0">
              <a:ea typeface="ＭＳ Ｐゴシック" panose="020B0600070205080204" pitchFamily="34" charset="-128"/>
            </a:endParaRPr>
          </a:p>
          <a:p>
            <a:pPr marL="0" indent="0" eaLnBrk="1" hangingPunct="1">
              <a:buFont typeface="Arial" panose="020B0604020202020204" pitchFamily="34" charset="0"/>
              <a:buChar char="•"/>
            </a:pPr>
            <a:r>
              <a:rPr lang="en-US" altLang="es-ES" sz="2400" dirty="0">
                <a:ea typeface="ＭＳ Ｐゴシック" panose="020B0600070205080204" pitchFamily="34" charset="-128"/>
                <a:hlinkClick r:id="rId7"/>
              </a:rPr>
              <a:t>Useful resources</a:t>
            </a:r>
            <a:endParaRPr lang="en-US" altLang="es-ES" sz="2400" dirty="0">
              <a:ea typeface="ＭＳ Ｐゴシック" panose="020B0600070205080204" pitchFamily="34" charset="-128"/>
            </a:endParaRPr>
          </a:p>
          <a:p>
            <a:pPr marL="0" indent="0" eaLnBrk="1" hangingPunct="1">
              <a:buFont typeface="Arial" panose="020B0604020202020204" pitchFamily="34" charset="0"/>
              <a:buChar char="•"/>
            </a:pPr>
            <a:r>
              <a:rPr lang="en-US" altLang="es-ES" sz="2400" dirty="0">
                <a:ea typeface="ＭＳ Ｐゴシック" panose="020B0600070205080204" pitchFamily="34" charset="-128"/>
                <a:hlinkClick r:id="rId8"/>
              </a:rPr>
              <a:t>Suggestions for further reading</a:t>
            </a:r>
            <a:endParaRPr lang="en-US" altLang="es-ES" sz="2400" dirty="0">
              <a:ea typeface="ＭＳ Ｐゴシック" panose="020B0600070205080204" pitchFamily="34" charset="-128"/>
            </a:endParaRPr>
          </a:p>
          <a:p>
            <a:pPr marL="0" indent="0" eaLnBrk="1" hangingPunct="1">
              <a:buFont typeface="Arial" panose="020B0604020202020204" pitchFamily="34" charset="0"/>
              <a:buChar char="•"/>
            </a:pPr>
            <a:r>
              <a:rPr lang="en-US" altLang="es-ES" sz="2400" dirty="0">
                <a:ea typeface="ＭＳ Ｐゴシック" panose="020B0600070205080204" pitchFamily="34" charset="-128"/>
                <a:hlinkClick r:id="rId9"/>
              </a:rPr>
              <a:t>Dissemination examples</a:t>
            </a:r>
            <a:endParaRPr lang="en-US" altLang="es-ES" sz="2400" dirty="0">
              <a:ea typeface="ＭＳ Ｐゴシック" panose="020B0600070205080204" pitchFamily="34" charset="-128"/>
            </a:endParaRPr>
          </a:p>
          <a:p>
            <a:pPr marL="0" indent="0" eaLnBrk="1" hangingPunct="1"/>
            <a:endParaRPr lang="en-US" altLang="es-ES" sz="2200" dirty="0">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B00BC265-F2F8-CF4E-AE2E-CB9F5A07127A}"/>
              </a:ext>
            </a:extLst>
          </p:cNvPr>
          <p:cNvSpPr>
            <a:spLocks noGrp="1"/>
          </p:cNvSpPr>
          <p:nvPr>
            <p:ph type="title"/>
          </p:nvPr>
        </p:nvSpPr>
        <p:spPr/>
        <p:txBody>
          <a:bodyPr/>
          <a:lstStyle/>
          <a:p>
            <a:pPr eaLnBrk="1" hangingPunct="1"/>
            <a:r>
              <a:rPr lang="en-US" altLang="es-ES" dirty="0">
                <a:ea typeface="ＭＳ Ｐゴシック" panose="020B0600070205080204" pitchFamily="34" charset="-128"/>
              </a:rPr>
              <a:t>More information</a:t>
            </a:r>
          </a:p>
        </p:txBody>
      </p:sp>
      <p:sp>
        <p:nvSpPr>
          <p:cNvPr id="16386" name="Content Placeholder 2">
            <a:extLst>
              <a:ext uri="{FF2B5EF4-FFF2-40B4-BE49-F238E27FC236}">
                <a16:creationId xmlns:a16="http://schemas.microsoft.com/office/drawing/2014/main" id="{6D875EAB-05AF-AF48-B47C-073547CD7999}"/>
              </a:ext>
            </a:extLst>
          </p:cNvPr>
          <p:cNvSpPr>
            <a:spLocks noGrp="1"/>
          </p:cNvSpPr>
          <p:nvPr>
            <p:ph idx="1"/>
          </p:nvPr>
        </p:nvSpPr>
        <p:spPr>
          <a:xfrm>
            <a:off x="290513" y="1568450"/>
            <a:ext cx="8583612" cy="3276600"/>
          </a:xfrm>
        </p:spPr>
        <p:txBody>
          <a:bodyPr/>
          <a:lstStyle/>
          <a:p>
            <a:pPr eaLnBrk="1" hangingPunct="1"/>
            <a:r>
              <a:rPr lang="en-US" altLang="es-ES" sz="3600">
                <a:ea typeface="ＭＳ Ｐゴシック" panose="020B0600070205080204" pitchFamily="34" charset="-128"/>
                <a:hlinkClick r:id="rId2"/>
              </a:rPr>
              <a:t>www.european-agency.org</a:t>
            </a:r>
            <a:endParaRPr lang="en-US" altLang="es-ES" sz="3600">
              <a:ea typeface="ＭＳ Ｐゴシック" panose="020B0600070205080204" pitchFamily="34" charset="-128"/>
            </a:endParaRPr>
          </a:p>
          <a:p>
            <a:pPr eaLnBrk="1" hangingPunct="1"/>
            <a:endParaRPr lang="en-US" altLang="es-ES" sz="1600">
              <a:ea typeface="ＭＳ Ｐゴシック" panose="020B0600070205080204" pitchFamily="34" charset="-128"/>
            </a:endParaRPr>
          </a:p>
          <a:p>
            <a:pPr eaLnBrk="1" hangingPunct="1">
              <a:lnSpc>
                <a:spcPct val="90000"/>
              </a:lnSpc>
            </a:pPr>
            <a:r>
              <a:rPr lang="en-US" altLang="es-ES">
                <a:ea typeface="ＭＳ Ｐゴシック" panose="020B0600070205080204" pitchFamily="34" charset="-128"/>
              </a:rPr>
              <a:t>European Agency for Special Needs and Inclusive Education</a:t>
            </a:r>
          </a:p>
          <a:p>
            <a:pPr eaLnBrk="1" hangingPunct="1">
              <a:lnSpc>
                <a:spcPct val="90000"/>
              </a:lnSpc>
            </a:pPr>
            <a:r>
              <a:rPr lang="en-US" altLang="es-ES">
                <a:ea typeface="ＭＳ Ｐゴシック" panose="020B0600070205080204" pitchFamily="34" charset="-128"/>
              </a:rPr>
              <a:t>Østre Stationsvej 33</a:t>
            </a:r>
          </a:p>
          <a:p>
            <a:pPr eaLnBrk="1" hangingPunct="1">
              <a:lnSpc>
                <a:spcPct val="90000"/>
              </a:lnSpc>
            </a:pPr>
            <a:r>
              <a:rPr lang="en-US" altLang="es-ES">
                <a:ea typeface="ＭＳ Ｐゴシック" panose="020B0600070205080204" pitchFamily="34" charset="-128"/>
              </a:rPr>
              <a:t>DK-5000 Odense C</a:t>
            </a:r>
          </a:p>
          <a:p>
            <a:pPr eaLnBrk="1" hangingPunct="1">
              <a:lnSpc>
                <a:spcPct val="90000"/>
              </a:lnSpc>
            </a:pPr>
            <a:r>
              <a:rPr lang="en-US" altLang="es-ES">
                <a:ea typeface="ＭＳ Ｐゴシック" panose="020B0600070205080204" pitchFamily="34" charset="-128"/>
              </a:rPr>
              <a:t>Denmark</a:t>
            </a:r>
          </a:p>
          <a:p>
            <a:pPr eaLnBrk="1" hangingPunct="1">
              <a:lnSpc>
                <a:spcPct val="90000"/>
              </a:lnSpc>
            </a:pPr>
            <a:r>
              <a:rPr lang="en-US" altLang="es-ES">
                <a:ea typeface="ＭＳ Ｐゴシック" panose="020B0600070205080204" pitchFamily="34" charset="-128"/>
                <a:hlinkClick r:id="rId3"/>
              </a:rPr>
              <a:t>secretariat@european-agency.org</a:t>
            </a:r>
            <a:r>
              <a:rPr lang="en-US" altLang="es-ES">
                <a:ea typeface="ＭＳ Ｐゴシック" panose="020B0600070205080204" pitchFamily="34" charset="-128"/>
              </a:rPr>
              <a:t> </a:t>
            </a:r>
          </a:p>
        </p:txBody>
      </p:sp>
      <p:pic>
        <p:nvPicPr>
          <p:cNvPr id="28675" name="Picture 4" title="Lifelong Learning logo">
            <a:extLst>
              <a:ext uri="{FF2B5EF4-FFF2-40B4-BE49-F238E27FC236}">
                <a16:creationId xmlns:a16="http://schemas.microsoft.com/office/drawing/2014/main" id="{2DE4A13E-4187-9747-820D-A05DA9A72B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4788" y="5226050"/>
            <a:ext cx="2103437" cy="973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676" name="TextBox 5">
            <a:extLst>
              <a:ext uri="{FF2B5EF4-FFF2-40B4-BE49-F238E27FC236}">
                <a16:creationId xmlns:a16="http://schemas.microsoft.com/office/drawing/2014/main" id="{C9F5F70A-0F1F-7D48-9E85-E17669DC0D13}"/>
              </a:ext>
            </a:extLst>
          </p:cNvPr>
          <p:cNvSpPr txBox="1">
            <a:spLocks noChangeArrowheads="1"/>
          </p:cNvSpPr>
          <p:nvPr/>
        </p:nvSpPr>
        <p:spPr bwMode="auto">
          <a:xfrm>
            <a:off x="341313" y="5226050"/>
            <a:ext cx="5803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GB" altLang="es-ES" sz="1200">
                <a:solidFill>
                  <a:schemeClr val="bg1"/>
                </a:solidFill>
              </a:rPr>
              <a:t>This publication has been funded with support from the European Commission. This publication reflects the views only of the author, and the Commission cannot be held responsible for any use which may be made of the information contained therein</a:t>
            </a:r>
            <a:r>
              <a:rPr lang="en-US" altLang="es-ES" sz="1200">
                <a:solidFill>
                  <a:schemeClr val="bg1"/>
                </a:solidFill>
              </a:rPr>
              <a:t>.</a:t>
            </a:r>
          </a:p>
          <a:p>
            <a:pPr eaLnBrk="1" hangingPunct="1"/>
            <a:r>
              <a:rPr lang="en-US" altLang="es-ES" sz="1200">
                <a:solidFill>
                  <a:schemeClr val="bg1"/>
                </a:solidFill>
              </a:rPr>
              <a:t>The Lifelong Learning Programme ran between 2007 and 2013.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6561968A-AF36-194C-A2EF-D8E7DA55F258}"/>
              </a:ext>
            </a:extLst>
          </p:cNvPr>
          <p:cNvSpPr>
            <a:spLocks noGrp="1"/>
          </p:cNvSpPr>
          <p:nvPr>
            <p:ph type="title"/>
          </p:nvPr>
        </p:nvSpPr>
        <p:spPr>
          <a:xfrm>
            <a:off x="690563" y="231775"/>
            <a:ext cx="7762875" cy="1268413"/>
          </a:xfrm>
        </p:spPr>
        <p:txBody>
          <a:bodyPr/>
          <a:lstStyle/>
          <a:p>
            <a:pPr eaLnBrk="1" hangingPunct="1"/>
            <a:r>
              <a:rPr lang="en-GB" altLang="es-ES" sz="3600" dirty="0">
                <a:ea typeface="ＭＳ Ｐゴシック" panose="020B0600070205080204" pitchFamily="34" charset="-128"/>
              </a:rPr>
              <a:t>The European Agency for Special Needs and Inclusive Education</a:t>
            </a:r>
            <a:endParaRPr lang="en-US" altLang="es-ES" sz="3600"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8E180CE7-54C0-4140-9F05-29C93ABB25D7}"/>
              </a:ext>
            </a:extLst>
          </p:cNvPr>
          <p:cNvSpPr>
            <a:spLocks noGrp="1"/>
          </p:cNvSpPr>
          <p:nvPr>
            <p:ph idx="1"/>
          </p:nvPr>
        </p:nvSpPr>
        <p:spPr/>
        <p:txBody>
          <a:bodyPr/>
          <a:lstStyle/>
          <a:p>
            <a:pPr indent="0" eaLnBrk="1" hangingPunct="1"/>
            <a:endParaRPr lang="en-GB" altLang="es-ES" dirty="0">
              <a:ea typeface="ＭＳ Ｐゴシック" panose="020B0600070205080204" pitchFamily="34" charset="-128"/>
            </a:endParaRPr>
          </a:p>
          <a:p>
            <a:pPr marL="0" lvl="2" indent="0" eaLnBrk="1" hangingPunct="1"/>
            <a:r>
              <a:rPr lang="en-GB" altLang="es-ES" sz="2800" dirty="0">
                <a:ea typeface="ＭＳ Ｐゴシック" panose="020B0600070205080204" pitchFamily="34" charset="-128"/>
              </a:rPr>
              <a:t>The Agency is an independent organisation that acts as a platform for collaboration for its 31 member countries, working  towards ensuring more inclusive education systems. The Agency</a:t>
            </a:r>
            <a:r>
              <a:rPr lang="en-GB" altLang="en-US" sz="2800" dirty="0">
                <a:ea typeface="ＭＳ Ｐゴシック" panose="020B0600070205080204" pitchFamily="34" charset="-128"/>
              </a:rPr>
              <a:t>’</a:t>
            </a:r>
            <a:r>
              <a:rPr lang="en-GB" altLang="es-ES" sz="2800" dirty="0">
                <a:ea typeface="ＭＳ Ｐゴシック" panose="020B0600070205080204" pitchFamily="34" charset="-128"/>
              </a:rPr>
              <a:t>s mission is to help member countries improve the quality and effectiveness of their inclusive provision for all learners.</a:t>
            </a:r>
            <a:r>
              <a:rPr lang="en-US" altLang="es-ES" sz="2800" dirty="0">
                <a:ea typeface="ＭＳ Ｐゴシック" panose="020B0600070205080204" pitchFamily="34" charset="-128"/>
              </a:rPr>
              <a:t> </a:t>
            </a:r>
          </a:p>
          <a:p>
            <a:pPr indent="0" eaLnBrk="1" hangingPunct="1"/>
            <a:endParaRPr lang="en-US" altLang="es-ES" sz="2800" dirty="0">
              <a:ea typeface="ＭＳ Ｐゴシック" panose="020B0600070205080204" pitchFamily="34" charset="-128"/>
            </a:endParaRPr>
          </a:p>
          <a:p>
            <a:pPr marL="0" lvl="2" indent="0" eaLnBrk="1" hangingPunct="1"/>
            <a:r>
              <a:rPr lang="en-US" altLang="es-ES" sz="2800" dirty="0">
                <a:ea typeface="ＭＳ Ｐゴシック" panose="020B0600070205080204" pitchFamily="34" charset="-128"/>
              </a:rPr>
              <a:t>For more information visit: </a:t>
            </a:r>
            <a:r>
              <a:rPr lang="en-US" altLang="es-ES" sz="2800" dirty="0" err="1">
                <a:ea typeface="ＭＳ Ｐゴシック" panose="020B0600070205080204" pitchFamily="34" charset="-128"/>
              </a:rPr>
              <a:t>www.european-agency.org</a:t>
            </a:r>
            <a:endParaRPr lang="en-US" altLang="es-ES" sz="2800" dirty="0">
              <a:ea typeface="ＭＳ Ｐゴシック" panose="020B0600070205080204" pitchFamily="34" charset="-128"/>
            </a:endParaRPr>
          </a:p>
          <a:p>
            <a:pPr indent="0" eaLnBrk="1" hangingPunct="1"/>
            <a:endParaRPr lang="en-US" altLang="es-ES" dirty="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C9FE476B-75D2-B048-BDD4-04181399DB9C}"/>
              </a:ext>
            </a:extLst>
          </p:cNvPr>
          <p:cNvSpPr>
            <a:spLocks noGrp="1"/>
          </p:cNvSpPr>
          <p:nvPr>
            <p:ph type="title"/>
          </p:nvPr>
        </p:nvSpPr>
        <p:spPr/>
        <p:txBody>
          <a:bodyPr/>
          <a:lstStyle/>
          <a:p>
            <a:pPr eaLnBrk="1" hangingPunct="1"/>
            <a:r>
              <a:rPr lang="en-US" altLang="es-ES" dirty="0">
                <a:solidFill>
                  <a:srgbClr val="FFFFFF"/>
                </a:solidFill>
                <a:ea typeface="ＭＳ Ｐゴシック" panose="020B0600070205080204" pitchFamily="34" charset="-128"/>
              </a:rPr>
              <a:t>The </a:t>
            </a:r>
            <a:r>
              <a:rPr lang="en-US" altLang="es-ES" dirty="0" err="1">
                <a:solidFill>
                  <a:srgbClr val="FFFFFF"/>
                </a:solidFill>
                <a:ea typeface="ＭＳ Ｐゴシック" panose="020B0600070205080204" pitchFamily="34" charset="-128"/>
              </a:rPr>
              <a:t>i</a:t>
            </a:r>
            <a:r>
              <a:rPr lang="en-US" altLang="es-ES" dirty="0">
                <a:solidFill>
                  <a:srgbClr val="FFFFFF"/>
                </a:solidFill>
                <a:ea typeface="ＭＳ Ｐゴシック" panose="020B0600070205080204" pitchFamily="34" charset="-128"/>
              </a:rPr>
              <a:t>-access project</a:t>
            </a:r>
            <a:endParaRPr lang="en-US" altLang="es-ES" dirty="0">
              <a:ea typeface="ＭＳ Ｐゴシック" panose="020B0600070205080204" pitchFamily="34" charset="-128"/>
            </a:endParaRPr>
          </a:p>
        </p:txBody>
      </p:sp>
      <p:sp>
        <p:nvSpPr>
          <p:cNvPr id="16386" name="Content Placeholder 2">
            <a:extLst>
              <a:ext uri="{FF2B5EF4-FFF2-40B4-BE49-F238E27FC236}">
                <a16:creationId xmlns:a16="http://schemas.microsoft.com/office/drawing/2014/main" id="{3BD3AD5F-0AA8-DD45-B3A9-4CC7FBFCEBA5}"/>
              </a:ext>
            </a:extLst>
          </p:cNvPr>
          <p:cNvSpPr>
            <a:spLocks noGrp="1"/>
          </p:cNvSpPr>
          <p:nvPr>
            <p:ph idx="1"/>
          </p:nvPr>
        </p:nvSpPr>
        <p:spPr/>
        <p:txBody>
          <a:bodyPr/>
          <a:lstStyle/>
          <a:p>
            <a:pPr marL="457200" indent="-457200" eaLnBrk="1" hangingPunct="1">
              <a:buFont typeface="Arial" panose="020B0604020202020204" pitchFamily="34" charset="0"/>
              <a:buChar char="•"/>
            </a:pPr>
            <a:r>
              <a:rPr lang="en-GB" altLang="es-ES">
                <a:solidFill>
                  <a:schemeClr val="bg1"/>
                </a:solidFill>
                <a:ea typeface="ＭＳ Ｐゴシック" panose="020B0600070205080204" pitchFamily="34" charset="-128"/>
              </a:rPr>
              <a:t>This project ran from March 2011 to February 2012 </a:t>
            </a:r>
            <a:r>
              <a:rPr lang="en-GB" altLang="es-ES">
                <a:ea typeface="ＭＳ Ｐゴシック" panose="020B0600070205080204" pitchFamily="34" charset="-128"/>
              </a:rPr>
              <a:t>aiming to raise awareness on the issues surrounding accessible information provision for lifelong learning (LL) in order to facilitate positive developments towards accessible information provision.</a:t>
            </a:r>
          </a:p>
          <a:p>
            <a:pPr marL="457200" indent="-457200" eaLnBrk="1" hangingPunct="1">
              <a:buFont typeface="Arial" panose="020B0604020202020204" pitchFamily="34" charset="0"/>
              <a:buChar char="•"/>
            </a:pPr>
            <a:r>
              <a:rPr lang="en-GB" altLang="es-ES">
                <a:ea typeface="ＭＳ Ｐゴシック" panose="020B0600070205080204" pitchFamily="34" charset="-128"/>
              </a:rPr>
              <a:t>One objective to reach this goal was the development of recommendations (see slides 8-14) to support accessible information provision.</a:t>
            </a:r>
            <a:endParaRPr lang="en-US" altLang="es-ES">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ACB2422C-D414-4E48-A51B-CD866610A34A}"/>
              </a:ext>
            </a:extLst>
          </p:cNvPr>
          <p:cNvSpPr>
            <a:spLocks noGrp="1"/>
          </p:cNvSpPr>
          <p:nvPr>
            <p:ph type="title"/>
          </p:nvPr>
        </p:nvSpPr>
        <p:spPr/>
        <p:txBody>
          <a:bodyPr/>
          <a:lstStyle/>
          <a:p>
            <a:pPr eaLnBrk="1" hangingPunct="1"/>
            <a:r>
              <a:rPr lang="en-US" altLang="es-ES" dirty="0">
                <a:solidFill>
                  <a:srgbClr val="FFFFFF"/>
                </a:solidFill>
                <a:ea typeface="ＭＳ Ｐゴシック" panose="020B0600070205080204" pitchFamily="34" charset="-128"/>
              </a:rPr>
              <a:t>What is </a:t>
            </a:r>
            <a:r>
              <a:rPr lang="en-US" altLang="es-ES" dirty="0" err="1">
                <a:solidFill>
                  <a:srgbClr val="FFFFFF"/>
                </a:solidFill>
                <a:ea typeface="ＭＳ Ｐゴシック" panose="020B0600070205080204" pitchFamily="34" charset="-128"/>
              </a:rPr>
              <a:t>i</a:t>
            </a:r>
            <a:r>
              <a:rPr lang="en-US" altLang="es-ES" dirty="0">
                <a:solidFill>
                  <a:srgbClr val="FFFFFF"/>
                </a:solidFill>
                <a:ea typeface="ＭＳ Ｐゴシック" panose="020B0600070205080204" pitchFamily="34" charset="-128"/>
              </a:rPr>
              <a:t>-access?</a:t>
            </a:r>
            <a:endParaRPr lang="en-US" altLang="es-E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8A8DF3D4-B7F5-9C45-B868-00F0D8BF204A}"/>
              </a:ext>
            </a:extLst>
          </p:cNvPr>
          <p:cNvSpPr>
            <a:spLocks noGrp="1"/>
          </p:cNvSpPr>
          <p:nvPr>
            <p:ph idx="1"/>
          </p:nvPr>
        </p:nvSpPr>
        <p:spPr/>
        <p:txBody>
          <a:bodyPr/>
          <a:lstStyle/>
          <a:p>
            <a:pPr marL="0" indent="0" eaLnBrk="1" hangingPunct="1"/>
            <a:r>
              <a:rPr lang="en-US" altLang="es-ES" sz="2400">
                <a:ea typeface="ＭＳ Ｐゴシック" panose="020B0600070205080204" pitchFamily="34" charset="-128"/>
              </a:rPr>
              <a:t>i-access stands for </a:t>
            </a:r>
            <a:r>
              <a:rPr lang="en-US" altLang="en-US" sz="2400">
                <a:ea typeface="ＭＳ Ｐゴシック" panose="020B0600070205080204" pitchFamily="34" charset="-128"/>
              </a:rPr>
              <a:t>‘</a:t>
            </a:r>
            <a:r>
              <a:rPr lang="en-US" altLang="es-ES" sz="2400">
                <a:ea typeface="ＭＳ Ｐゴシック" panose="020B0600070205080204" pitchFamily="34" charset="-128"/>
              </a:rPr>
              <a:t>information accessibility</a:t>
            </a:r>
            <a:r>
              <a:rPr lang="en-US" altLang="en-US" sz="2400">
                <a:ea typeface="ＭＳ Ｐゴシック" panose="020B0600070205080204" pitchFamily="34" charset="-128"/>
              </a:rPr>
              <a:t>’</a:t>
            </a:r>
            <a:endParaRPr lang="en-US" altLang="ja-JP" sz="2400">
              <a:ea typeface="ＭＳ Ｐゴシック" panose="020B0600070205080204" pitchFamily="34" charset="-128"/>
            </a:endParaRPr>
          </a:p>
          <a:p>
            <a:pPr marL="0" indent="0" eaLnBrk="1" hangingPunct="1"/>
            <a:r>
              <a:rPr lang="en-US" altLang="es-ES" sz="2400">
                <a:ea typeface="ＭＳ Ｐゴシック" panose="020B0600070205080204" pitchFamily="34" charset="-128"/>
              </a:rPr>
              <a:t>This includes access to all forms of information:</a:t>
            </a:r>
          </a:p>
          <a:p>
            <a:pPr marL="800100" lvl="1" indent="-342900" eaLnBrk="1" hangingPunct="1">
              <a:buFont typeface="Arial" panose="020B0604020202020204" pitchFamily="34" charset="0"/>
              <a:buChar char="•"/>
            </a:pPr>
            <a:r>
              <a:rPr lang="en-US" altLang="es-ES" sz="2400">
                <a:ea typeface="ＭＳ Ｐゴシック" panose="020B0600070205080204" pitchFamily="34" charset="-128"/>
              </a:rPr>
              <a:t>Websites and web tools</a:t>
            </a:r>
          </a:p>
          <a:p>
            <a:pPr marL="800100" lvl="1" indent="-342900" eaLnBrk="1" hangingPunct="1">
              <a:buFont typeface="Arial" panose="020B0604020202020204" pitchFamily="34" charset="0"/>
              <a:buChar char="•"/>
            </a:pPr>
            <a:r>
              <a:rPr lang="en-US" altLang="es-ES" sz="2400">
                <a:ea typeface="ＭＳ Ｐゴシック" panose="020B0600070205080204" pitchFamily="34" charset="-128"/>
              </a:rPr>
              <a:t>Electronic and print files </a:t>
            </a:r>
          </a:p>
          <a:p>
            <a:pPr marL="800100" lvl="1" indent="-342900" eaLnBrk="1" hangingPunct="1">
              <a:buFont typeface="Arial" panose="020B0604020202020204" pitchFamily="34" charset="0"/>
              <a:buChar char="•"/>
            </a:pPr>
            <a:r>
              <a:rPr lang="en-US" altLang="es-ES" sz="2400">
                <a:ea typeface="ＭＳ Ｐゴシック" panose="020B0600070205080204" pitchFamily="34" charset="-128"/>
              </a:rPr>
              <a:t>Various forms of media</a:t>
            </a:r>
          </a:p>
          <a:p>
            <a:pPr marL="800100" lvl="1" indent="-342900" eaLnBrk="1" hangingPunct="1">
              <a:buFont typeface="Arial" panose="020B0604020202020204" pitchFamily="34" charset="0"/>
              <a:buChar char="•"/>
            </a:pPr>
            <a:r>
              <a:rPr lang="en-US" altLang="es-ES" sz="2400">
                <a:ea typeface="ＭＳ Ｐゴシック" panose="020B0600070205080204" pitchFamily="34" charset="-128"/>
              </a:rPr>
              <a:t>Contact with organisations </a:t>
            </a:r>
          </a:p>
          <a:p>
            <a:pPr marL="0" indent="0" eaLnBrk="1" hangingPunct="1"/>
            <a:r>
              <a:rPr lang="en-US" altLang="es-ES" sz="2400">
                <a:ea typeface="ＭＳ Ｐゴシック" panose="020B0600070205080204" pitchFamily="34" charset="-128"/>
              </a:rPr>
              <a:t>i-access is more than technology, it is also about how technology is embedded in suitable organisational processes to provide the organisation</a:t>
            </a:r>
            <a:r>
              <a:rPr lang="en-US" altLang="en-US" sz="2400">
                <a:ea typeface="ＭＳ Ｐゴシック" panose="020B0600070205080204" pitchFamily="34" charset="-128"/>
              </a:rPr>
              <a:t>’</a:t>
            </a:r>
            <a:r>
              <a:rPr lang="en-US" altLang="es-ES" sz="2400">
                <a:ea typeface="ＭＳ Ｐゴシック" panose="020B0600070205080204" pitchFamily="34" charset="-128"/>
              </a:rPr>
              <a:t>s target groups with a fully accessible interaction experience. </a:t>
            </a:r>
          </a:p>
          <a:p>
            <a:pPr marL="0" indent="0" eaLnBrk="1" hangingPunct="1"/>
            <a:endParaRPr lang="en-US" altLang="es-ES">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18886F9D-624D-A240-8EF5-C8D9876E98F0}"/>
              </a:ext>
            </a:extLst>
          </p:cNvPr>
          <p:cNvSpPr>
            <a:spLocks noGrp="1"/>
          </p:cNvSpPr>
          <p:nvPr>
            <p:ph type="title"/>
          </p:nvPr>
        </p:nvSpPr>
        <p:spPr/>
        <p:txBody>
          <a:bodyPr/>
          <a:lstStyle/>
          <a:p>
            <a:pPr eaLnBrk="1" hangingPunct="1"/>
            <a:r>
              <a:rPr lang="en-GB" altLang="es-ES" dirty="0">
                <a:solidFill>
                  <a:srgbClr val="FFFFFF"/>
                </a:solidFill>
                <a:ea typeface="ＭＳ Ｐゴシック" panose="020B0600070205080204" pitchFamily="34" charset="-128"/>
              </a:rPr>
              <a:t>Project participants</a:t>
            </a:r>
            <a:endParaRPr lang="en-US" altLang="es-E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6CFAC213-3C18-D941-830D-B6C252844FC1}"/>
              </a:ext>
            </a:extLst>
          </p:cNvPr>
          <p:cNvSpPr>
            <a:spLocks noGrp="1"/>
          </p:cNvSpPr>
          <p:nvPr>
            <p:ph idx="1"/>
          </p:nvPr>
        </p:nvSpPr>
        <p:spPr/>
        <p:txBody>
          <a:bodyPr/>
          <a:lstStyle/>
          <a:p>
            <a:pPr marL="0" indent="0" eaLnBrk="1" hangingPunct="1"/>
            <a:r>
              <a:rPr lang="en-GB" altLang="es-ES">
                <a:ea typeface="ＭＳ Ｐゴシック" panose="020B0600070205080204" pitchFamily="34" charset="-128"/>
              </a:rPr>
              <a:t>From each Agency member country one education policy expert and one multiplier (researcher or journalist) participated.</a:t>
            </a:r>
          </a:p>
          <a:p>
            <a:pPr marL="0" indent="0" eaLnBrk="1" hangingPunct="1"/>
            <a:r>
              <a:rPr lang="en-GB" altLang="es-ES">
                <a:ea typeface="ＭＳ Ｐゴシック" panose="020B0600070205080204" pitchFamily="34" charset="-128"/>
              </a:rPr>
              <a:t>Additional experts from the following organisations were involved: </a:t>
            </a:r>
            <a:r>
              <a:rPr lang="en-US" altLang="es-ES">
                <a:ea typeface="ＭＳ Ｐゴシック" panose="020B0600070205080204" pitchFamily="34" charset="-128"/>
                <a:hlinkClick r:id="rId2" action="ppaction://hlinkfile"/>
              </a:rPr>
              <a:t>UNESCO</a:t>
            </a:r>
            <a:r>
              <a:rPr lang="en-US" altLang="es-ES">
                <a:ea typeface="ＭＳ Ｐゴシック" panose="020B0600070205080204" pitchFamily="34" charset="-128"/>
              </a:rPr>
              <a:t>, </a:t>
            </a:r>
            <a:r>
              <a:rPr lang="en-US" altLang="es-ES">
                <a:ea typeface="ＭＳ Ｐゴシック" panose="020B0600070205080204" pitchFamily="34" charset="-128"/>
                <a:hlinkClick r:id="rId3"/>
              </a:rPr>
              <a:t>Global Initiative for Inclusive ICTs</a:t>
            </a:r>
            <a:r>
              <a:rPr lang="en-US" altLang="es-ES">
                <a:ea typeface="ＭＳ Ｐゴシック" panose="020B0600070205080204" pitchFamily="34" charset="-128"/>
              </a:rPr>
              <a:t>, the </a:t>
            </a:r>
            <a:r>
              <a:rPr lang="en-US" altLang="es-ES">
                <a:ea typeface="ＭＳ Ｐゴシック" panose="020B0600070205080204" pitchFamily="34" charset="-128"/>
                <a:hlinkClick r:id="rId4"/>
              </a:rPr>
              <a:t>International Association of Universities</a:t>
            </a:r>
            <a:r>
              <a:rPr lang="en-US" altLang="es-ES">
                <a:ea typeface="ＭＳ Ｐゴシック" panose="020B0600070205080204" pitchFamily="34" charset="-128"/>
              </a:rPr>
              <a:t>, </a:t>
            </a:r>
            <a:r>
              <a:rPr lang="en-US" altLang="es-ES">
                <a:ea typeface="ＭＳ Ｐゴシック" panose="020B0600070205080204" pitchFamily="34" charset="-128"/>
                <a:hlinkClick r:id="rId5"/>
              </a:rPr>
              <a:t>European Schoolnet</a:t>
            </a:r>
            <a:r>
              <a:rPr lang="en-US" altLang="es-ES">
                <a:ea typeface="ＭＳ Ｐゴシック" panose="020B0600070205080204" pitchFamily="34" charset="-128"/>
              </a:rPr>
              <a:t>, </a:t>
            </a:r>
            <a:r>
              <a:rPr lang="en-GB" altLang="es-ES">
                <a:ea typeface="ＭＳ Ｐゴシック" panose="020B0600070205080204" pitchFamily="34" charset="-128"/>
                <a:hlinkClick r:id="rId6"/>
              </a:rPr>
              <a:t>World Wide Web Consortium/</a:t>
            </a:r>
          </a:p>
          <a:p>
            <a:pPr marL="0" indent="0" eaLnBrk="1" hangingPunct="1"/>
            <a:r>
              <a:rPr lang="en-GB" altLang="es-ES">
                <a:ea typeface="ＭＳ Ｐゴシック" panose="020B0600070205080204" pitchFamily="34" charset="-128"/>
                <a:hlinkClick r:id="rId6"/>
              </a:rPr>
              <a:t>Web Accessibility Initiative</a:t>
            </a:r>
            <a:r>
              <a:rPr lang="en-GB" altLang="es-ES">
                <a:ea typeface="ＭＳ Ｐゴシック" panose="020B0600070205080204" pitchFamily="34" charset="-128"/>
              </a:rPr>
              <a:t> and </a:t>
            </a:r>
            <a:r>
              <a:rPr lang="en-US" altLang="es-ES">
                <a:ea typeface="ＭＳ Ｐゴシック" panose="020B0600070205080204" pitchFamily="34" charset="-128"/>
                <a:hlinkClick r:id="rId7"/>
              </a:rPr>
              <a:t>DAISY Consortium</a:t>
            </a:r>
            <a:endParaRPr lang="en-GB" altLang="es-ES">
              <a:ea typeface="ＭＳ Ｐゴシック" panose="020B0600070205080204" pitchFamily="34" charset="-128"/>
            </a:endParaRPr>
          </a:p>
          <a:p>
            <a:pPr marL="0" indent="0" eaLnBrk="1" hangingPunct="1"/>
            <a:endParaRPr lang="en-US" altLang="es-ES">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14A277EE-7C7F-0A46-8EDA-6644C14962CC}"/>
              </a:ext>
            </a:extLst>
          </p:cNvPr>
          <p:cNvSpPr>
            <a:spLocks noGrp="1"/>
          </p:cNvSpPr>
          <p:nvPr>
            <p:ph type="title"/>
          </p:nvPr>
        </p:nvSpPr>
        <p:spPr>
          <a:xfrm>
            <a:off x="690563" y="231775"/>
            <a:ext cx="7762875" cy="819150"/>
          </a:xfrm>
        </p:spPr>
        <p:txBody>
          <a:bodyPr/>
          <a:lstStyle/>
          <a:p>
            <a:pPr eaLnBrk="1" hangingPunct="1"/>
            <a:r>
              <a:rPr lang="en-US" altLang="es-ES" dirty="0">
                <a:ea typeface="ＭＳ Ｐゴシック" panose="020B0600070205080204" pitchFamily="34" charset="-128"/>
              </a:rPr>
              <a:t>Guiding Principles</a:t>
            </a:r>
          </a:p>
        </p:txBody>
      </p:sp>
      <p:sp>
        <p:nvSpPr>
          <p:cNvPr id="19458" name="Content Placeholder 2">
            <a:extLst>
              <a:ext uri="{FF2B5EF4-FFF2-40B4-BE49-F238E27FC236}">
                <a16:creationId xmlns:a16="http://schemas.microsoft.com/office/drawing/2014/main" id="{C5EC2F9F-08FE-E247-BBA7-5AD01D5B49E0}"/>
              </a:ext>
            </a:extLst>
          </p:cNvPr>
          <p:cNvSpPr>
            <a:spLocks noGrp="1"/>
          </p:cNvSpPr>
          <p:nvPr>
            <p:ph idx="1"/>
          </p:nvPr>
        </p:nvSpPr>
        <p:spPr>
          <a:xfrm>
            <a:off x="290513" y="1308100"/>
            <a:ext cx="8583612" cy="4321175"/>
          </a:xfrm>
        </p:spPr>
        <p:txBody>
          <a:bodyPr/>
          <a:lstStyle/>
          <a:p>
            <a:pPr eaLnBrk="1" hangingPunct="1">
              <a:buFont typeface="Arial" panose="020B0604020202020204" pitchFamily="34" charset="0"/>
              <a:buChar char="•"/>
            </a:pPr>
            <a:r>
              <a:rPr lang="en-US" altLang="es-ES" sz="2200">
                <a:ea typeface="ＭＳ Ｐゴシック" panose="020B0600070205080204" pitchFamily="34" charset="-128"/>
              </a:rPr>
              <a:t>Rights Principle: Access to information is a fundamental right - it empowers learners and facilitates their participation in society. This access must be provided in the earliest phases of learning and accompany a learner throughout their lifetime. </a:t>
            </a:r>
          </a:p>
          <a:p>
            <a:pPr eaLnBrk="1" hangingPunct="1">
              <a:buFont typeface="Arial" panose="020B0604020202020204" pitchFamily="34" charset="0"/>
              <a:buChar char="•"/>
            </a:pPr>
            <a:r>
              <a:rPr lang="en-US" altLang="es-ES" sz="2200">
                <a:ea typeface="ＭＳ Ｐゴシック" panose="020B0600070205080204" pitchFamily="34" charset="-128"/>
              </a:rPr>
              <a:t>Structural Principle: It is vital that any policy or recommendation does not regard technology as an end in itself. The systemic factors that determine the use of tools for lifelong learning must be recognised and considered. </a:t>
            </a:r>
          </a:p>
          <a:p>
            <a:pPr eaLnBrk="1" hangingPunct="1">
              <a:buFont typeface="Arial" panose="020B0604020202020204" pitchFamily="34" charset="0"/>
              <a:buChar char="•"/>
            </a:pPr>
            <a:r>
              <a:rPr lang="en-US" altLang="es-ES" sz="2200">
                <a:ea typeface="ＭＳ Ｐゴシック" panose="020B0600070205080204" pitchFamily="34" charset="-128"/>
              </a:rPr>
              <a:t>All-Inclusive Principle: Accessible information provision needs to be considered in its widest interpretation to include people with all forms of disabilities and/or special educational needs. </a:t>
            </a:r>
          </a:p>
          <a:p>
            <a:pPr eaLnBrk="1" hangingPunct="1">
              <a:buFont typeface="Arial" panose="020B0604020202020204" pitchFamily="34" charset="0"/>
              <a:buChar char="•"/>
            </a:pPr>
            <a:r>
              <a:rPr lang="en-US" altLang="es-ES" sz="2200">
                <a:ea typeface="ＭＳ Ｐゴシック" panose="020B0600070205080204" pitchFamily="34" charset="-128"/>
              </a:rPr>
              <a:t>Synergy Principle: Accessibility benefits users with disabilities and/or special educational needs and may often benefit all users</a:t>
            </a:r>
          </a:p>
          <a:p>
            <a:pPr eaLnBrk="1" hangingPunct="1"/>
            <a:endParaRPr lang="en-US" altLang="es-E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364DD96B-DAE7-0244-B741-72E8B6DD8B28}"/>
              </a:ext>
            </a:extLst>
          </p:cNvPr>
          <p:cNvSpPr>
            <a:spLocks noGrp="1"/>
          </p:cNvSpPr>
          <p:nvPr>
            <p:ph type="title"/>
          </p:nvPr>
        </p:nvSpPr>
        <p:spPr/>
        <p:txBody>
          <a:bodyPr/>
          <a:lstStyle/>
          <a:p>
            <a:pPr eaLnBrk="1" hangingPunct="1"/>
            <a:r>
              <a:rPr lang="en-GB" altLang="es-ES" dirty="0">
                <a:solidFill>
                  <a:srgbClr val="FFFFFF"/>
                </a:solidFill>
                <a:ea typeface="ＭＳ Ｐゴシック" panose="020B0600070205080204" pitchFamily="34" charset="-128"/>
              </a:rPr>
              <a:t>Recommendations</a:t>
            </a:r>
            <a:endParaRPr lang="en-US" altLang="es-ES" dirty="0">
              <a:ea typeface="ＭＳ Ｐゴシック" panose="020B0600070205080204" pitchFamily="34" charset="-128"/>
            </a:endParaRPr>
          </a:p>
        </p:txBody>
      </p:sp>
      <p:sp>
        <p:nvSpPr>
          <p:cNvPr id="20482" name="Content Placeholder 2">
            <a:extLst>
              <a:ext uri="{FF2B5EF4-FFF2-40B4-BE49-F238E27FC236}">
                <a16:creationId xmlns:a16="http://schemas.microsoft.com/office/drawing/2014/main" id="{18750C21-5119-554E-A9B5-F78221739BAA}"/>
              </a:ext>
            </a:extLst>
          </p:cNvPr>
          <p:cNvSpPr>
            <a:spLocks noGrp="1"/>
          </p:cNvSpPr>
          <p:nvPr>
            <p:ph idx="1"/>
          </p:nvPr>
        </p:nvSpPr>
        <p:spPr/>
        <p:txBody>
          <a:bodyPr/>
          <a:lstStyle/>
          <a:p>
            <a:pPr eaLnBrk="1" hangingPunct="1"/>
            <a:r>
              <a:rPr lang="en-US" altLang="es-ES" sz="2800">
                <a:ea typeface="ＭＳ Ｐゴシック" panose="020B0600070205080204" pitchFamily="34" charset="-128"/>
              </a:rPr>
              <a:t>1. Raising awareness about accessible information for lifelong learning as a rights issue. Policy makers, organisations and professionals in lifelong learning, ICT specialists, people with disabilities and/or special educational needs and their families and support networks should be made aware of learners</a:t>
            </a:r>
            <a:r>
              <a:rPr lang="en-US" altLang="en-US" sz="2800">
                <a:ea typeface="ＭＳ Ｐゴシック" panose="020B0600070205080204" pitchFamily="34" charset="-128"/>
              </a:rPr>
              <a:t>’</a:t>
            </a:r>
            <a:r>
              <a:rPr lang="en-US" altLang="es-ES" sz="2800">
                <a:ea typeface="ＭＳ Ｐゴシック" panose="020B0600070205080204" pitchFamily="34" charset="-128"/>
              </a:rPr>
              <a:t> rights to accessible information provision</a:t>
            </a:r>
            <a:r>
              <a:rPr lang="en-US" altLang="es-ES" sz="2800">
                <a:latin typeface="Arial" panose="020B0604020202020204" pitchFamily="34" charset="0"/>
                <a:ea typeface="ＭＳ Ｐゴシック" panose="020B0600070205080204" pitchFamily="34" charset="-128"/>
              </a:rPr>
              <a:t>.</a:t>
            </a:r>
          </a:p>
          <a:p>
            <a:pPr eaLnBrk="1" hangingPunct="1"/>
            <a:endParaRPr lang="en-US" altLang="es-E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9DCF5F39-E578-5247-BDF0-CF72B5798A67}"/>
              </a:ext>
            </a:extLst>
          </p:cNvPr>
          <p:cNvSpPr>
            <a:spLocks noGrp="1"/>
          </p:cNvSpPr>
          <p:nvPr>
            <p:ph type="title"/>
          </p:nvPr>
        </p:nvSpPr>
        <p:spPr/>
        <p:txBody>
          <a:bodyPr/>
          <a:lstStyle/>
          <a:p>
            <a:pPr eaLnBrk="1" hangingPunct="1"/>
            <a:r>
              <a:rPr lang="en-GB" altLang="es-ES" dirty="0">
                <a:solidFill>
                  <a:srgbClr val="FFFFFF"/>
                </a:solidFill>
                <a:ea typeface="ＭＳ Ｐゴシック" panose="020B0600070205080204" pitchFamily="34" charset="-128"/>
              </a:rPr>
              <a:t>Recommendations</a:t>
            </a:r>
            <a:endParaRPr lang="en-US" altLang="es-ES" dirty="0">
              <a:ea typeface="ＭＳ Ｐゴシック" panose="020B0600070205080204" pitchFamily="34" charset="-128"/>
            </a:endParaRPr>
          </a:p>
        </p:txBody>
      </p:sp>
      <p:sp>
        <p:nvSpPr>
          <p:cNvPr id="21506" name="Content Placeholder 2">
            <a:extLst>
              <a:ext uri="{FF2B5EF4-FFF2-40B4-BE49-F238E27FC236}">
                <a16:creationId xmlns:a16="http://schemas.microsoft.com/office/drawing/2014/main" id="{0103D8FB-D8F3-B94B-9EDB-AA05DFBDB17D}"/>
              </a:ext>
            </a:extLst>
          </p:cNvPr>
          <p:cNvSpPr>
            <a:spLocks noGrp="1"/>
          </p:cNvSpPr>
          <p:nvPr>
            <p:ph idx="1"/>
          </p:nvPr>
        </p:nvSpPr>
        <p:spPr/>
        <p:txBody>
          <a:bodyPr/>
          <a:lstStyle/>
          <a:p>
            <a:pPr eaLnBrk="1" hangingPunct="1"/>
            <a:r>
              <a:rPr lang="en-US" altLang="es-ES" sz="2800">
                <a:ea typeface="ＭＳ Ｐゴシック" panose="020B0600070205080204" pitchFamily="34" charset="-128"/>
              </a:rPr>
              <a:t>2. A multi-stakeholder approach based upon co-operation and information exchange should be taken. Highly specific policies focused upon single interest group issues alone cannot achieve the provision of accessible information for lifelong learning. Policies must be developed and then implemented based upon the principle of a multi-stakeholder approach. </a:t>
            </a:r>
          </a:p>
          <a:p>
            <a:pPr eaLnBrk="1" hangingPunct="1"/>
            <a:endParaRPr lang="en-US" altLang="es-ES">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EF8236A4-0B7F-2948-88A5-3B084E2CDDA2}"/>
              </a:ext>
            </a:extLst>
          </p:cNvPr>
          <p:cNvSpPr>
            <a:spLocks noGrp="1"/>
          </p:cNvSpPr>
          <p:nvPr>
            <p:ph type="title"/>
          </p:nvPr>
        </p:nvSpPr>
        <p:spPr/>
        <p:txBody>
          <a:bodyPr/>
          <a:lstStyle/>
          <a:p>
            <a:pPr eaLnBrk="1" hangingPunct="1"/>
            <a:r>
              <a:rPr lang="en-GB" altLang="es-ES" dirty="0">
                <a:solidFill>
                  <a:srgbClr val="FFFFFF"/>
                </a:solidFill>
                <a:ea typeface="ＭＳ Ｐゴシック" panose="020B0600070205080204" pitchFamily="34" charset="-128"/>
              </a:rPr>
              <a:t>Recommendations</a:t>
            </a:r>
            <a:endParaRPr lang="en-US" altLang="es-ES" dirty="0">
              <a:ea typeface="ＭＳ Ｐゴシック" panose="020B0600070205080204" pitchFamily="34" charset="-128"/>
            </a:endParaRPr>
          </a:p>
        </p:txBody>
      </p:sp>
      <p:sp>
        <p:nvSpPr>
          <p:cNvPr id="22530" name="Content Placeholder 2">
            <a:extLst>
              <a:ext uri="{FF2B5EF4-FFF2-40B4-BE49-F238E27FC236}">
                <a16:creationId xmlns:a16="http://schemas.microsoft.com/office/drawing/2014/main" id="{2211C2F0-AD00-8745-8212-CD509F8991AC}"/>
              </a:ext>
            </a:extLst>
          </p:cNvPr>
          <p:cNvSpPr>
            <a:spLocks noGrp="1"/>
          </p:cNvSpPr>
          <p:nvPr>
            <p:ph idx="1"/>
          </p:nvPr>
        </p:nvSpPr>
        <p:spPr/>
        <p:txBody>
          <a:bodyPr/>
          <a:lstStyle/>
          <a:p>
            <a:pPr eaLnBrk="1" hangingPunct="1"/>
            <a:r>
              <a:rPr lang="en-US" altLang="es-ES" sz="2800">
                <a:ea typeface="ＭＳ Ｐゴシック" panose="020B0600070205080204" pitchFamily="34" charset="-128"/>
              </a:rPr>
              <a:t>3. Issues around accessible information provision should be covered in the education of all professionals involved in lifelong learning. ICT can contribute to effective access to learning opportunities only if all professionals in lifelong learning are educated in the use of ICT as a tool to enable equal opportunities in education</a:t>
            </a:r>
          </a:p>
        </p:txBody>
      </p:sp>
    </p:spTree>
  </p:cSld>
  <p:clrMapOvr>
    <a:masterClrMapping/>
  </p:clrMapOvr>
</p:sld>
</file>

<file path=ppt/theme/theme1.xml><?xml version="1.0" encoding="utf-8"?>
<a:theme xmlns:a="http://schemas.openxmlformats.org/drawingml/2006/main" name="Agency PPT Na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Agency PPT Name.potx</Template>
  <TotalTime>730</TotalTime>
  <Words>865</Words>
  <Application>Microsoft Macintosh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ＭＳ Ｐゴシック</vt:lpstr>
      <vt:lpstr>Arial</vt:lpstr>
      <vt:lpstr>Lucida Sans Unicode</vt:lpstr>
      <vt:lpstr>Agency PPT Name</vt:lpstr>
      <vt:lpstr>PowerPoint Presentation</vt:lpstr>
      <vt:lpstr>The European Agency for Special Needs and Inclusive Education</vt:lpstr>
      <vt:lpstr>The i-access project</vt:lpstr>
      <vt:lpstr>What is i-access?</vt:lpstr>
      <vt:lpstr>Project participants</vt:lpstr>
      <vt:lpstr>Guiding Principles</vt:lpstr>
      <vt:lpstr>Recommendations</vt:lpstr>
      <vt:lpstr>Recommendations</vt:lpstr>
      <vt:lpstr>Recommendations</vt:lpstr>
      <vt:lpstr>Recommendations</vt:lpstr>
      <vt:lpstr>Recommendations</vt:lpstr>
      <vt:lpstr>Recommendations</vt:lpstr>
      <vt:lpstr>Recommendations</vt:lpstr>
      <vt:lpstr>Project outputs</vt:lpstr>
      <vt:lpstr>More information</vt:lpstr>
    </vt:vector>
  </TitlesOfParts>
  <Company>european agency</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timothy bevan</dc:creator>
  <cp:lastModifiedBy>Klára Somogyi</cp:lastModifiedBy>
  <cp:revision>51</cp:revision>
  <dcterms:created xsi:type="dcterms:W3CDTF">2013-12-08T16:54:31Z</dcterms:created>
  <dcterms:modified xsi:type="dcterms:W3CDTF">2018-02-28T15:20:24Z</dcterms:modified>
</cp:coreProperties>
</file>