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notesMasterIdLst>
    <p:notesMasterId r:id="rId14"/>
  </p:notesMasterIdLst>
  <p:sldIdLst>
    <p:sldId id="276" r:id="rId2"/>
    <p:sldId id="275" r:id="rId3"/>
    <p:sldId id="274" r:id="rId4"/>
    <p:sldId id="271" r:id="rId5"/>
    <p:sldId id="277" r:id="rId6"/>
    <p:sldId id="285" r:id="rId7"/>
    <p:sldId id="284" r:id="rId8"/>
    <p:sldId id="286" r:id="rId9"/>
    <p:sldId id="283" r:id="rId10"/>
    <p:sldId id="287" r:id="rId11"/>
    <p:sldId id="270" r:id="rId12"/>
    <p:sldId id="260" r:id="rId13"/>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94"/>
    <p:restoredTop sz="94645"/>
  </p:normalViewPr>
  <p:slideViewPr>
    <p:cSldViewPr snapToGrid="0" snapToObjects="1">
      <p:cViewPr varScale="1">
        <p:scale>
          <a:sx n="177" d="100"/>
          <a:sy n="177" d="100"/>
        </p:scale>
        <p:origin x="344" y="176"/>
      </p:cViewPr>
      <p:guideLst>
        <p:guide orient="horz" pos="2160"/>
        <p:guide pos="2880"/>
      </p:guideLst>
    </p:cSldViewPr>
  </p:slideViewPr>
  <p:notesTextViewPr>
    <p:cViewPr>
      <p:scale>
        <a:sx n="100" d="100"/>
        <a:sy n="100" d="100"/>
      </p:scale>
      <p:origin x="0" y="0"/>
    </p:cViewPr>
  </p:notesTextViewPr>
  <p:sorterViewPr>
    <p:cViewPr>
      <p:scale>
        <a:sx n="201" d="100"/>
        <a:sy n="201" d="100"/>
      </p:scale>
      <p:origin x="0" y="0"/>
    </p:cViewPr>
  </p:sorterViewPr>
  <p:notesViewPr>
    <p:cSldViewPr snapToGrid="0" snapToObjects="1">
      <p:cViewPr varScale="1">
        <p:scale>
          <a:sx n="43" d="100"/>
          <a:sy n="43" d="100"/>
        </p:scale>
        <p:origin x="-408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F1E1E5-3FD6-934A-ACFA-5898DBC281A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50E78FFF-1B2D-7143-9CBB-1DAD635B40CC}"/>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F6B4A1A-9E98-804D-9082-6020446FA414}" type="datetimeFigureOut">
              <a:rPr lang="en-US" altLang="es-ES"/>
              <a:pPr/>
              <a:t>2/28/18</a:t>
            </a:fld>
            <a:endParaRPr lang="en-US" altLang="es-ES"/>
          </a:p>
        </p:txBody>
      </p:sp>
      <p:sp>
        <p:nvSpPr>
          <p:cNvPr id="4" name="Slide Image Placeholder 3">
            <a:extLst>
              <a:ext uri="{FF2B5EF4-FFF2-40B4-BE49-F238E27FC236}">
                <a16:creationId xmlns:a16="http://schemas.microsoft.com/office/drawing/2014/main" id="{886300A9-486A-9249-973A-2751D1C9725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64D5CF95-79FC-0945-8C62-3E068608F58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a:extLst>
              <a:ext uri="{FF2B5EF4-FFF2-40B4-BE49-F238E27FC236}">
                <a16:creationId xmlns:a16="http://schemas.microsoft.com/office/drawing/2014/main" id="{CB7A8D8B-87B5-BF40-AD21-D3F5866A7B4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C6A044B7-5209-354D-965A-FCB7163FFBAC}"/>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2A14522-EA25-9143-A951-C3E23168400F}" type="slidenum">
              <a:rPr lang="en-US" altLang="es-ES"/>
              <a:pPr/>
              <a:t>‹#›</a:t>
            </a:fld>
            <a:endParaRPr lang="en-US" altLang="es-E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2D1D715-650B-974F-A7D0-025C1500597F}"/>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9A37A60B-F63A-D647-98C2-1724C528B506}" type="datetimeFigureOut">
              <a:rPr lang="en-US" altLang="es-ES"/>
              <a:pPr/>
              <a:t>2/28/18</a:t>
            </a:fld>
            <a:endParaRPr lang="en-US" altLang="es-ES"/>
          </a:p>
        </p:txBody>
      </p:sp>
      <p:sp>
        <p:nvSpPr>
          <p:cNvPr id="5" name="Footer Placeholder 4">
            <a:extLst>
              <a:ext uri="{FF2B5EF4-FFF2-40B4-BE49-F238E27FC236}">
                <a16:creationId xmlns:a16="http://schemas.microsoft.com/office/drawing/2014/main" id="{F0319D4D-8178-3A40-994D-6C3DDC228E1A}"/>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B08DFF11-CC21-9740-B078-FD2225D3D5FB}"/>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FAD473FB-8508-344B-99A8-2CD6DA955E4B}" type="slidenum">
              <a:rPr lang="en-US" altLang="es-ES"/>
              <a:pPr/>
              <a:t>‹#›</a:t>
            </a:fld>
            <a:endParaRPr lang="en-US" altLang="es-ES"/>
          </a:p>
        </p:txBody>
      </p:sp>
    </p:spTree>
    <p:extLst>
      <p:ext uri="{BB962C8B-B14F-4D97-AF65-F5344CB8AC3E}">
        <p14:creationId xmlns:p14="http://schemas.microsoft.com/office/powerpoint/2010/main" val="1163023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7513DAA-D747-5846-898D-6DC14A057700}"/>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B7C975F6-D0AE-C04E-A6C7-C25C0BA006D2}" type="datetimeFigureOut">
              <a:rPr lang="en-US" altLang="es-ES"/>
              <a:pPr/>
              <a:t>2/28/18</a:t>
            </a:fld>
            <a:endParaRPr lang="en-US" altLang="es-ES"/>
          </a:p>
        </p:txBody>
      </p:sp>
      <p:sp>
        <p:nvSpPr>
          <p:cNvPr id="5" name="Footer Placeholder 4">
            <a:extLst>
              <a:ext uri="{FF2B5EF4-FFF2-40B4-BE49-F238E27FC236}">
                <a16:creationId xmlns:a16="http://schemas.microsoft.com/office/drawing/2014/main" id="{B7F57A7D-16E5-1746-8869-3842EE24487A}"/>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0999942E-4B27-A44E-ABFE-2ACE63D24D28}"/>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93C8D155-6BE9-D84B-8C9A-8F383E78CE69}" type="slidenum">
              <a:rPr lang="en-US" altLang="es-ES"/>
              <a:pPr/>
              <a:t>‹#›</a:t>
            </a:fld>
            <a:endParaRPr lang="en-US" altLang="es-ES"/>
          </a:p>
        </p:txBody>
      </p:sp>
    </p:spTree>
    <p:extLst>
      <p:ext uri="{BB962C8B-B14F-4D97-AF65-F5344CB8AC3E}">
        <p14:creationId xmlns:p14="http://schemas.microsoft.com/office/powerpoint/2010/main" val="3842777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38B5A74-8DEF-F349-BC37-7CDEBFFB4865}"/>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11103B5C-1C0E-3547-9837-2235C033AB9E}" type="datetimeFigureOut">
              <a:rPr lang="en-US" altLang="es-ES"/>
              <a:pPr/>
              <a:t>2/28/18</a:t>
            </a:fld>
            <a:endParaRPr lang="en-US" altLang="es-ES"/>
          </a:p>
        </p:txBody>
      </p:sp>
      <p:sp>
        <p:nvSpPr>
          <p:cNvPr id="5" name="Footer Placeholder 4">
            <a:extLst>
              <a:ext uri="{FF2B5EF4-FFF2-40B4-BE49-F238E27FC236}">
                <a16:creationId xmlns:a16="http://schemas.microsoft.com/office/drawing/2014/main" id="{E81E1F1F-DB55-884D-9EE8-6F0BAA1F12F2}"/>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2086C4A8-EE82-BF4A-9E4F-C9B48B96F01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FDB25873-0F4F-4D47-A707-770299E6B7D5}" type="slidenum">
              <a:rPr lang="en-US" altLang="es-ES"/>
              <a:pPr/>
              <a:t>‹#›</a:t>
            </a:fld>
            <a:endParaRPr lang="en-US" altLang="es-ES"/>
          </a:p>
        </p:txBody>
      </p:sp>
    </p:spTree>
    <p:extLst>
      <p:ext uri="{BB962C8B-B14F-4D97-AF65-F5344CB8AC3E}">
        <p14:creationId xmlns:p14="http://schemas.microsoft.com/office/powerpoint/2010/main" val="882556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96185B7-D531-9340-868C-8427D7764352}"/>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A19797B0-6AEE-8846-B092-56417B99B005}" type="datetimeFigureOut">
              <a:rPr lang="en-US" altLang="es-ES"/>
              <a:pPr/>
              <a:t>2/28/18</a:t>
            </a:fld>
            <a:endParaRPr lang="en-US" altLang="es-ES"/>
          </a:p>
        </p:txBody>
      </p:sp>
      <p:sp>
        <p:nvSpPr>
          <p:cNvPr id="5" name="Footer Placeholder 4">
            <a:extLst>
              <a:ext uri="{FF2B5EF4-FFF2-40B4-BE49-F238E27FC236}">
                <a16:creationId xmlns:a16="http://schemas.microsoft.com/office/drawing/2014/main" id="{8A3A756A-C842-6E4A-BAA7-60B07B7D282E}"/>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B7305095-006E-864E-96D0-10227D90A81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4F4B3DCD-0F99-1144-AAA1-BE9283CD02D9}" type="slidenum">
              <a:rPr lang="en-US" altLang="es-ES"/>
              <a:pPr/>
              <a:t>‹#›</a:t>
            </a:fld>
            <a:endParaRPr lang="en-US" altLang="es-ES"/>
          </a:p>
        </p:txBody>
      </p:sp>
    </p:spTree>
    <p:extLst>
      <p:ext uri="{BB962C8B-B14F-4D97-AF65-F5344CB8AC3E}">
        <p14:creationId xmlns:p14="http://schemas.microsoft.com/office/powerpoint/2010/main" val="1800535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415ACC6-2A9A-8B42-994C-FA269AD0ABD4}"/>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73836627-69E2-C147-808F-CA7A9595EDA0}" type="datetimeFigureOut">
              <a:rPr lang="en-US" altLang="es-ES"/>
              <a:pPr/>
              <a:t>2/28/18</a:t>
            </a:fld>
            <a:endParaRPr lang="en-US" altLang="es-ES"/>
          </a:p>
        </p:txBody>
      </p:sp>
      <p:sp>
        <p:nvSpPr>
          <p:cNvPr id="5" name="Footer Placeholder 4">
            <a:extLst>
              <a:ext uri="{FF2B5EF4-FFF2-40B4-BE49-F238E27FC236}">
                <a16:creationId xmlns:a16="http://schemas.microsoft.com/office/drawing/2014/main" id="{8F2F3BFC-63DE-1D4E-908C-EF345EB71018}"/>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74E6475A-37C2-4841-8E23-FBF282C936A6}"/>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4603974F-F35E-7A44-ACB3-A9AD97CBBC2B}" type="slidenum">
              <a:rPr lang="en-US" altLang="es-ES"/>
              <a:pPr/>
              <a:t>‹#›</a:t>
            </a:fld>
            <a:endParaRPr lang="en-US" altLang="es-ES"/>
          </a:p>
        </p:txBody>
      </p:sp>
    </p:spTree>
    <p:extLst>
      <p:ext uri="{BB962C8B-B14F-4D97-AF65-F5344CB8AC3E}">
        <p14:creationId xmlns:p14="http://schemas.microsoft.com/office/powerpoint/2010/main" val="3489146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a:extLst>
              <a:ext uri="{FF2B5EF4-FFF2-40B4-BE49-F238E27FC236}">
                <a16:creationId xmlns:a16="http://schemas.microsoft.com/office/drawing/2014/main" id="{44B8A9B3-922F-4848-A2EC-34EB57526899}"/>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9E9DAD0A-D015-694B-BFF5-68547E88D8A8}" type="datetimeFigureOut">
              <a:rPr lang="en-US" altLang="es-ES"/>
              <a:pPr/>
              <a:t>2/28/18</a:t>
            </a:fld>
            <a:endParaRPr lang="en-US" altLang="es-ES"/>
          </a:p>
        </p:txBody>
      </p:sp>
      <p:sp>
        <p:nvSpPr>
          <p:cNvPr id="6" name="Footer Placeholder 4">
            <a:extLst>
              <a:ext uri="{FF2B5EF4-FFF2-40B4-BE49-F238E27FC236}">
                <a16:creationId xmlns:a16="http://schemas.microsoft.com/office/drawing/2014/main" id="{CF55FB9A-C415-7E4C-A031-74C9111FC601}"/>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7" name="Slide Number Placeholder 5">
            <a:extLst>
              <a:ext uri="{FF2B5EF4-FFF2-40B4-BE49-F238E27FC236}">
                <a16:creationId xmlns:a16="http://schemas.microsoft.com/office/drawing/2014/main" id="{BAC4DB27-31AC-BD44-9726-8B9656F1DF56}"/>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3C4E99F5-EC7E-8F4E-9634-E7CBC80652CF}" type="slidenum">
              <a:rPr lang="en-US" altLang="es-ES"/>
              <a:pPr/>
              <a:t>‹#›</a:t>
            </a:fld>
            <a:endParaRPr lang="en-US" altLang="es-ES"/>
          </a:p>
        </p:txBody>
      </p:sp>
    </p:spTree>
    <p:extLst>
      <p:ext uri="{BB962C8B-B14F-4D97-AF65-F5344CB8AC3E}">
        <p14:creationId xmlns:p14="http://schemas.microsoft.com/office/powerpoint/2010/main" val="3887550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a:extLst>
              <a:ext uri="{FF2B5EF4-FFF2-40B4-BE49-F238E27FC236}">
                <a16:creationId xmlns:a16="http://schemas.microsoft.com/office/drawing/2014/main" id="{20BF5AC1-5EFC-8E46-9A95-FC559F3A0E34}"/>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7FD1CB52-C13B-CE41-B733-9FFF297D8D84}" type="datetimeFigureOut">
              <a:rPr lang="en-US" altLang="es-ES"/>
              <a:pPr/>
              <a:t>2/28/18</a:t>
            </a:fld>
            <a:endParaRPr lang="en-US" altLang="es-ES"/>
          </a:p>
        </p:txBody>
      </p:sp>
      <p:sp>
        <p:nvSpPr>
          <p:cNvPr id="8" name="Footer Placeholder 4">
            <a:extLst>
              <a:ext uri="{FF2B5EF4-FFF2-40B4-BE49-F238E27FC236}">
                <a16:creationId xmlns:a16="http://schemas.microsoft.com/office/drawing/2014/main" id="{FFC6710B-FADB-D94F-B01B-23D916ACEE23}"/>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9" name="Slide Number Placeholder 5">
            <a:extLst>
              <a:ext uri="{FF2B5EF4-FFF2-40B4-BE49-F238E27FC236}">
                <a16:creationId xmlns:a16="http://schemas.microsoft.com/office/drawing/2014/main" id="{522ACBB1-0512-0D40-A9C0-2006F4B733D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6185C203-FDD0-724F-9367-C1FC8A59F46C}" type="slidenum">
              <a:rPr lang="en-US" altLang="es-ES"/>
              <a:pPr/>
              <a:t>‹#›</a:t>
            </a:fld>
            <a:endParaRPr lang="en-US" altLang="es-ES"/>
          </a:p>
        </p:txBody>
      </p:sp>
    </p:spTree>
    <p:extLst>
      <p:ext uri="{BB962C8B-B14F-4D97-AF65-F5344CB8AC3E}">
        <p14:creationId xmlns:p14="http://schemas.microsoft.com/office/powerpoint/2010/main" val="3795409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a:extLst>
              <a:ext uri="{FF2B5EF4-FFF2-40B4-BE49-F238E27FC236}">
                <a16:creationId xmlns:a16="http://schemas.microsoft.com/office/drawing/2014/main" id="{176118DD-1EEC-2640-9F7C-956C8516385E}"/>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2EB083D1-D4A4-DC4F-9C82-09CBE833F915}" type="datetimeFigureOut">
              <a:rPr lang="en-US" altLang="es-ES"/>
              <a:pPr/>
              <a:t>2/28/18</a:t>
            </a:fld>
            <a:endParaRPr lang="en-US" altLang="es-ES"/>
          </a:p>
        </p:txBody>
      </p:sp>
      <p:sp>
        <p:nvSpPr>
          <p:cNvPr id="4" name="Footer Placeholder 4">
            <a:extLst>
              <a:ext uri="{FF2B5EF4-FFF2-40B4-BE49-F238E27FC236}">
                <a16:creationId xmlns:a16="http://schemas.microsoft.com/office/drawing/2014/main" id="{0320FA09-A0B5-304B-B11F-958A7E60AA93}"/>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5" name="Slide Number Placeholder 5">
            <a:extLst>
              <a:ext uri="{FF2B5EF4-FFF2-40B4-BE49-F238E27FC236}">
                <a16:creationId xmlns:a16="http://schemas.microsoft.com/office/drawing/2014/main" id="{6A3CBF1A-BFF5-774C-A794-3E7599BA356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B5F2FE66-E9CC-214A-9A36-2F1F272183B3}" type="slidenum">
              <a:rPr lang="en-US" altLang="es-ES"/>
              <a:pPr/>
              <a:t>‹#›</a:t>
            </a:fld>
            <a:endParaRPr lang="en-US" altLang="es-ES"/>
          </a:p>
        </p:txBody>
      </p:sp>
    </p:spTree>
    <p:extLst>
      <p:ext uri="{BB962C8B-B14F-4D97-AF65-F5344CB8AC3E}">
        <p14:creationId xmlns:p14="http://schemas.microsoft.com/office/powerpoint/2010/main" val="592245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F45FF5C-A0D3-4841-86C3-6702C787D0C2}"/>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BC48931A-8173-3048-AFDC-C6ED81A59153}" type="datetimeFigureOut">
              <a:rPr lang="en-US" altLang="es-ES"/>
              <a:pPr/>
              <a:t>2/28/18</a:t>
            </a:fld>
            <a:endParaRPr lang="en-US" altLang="es-ES"/>
          </a:p>
        </p:txBody>
      </p:sp>
      <p:sp>
        <p:nvSpPr>
          <p:cNvPr id="3" name="Footer Placeholder 4">
            <a:extLst>
              <a:ext uri="{FF2B5EF4-FFF2-40B4-BE49-F238E27FC236}">
                <a16:creationId xmlns:a16="http://schemas.microsoft.com/office/drawing/2014/main" id="{951BF01A-651E-E543-A509-FE8776D258AB}"/>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4" name="Slide Number Placeholder 5">
            <a:extLst>
              <a:ext uri="{FF2B5EF4-FFF2-40B4-BE49-F238E27FC236}">
                <a16:creationId xmlns:a16="http://schemas.microsoft.com/office/drawing/2014/main" id="{264F5658-FCA1-3D4C-951B-C7DB575810DB}"/>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80A15E77-3E9C-0A4F-B0C0-75F6FB803298}" type="slidenum">
              <a:rPr lang="en-US" altLang="es-ES"/>
              <a:pPr/>
              <a:t>‹#›</a:t>
            </a:fld>
            <a:endParaRPr lang="en-US" altLang="es-ES"/>
          </a:p>
        </p:txBody>
      </p:sp>
    </p:spTree>
    <p:extLst>
      <p:ext uri="{BB962C8B-B14F-4D97-AF65-F5344CB8AC3E}">
        <p14:creationId xmlns:p14="http://schemas.microsoft.com/office/powerpoint/2010/main" val="593433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C1388F3F-3BF5-F043-B5BF-979D7B48CC87}"/>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44980881-DEF2-0A47-A16D-0C0DA9F8AFA9}" type="datetimeFigureOut">
              <a:rPr lang="en-US" altLang="es-ES"/>
              <a:pPr/>
              <a:t>2/28/18</a:t>
            </a:fld>
            <a:endParaRPr lang="en-US" altLang="es-ES"/>
          </a:p>
        </p:txBody>
      </p:sp>
      <p:sp>
        <p:nvSpPr>
          <p:cNvPr id="6" name="Footer Placeholder 4">
            <a:extLst>
              <a:ext uri="{FF2B5EF4-FFF2-40B4-BE49-F238E27FC236}">
                <a16:creationId xmlns:a16="http://schemas.microsoft.com/office/drawing/2014/main" id="{30567F5E-8BCA-534E-8EA0-E2D54636002F}"/>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7" name="Slide Number Placeholder 5">
            <a:extLst>
              <a:ext uri="{FF2B5EF4-FFF2-40B4-BE49-F238E27FC236}">
                <a16:creationId xmlns:a16="http://schemas.microsoft.com/office/drawing/2014/main" id="{EFD31F9E-690F-714E-AA1A-7D6652F6492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ECB8CE91-17FF-B64A-801C-5753342BC6DD}" type="slidenum">
              <a:rPr lang="en-US" altLang="es-ES"/>
              <a:pPr/>
              <a:t>‹#›</a:t>
            </a:fld>
            <a:endParaRPr lang="en-US" altLang="es-ES"/>
          </a:p>
        </p:txBody>
      </p:sp>
    </p:spTree>
    <p:extLst>
      <p:ext uri="{BB962C8B-B14F-4D97-AF65-F5344CB8AC3E}">
        <p14:creationId xmlns:p14="http://schemas.microsoft.com/office/powerpoint/2010/main" val="2546709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5E1804B9-E6A5-D149-8C00-5800A046682D}"/>
              </a:ext>
            </a:extLst>
          </p:cNvPr>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19D999D5-37D6-6348-87B7-99ECA72B17D4}" type="datetimeFigureOut">
              <a:rPr lang="en-US" altLang="es-ES"/>
              <a:pPr/>
              <a:t>2/28/18</a:t>
            </a:fld>
            <a:endParaRPr lang="en-US" altLang="es-ES"/>
          </a:p>
        </p:txBody>
      </p:sp>
      <p:sp>
        <p:nvSpPr>
          <p:cNvPr id="6" name="Footer Placeholder 4">
            <a:extLst>
              <a:ext uri="{FF2B5EF4-FFF2-40B4-BE49-F238E27FC236}">
                <a16:creationId xmlns:a16="http://schemas.microsoft.com/office/drawing/2014/main" id="{959C0C36-AE77-7B4F-88F2-FD201ADF0A37}"/>
              </a:ext>
            </a:extLst>
          </p:cNvPr>
          <p:cNvSpPr>
            <a:spLocks noGrp="1"/>
          </p:cNvSpPr>
          <p:nvPr>
            <p:ph type="ftr" sz="quarter" idx="11"/>
          </p:nvPr>
        </p:nvSpPr>
        <p:spPr>
          <a:xfrm>
            <a:off x="3124200" y="6356350"/>
            <a:ext cx="2895600" cy="365125"/>
          </a:xfrm>
          <a:prstGeom prst="rect">
            <a:avLst/>
          </a:prstGeom>
        </p:spPr>
        <p:txBody>
          <a:bodyPr/>
          <a:lstStyle>
            <a:lvl1pPr>
              <a:defRPr sz="1800">
                <a:latin typeface="Calibri" charset="0"/>
                <a:ea typeface="ＭＳ Ｐゴシック" charset="0"/>
                <a:cs typeface="ＭＳ Ｐゴシック" charset="0"/>
              </a:defRPr>
            </a:lvl1pPr>
          </a:lstStyle>
          <a:p>
            <a:pPr>
              <a:defRPr/>
            </a:pPr>
            <a:endParaRPr lang="en-US"/>
          </a:p>
        </p:txBody>
      </p:sp>
      <p:sp>
        <p:nvSpPr>
          <p:cNvPr id="7" name="Slide Number Placeholder 5">
            <a:extLst>
              <a:ext uri="{FF2B5EF4-FFF2-40B4-BE49-F238E27FC236}">
                <a16:creationId xmlns:a16="http://schemas.microsoft.com/office/drawing/2014/main" id="{87BDF7AB-B6F0-E34A-9BE6-F60875652E90}"/>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vl1pPr>
          </a:lstStyle>
          <a:p>
            <a:fld id="{5AB0F4AF-DDFD-F34C-AB51-31B97081A503}" type="slidenum">
              <a:rPr lang="en-US" altLang="es-ES"/>
              <a:pPr/>
              <a:t>‹#›</a:t>
            </a:fld>
            <a:endParaRPr lang="en-US" altLang="es-ES"/>
          </a:p>
        </p:txBody>
      </p:sp>
    </p:spTree>
    <p:extLst>
      <p:ext uri="{BB962C8B-B14F-4D97-AF65-F5344CB8AC3E}">
        <p14:creationId xmlns:p14="http://schemas.microsoft.com/office/powerpoint/2010/main" val="1869656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4B9286B-4BD3-6F4D-AD17-DD5330D710EA}"/>
              </a:ext>
            </a:extLst>
          </p:cNvPr>
          <p:cNvSpPr>
            <a:spLocks noGrp="1"/>
          </p:cNvSpPr>
          <p:nvPr>
            <p:ph type="title"/>
          </p:nvPr>
        </p:nvSpPr>
        <p:spPr bwMode="auto">
          <a:xfrm>
            <a:off x="690563" y="231775"/>
            <a:ext cx="7762875"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s-ES"/>
              <a:t>Click to edit Master title style</a:t>
            </a:r>
            <a:endParaRPr lang="en-US" altLang="es-ES"/>
          </a:p>
        </p:txBody>
      </p:sp>
      <p:sp>
        <p:nvSpPr>
          <p:cNvPr id="1027" name="Text Placeholder 2">
            <a:extLst>
              <a:ext uri="{FF2B5EF4-FFF2-40B4-BE49-F238E27FC236}">
                <a16:creationId xmlns:a16="http://schemas.microsoft.com/office/drawing/2014/main" id="{C3DCC323-98F0-BB44-BBAA-6C85892EB4E2}"/>
              </a:ext>
            </a:extLst>
          </p:cNvPr>
          <p:cNvSpPr>
            <a:spLocks noGrp="1"/>
          </p:cNvSpPr>
          <p:nvPr>
            <p:ph type="body" idx="1"/>
          </p:nvPr>
        </p:nvSpPr>
        <p:spPr bwMode="auto">
          <a:xfrm>
            <a:off x="290513" y="1500188"/>
            <a:ext cx="8583612" cy="412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s-ES"/>
              <a:t>Click to edit Master text styles</a:t>
            </a:r>
          </a:p>
          <a:p>
            <a:pPr lvl="1"/>
            <a:r>
              <a:rPr lang="en-GB" altLang="es-ES"/>
              <a:t>Second level</a:t>
            </a:r>
          </a:p>
          <a:p>
            <a:pPr lvl="2"/>
            <a:r>
              <a:rPr lang="en-GB" altLang="es-ES"/>
              <a:t>Third level</a:t>
            </a:r>
          </a:p>
          <a:p>
            <a:pPr lvl="3"/>
            <a:r>
              <a:rPr lang="en-GB" altLang="es-ES"/>
              <a:t>Fourth level</a:t>
            </a:r>
          </a:p>
          <a:p>
            <a:pPr lvl="4"/>
            <a:r>
              <a:rPr lang="en-GB" altLang="es-ES"/>
              <a:t>Fifth level</a:t>
            </a:r>
            <a:endParaRPr lang="en-US" altLang="es-E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457200" rtl="0" eaLnBrk="0" fontAlgn="base" hangingPunct="0">
        <a:spcBef>
          <a:spcPct val="0"/>
        </a:spcBef>
        <a:spcAft>
          <a:spcPct val="0"/>
        </a:spcAft>
        <a:defRPr sz="4400" kern="1200">
          <a:solidFill>
            <a:schemeClr val="bg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bg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bg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bg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bg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defRPr sz="2700" kern="1200">
          <a:solidFill>
            <a:srgbClr val="FFFFFF"/>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defRPr sz="2800" kern="1200">
          <a:solidFill>
            <a:srgbClr val="FFFFFF"/>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defRPr sz="2400" kern="1200">
          <a:solidFill>
            <a:srgbClr val="FFFFFF"/>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defRPr sz="2000" kern="1200">
          <a:solidFill>
            <a:srgbClr val="FFFFFF"/>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defRPr sz="2000" kern="1200">
          <a:solidFill>
            <a:srgbClr val="FFFFFF"/>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european-agency.org/agency-projects/increasing-inclusive-capability" TargetMode="External"/><Relationship Id="rId2" Type="http://schemas.openxmlformats.org/officeDocument/2006/relationships/hyperlink" Target="https://www.european-agency.org/agency-projects/organisation-of-provision" TargetMode="External"/><Relationship Id="rId1" Type="http://schemas.openxmlformats.org/officeDocument/2006/relationships/slideLayout" Target="../slideLayouts/slideLayout2.xml"/><Relationship Id="rId5" Type="http://schemas.openxmlformats.org/officeDocument/2006/relationships/hyperlink" Target="https://www.european-agency.org/publications/reviews/organisation-of-provision-to-support-inclusive-education-2013-literature-review" TargetMode="External"/><Relationship Id="rId4" Type="http://schemas.openxmlformats.org/officeDocument/2006/relationships/hyperlink" Target="https://www.european-agency.org/publications/ereports/organisation-of-provision-to-support-inclusive-education-summary-report"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secretariat@european-agency.org" TargetMode="External"/><Relationship Id="rId2" Type="http://schemas.openxmlformats.org/officeDocument/2006/relationships/hyperlink" Target="http://www.european-agency.org"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DEB354-1B45-354C-A8C8-8F58C1407AA9}"/>
              </a:ext>
            </a:extLst>
          </p:cNvPr>
          <p:cNvSpPr txBox="1"/>
          <p:nvPr/>
        </p:nvSpPr>
        <p:spPr>
          <a:xfrm>
            <a:off x="1041400" y="4230688"/>
            <a:ext cx="7275513" cy="830262"/>
          </a:xfrm>
          <a:prstGeom prst="rect">
            <a:avLst/>
          </a:prstGeom>
          <a:noFill/>
        </p:spPr>
        <p:txBody>
          <a:bodyPr>
            <a:spAutoFit/>
          </a:bodyPr>
          <a:lstStyle/>
          <a:p>
            <a:pPr algn="ctr">
              <a:defRPr/>
            </a:pPr>
            <a:r>
              <a:rPr lang="en-US" dirty="0">
                <a:solidFill>
                  <a:schemeClr val="bg1"/>
                </a:solidFill>
                <a:latin typeface="+mj-lt"/>
                <a:ea typeface="ＭＳ Ｐゴシック" charset="0"/>
                <a:cs typeface="Skia"/>
              </a:rPr>
              <a:t>Organisation of Provision </a:t>
            </a:r>
          </a:p>
          <a:p>
            <a:pPr algn="ctr">
              <a:defRPr/>
            </a:pPr>
            <a:r>
              <a:rPr lang="en-US" dirty="0">
                <a:solidFill>
                  <a:schemeClr val="bg1"/>
                </a:solidFill>
                <a:latin typeface="+mj-lt"/>
                <a:ea typeface="ＭＳ Ｐゴシック" charset="0"/>
                <a:cs typeface="Skia"/>
              </a:rPr>
              <a:t>to Support Inclusive Education project </a:t>
            </a:r>
          </a:p>
        </p:txBody>
      </p:sp>
      <p:pic>
        <p:nvPicPr>
          <p:cNvPr id="14338" name="Picture 3" title="project logo">
            <a:extLst>
              <a:ext uri="{FF2B5EF4-FFF2-40B4-BE49-F238E27FC236}">
                <a16:creationId xmlns:a16="http://schemas.microsoft.com/office/drawing/2014/main" id="{BB4A8B2F-4A28-C94E-A91F-48496417CFC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03513" y="935038"/>
            <a:ext cx="3929062" cy="2757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AA2283C1-1C71-7C44-939A-FDFAE52FD8CD}"/>
              </a:ext>
            </a:extLst>
          </p:cNvPr>
          <p:cNvSpPr>
            <a:spLocks noGrp="1"/>
          </p:cNvSpPr>
          <p:nvPr>
            <p:ph type="title"/>
          </p:nvPr>
        </p:nvSpPr>
        <p:spPr>
          <a:xfrm>
            <a:off x="690563" y="65088"/>
            <a:ext cx="7762875" cy="1035050"/>
          </a:xfrm>
        </p:spPr>
        <p:txBody>
          <a:bodyPr/>
          <a:lstStyle/>
          <a:p>
            <a:r>
              <a:rPr lang="en-US" altLang="es-ES" dirty="0">
                <a:ea typeface="ＭＳ Ｐゴシック" panose="020B0600070205080204" pitchFamily="34" charset="-128"/>
              </a:rPr>
              <a:t>Common challenges</a:t>
            </a:r>
          </a:p>
        </p:txBody>
      </p:sp>
      <p:sp>
        <p:nvSpPr>
          <p:cNvPr id="23554" name="Content Placeholder 2">
            <a:extLst>
              <a:ext uri="{FF2B5EF4-FFF2-40B4-BE49-F238E27FC236}">
                <a16:creationId xmlns:a16="http://schemas.microsoft.com/office/drawing/2014/main" id="{E06F00AA-9616-F442-9FCE-60696409A16C}"/>
              </a:ext>
            </a:extLst>
          </p:cNvPr>
          <p:cNvSpPr>
            <a:spLocks noGrp="1"/>
          </p:cNvSpPr>
          <p:nvPr>
            <p:ph idx="1"/>
          </p:nvPr>
        </p:nvSpPr>
        <p:spPr>
          <a:xfrm>
            <a:off x="290513" y="1019175"/>
            <a:ext cx="8583612" cy="5049838"/>
          </a:xfrm>
        </p:spPr>
        <p:txBody>
          <a:bodyPr/>
          <a:lstStyle/>
          <a:p>
            <a:pPr>
              <a:buFont typeface="Arial" panose="020B0604020202020204" pitchFamily="34" charset="0"/>
              <a:buChar char="•"/>
            </a:pPr>
            <a:r>
              <a:rPr lang="en-US" altLang="es-ES" sz="2400">
                <a:ea typeface="ＭＳ Ｐゴシック" panose="020B0600070205080204" pitchFamily="34" charset="-128"/>
              </a:rPr>
              <a:t>The language of inclusion – need to develop a shared vision and terminology </a:t>
            </a:r>
          </a:p>
          <a:p>
            <a:pPr>
              <a:buFont typeface="Arial" panose="020B0604020202020204" pitchFamily="34" charset="0"/>
              <a:buChar char="•"/>
            </a:pPr>
            <a:r>
              <a:rPr lang="en-US" altLang="es-ES" sz="2400">
                <a:ea typeface="ＭＳ Ｐゴシック" panose="020B0600070205080204" pitchFamily="34" charset="-128"/>
              </a:rPr>
              <a:t>Allocating support without </a:t>
            </a:r>
            <a:r>
              <a:rPr lang="en-US" altLang="en-US" sz="2400">
                <a:ea typeface="ＭＳ Ｐゴシック" panose="020B0600070205080204" pitchFamily="34" charset="-128"/>
              </a:rPr>
              <a:t>‘</a:t>
            </a:r>
            <a:r>
              <a:rPr lang="en-US" altLang="es-ES" sz="2400">
                <a:ea typeface="ＭＳ Ｐゴシック" panose="020B0600070205080204" pitchFamily="34" charset="-128"/>
              </a:rPr>
              <a:t>labels</a:t>
            </a:r>
            <a:r>
              <a:rPr lang="en-US" altLang="en-US" sz="2400">
                <a:ea typeface="ＭＳ Ｐゴシック" panose="020B0600070205080204" pitchFamily="34" charset="-128"/>
              </a:rPr>
              <a:t>’</a:t>
            </a:r>
            <a:r>
              <a:rPr lang="en-US" altLang="es-ES" sz="2400">
                <a:ea typeface="ＭＳ Ｐゴシック" panose="020B0600070205080204" pitchFamily="34" charset="-128"/>
              </a:rPr>
              <a:t> – acceptance of different forms of support as part of the </a:t>
            </a:r>
            <a:r>
              <a:rPr lang="en-US" altLang="en-US" sz="2400">
                <a:ea typeface="ＭＳ Ｐゴシック" panose="020B0600070205080204" pitchFamily="34" charset="-128"/>
              </a:rPr>
              <a:t>‘</a:t>
            </a:r>
            <a:r>
              <a:rPr lang="en-US" altLang="es-ES" sz="2400">
                <a:ea typeface="ＭＳ Ｐゴシック" panose="020B0600070205080204" pitchFamily="34" charset="-128"/>
              </a:rPr>
              <a:t>regular</a:t>
            </a:r>
            <a:r>
              <a:rPr lang="en-US" altLang="en-US" sz="2400">
                <a:ea typeface="ＭＳ Ｐゴシック" panose="020B0600070205080204" pitchFamily="34" charset="-128"/>
              </a:rPr>
              <a:t>’</a:t>
            </a:r>
            <a:r>
              <a:rPr lang="en-US" altLang="es-ES" sz="2400">
                <a:ea typeface="ＭＳ Ｐゴシック" panose="020B0600070205080204" pitchFamily="34" charset="-128"/>
              </a:rPr>
              <a:t> system</a:t>
            </a:r>
          </a:p>
          <a:p>
            <a:pPr>
              <a:buFont typeface="Arial" panose="020B0604020202020204" pitchFamily="34" charset="0"/>
              <a:buChar char="•"/>
            </a:pPr>
            <a:r>
              <a:rPr lang="en-US" altLang="es-ES" sz="2400">
                <a:ea typeface="ＭＳ Ｐゴシック" panose="020B0600070205080204" pitchFamily="34" charset="-128"/>
              </a:rPr>
              <a:t>Including learners with learning disabilities (curriculum issues) – particularly in secondary education</a:t>
            </a:r>
          </a:p>
          <a:p>
            <a:pPr>
              <a:buFont typeface="Arial" panose="020B0604020202020204" pitchFamily="34" charset="0"/>
              <a:buChar char="•"/>
            </a:pPr>
            <a:r>
              <a:rPr lang="en-US" altLang="es-ES" sz="2400">
                <a:ea typeface="ＭＳ Ｐゴシック" panose="020B0600070205080204" pitchFamily="34" charset="-128"/>
              </a:rPr>
              <a:t>Professional development and on-going support for school leaders, teachers, support staff</a:t>
            </a:r>
          </a:p>
          <a:p>
            <a:pPr>
              <a:buFont typeface="Arial" panose="020B0604020202020204" pitchFamily="34" charset="0"/>
              <a:buChar char="•"/>
            </a:pPr>
            <a:r>
              <a:rPr lang="en-US" altLang="es-ES" sz="2400">
                <a:ea typeface="ＭＳ Ｐゴシック" panose="020B0600070205080204" pitchFamily="34" charset="-128"/>
              </a:rPr>
              <a:t>Providing services </a:t>
            </a:r>
            <a:r>
              <a:rPr lang="en-US" altLang="en-US" sz="2400">
                <a:ea typeface="ＭＳ Ｐゴシック" panose="020B0600070205080204" pitchFamily="34" charset="-128"/>
              </a:rPr>
              <a:t>‘</a:t>
            </a:r>
            <a:r>
              <a:rPr lang="en-US" altLang="es-ES" sz="2400">
                <a:ea typeface="ＭＳ Ｐゴシック" panose="020B0600070205080204" pitchFamily="34" charset="-128"/>
              </a:rPr>
              <a:t>close to home</a:t>
            </a:r>
            <a:r>
              <a:rPr lang="en-US" altLang="en-US" sz="2400">
                <a:ea typeface="ＭＳ Ｐゴシック" panose="020B0600070205080204" pitchFamily="34" charset="-128"/>
              </a:rPr>
              <a:t>’</a:t>
            </a:r>
            <a:r>
              <a:rPr lang="en-US" altLang="es-ES" sz="2400">
                <a:ea typeface="ＭＳ Ｐゴシック" panose="020B0600070205080204" pitchFamily="34" charset="-128"/>
              </a:rPr>
              <a:t> for low incidence disabilities</a:t>
            </a:r>
          </a:p>
          <a:p>
            <a:pPr>
              <a:buFont typeface="Arial" panose="020B0604020202020204" pitchFamily="34" charset="0"/>
              <a:buChar char="•"/>
            </a:pPr>
            <a:r>
              <a:rPr lang="en-US" altLang="es-ES" sz="2400">
                <a:ea typeface="ＭＳ Ｐゴシック" panose="020B0600070205080204" pitchFamily="34" charset="-128"/>
              </a:rPr>
              <a:t>Cooperation between different adminstrations (national, local) and different agencies</a:t>
            </a:r>
          </a:p>
          <a:p>
            <a:pPr>
              <a:buFont typeface="Arial" panose="020B0604020202020204" pitchFamily="34" charset="0"/>
              <a:buChar char="•"/>
            </a:pPr>
            <a:r>
              <a:rPr lang="en-US" altLang="es-ES" sz="2400">
                <a:ea typeface="ＭＳ Ｐゴシック" panose="020B0600070205080204" pitchFamily="34" charset="-128"/>
              </a:rPr>
              <a:t>Flexible (delegated) funding models – incentives for success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C19D91F8-B271-0744-8CA8-A9A936FBB8CE}"/>
              </a:ext>
            </a:extLst>
          </p:cNvPr>
          <p:cNvSpPr>
            <a:spLocks noGrp="1"/>
          </p:cNvSpPr>
          <p:nvPr>
            <p:ph type="title"/>
          </p:nvPr>
        </p:nvSpPr>
        <p:spPr>
          <a:xfrm>
            <a:off x="373063" y="231775"/>
            <a:ext cx="8364537" cy="847725"/>
          </a:xfrm>
        </p:spPr>
        <p:txBody>
          <a:bodyPr/>
          <a:lstStyle/>
          <a:p>
            <a:pPr eaLnBrk="1" hangingPunct="1"/>
            <a:r>
              <a:rPr lang="en-US" altLang="es-ES" dirty="0">
                <a:ea typeface="ＭＳ Ｐゴシック" panose="020B0600070205080204" pitchFamily="34" charset="-128"/>
              </a:rPr>
              <a:t>Project outputs</a:t>
            </a:r>
          </a:p>
        </p:txBody>
      </p:sp>
      <p:sp>
        <p:nvSpPr>
          <p:cNvPr id="26626" name="Content Placeholder 2">
            <a:extLst>
              <a:ext uri="{FF2B5EF4-FFF2-40B4-BE49-F238E27FC236}">
                <a16:creationId xmlns:a16="http://schemas.microsoft.com/office/drawing/2014/main" id="{2D92F0EF-BB50-5646-B95F-145950BE7D98}"/>
              </a:ext>
            </a:extLst>
          </p:cNvPr>
          <p:cNvSpPr>
            <a:spLocks noGrp="1"/>
          </p:cNvSpPr>
          <p:nvPr>
            <p:ph idx="1"/>
          </p:nvPr>
        </p:nvSpPr>
        <p:spPr>
          <a:xfrm>
            <a:off x="290513" y="1298575"/>
            <a:ext cx="8583612" cy="4330700"/>
          </a:xfrm>
        </p:spPr>
        <p:txBody>
          <a:bodyPr/>
          <a:lstStyle/>
          <a:p>
            <a:pPr marL="0" indent="0" eaLnBrk="1" hangingPunct="1"/>
            <a:r>
              <a:rPr lang="en-US" altLang="es-ES" sz="2400">
                <a:ea typeface="ＭＳ Ｐゴシック" panose="020B0600070205080204" pitchFamily="34" charset="-128"/>
              </a:rPr>
              <a:t>All project results, including country reports and examples of practice, national overviews, reports from 5 selected case study sites and 5 thematic seminars  can be found on the </a:t>
            </a:r>
            <a:r>
              <a:rPr lang="en-US" altLang="es-ES" sz="2400">
                <a:ea typeface="ＭＳ Ｐゴシック" panose="020B0600070205080204" pitchFamily="34" charset="-128"/>
                <a:hlinkClick r:id="rId2"/>
              </a:rPr>
              <a:t>project web area</a:t>
            </a:r>
            <a:endParaRPr lang="en-US" altLang="es-ES" sz="2400">
              <a:ea typeface="ＭＳ Ｐゴシック" panose="020B0600070205080204" pitchFamily="34" charset="-128"/>
            </a:endParaRPr>
          </a:p>
          <a:p>
            <a:pPr marL="0" indent="0" eaLnBrk="1" hangingPunct="1"/>
            <a:r>
              <a:rPr lang="en-US" altLang="es-ES" sz="2400">
                <a:ea typeface="ＭＳ Ｐゴシック" panose="020B0600070205080204" pitchFamily="34" charset="-128"/>
              </a:rPr>
              <a:t>Key projects outcomes include</a:t>
            </a:r>
          </a:p>
          <a:p>
            <a:pPr marL="0" indent="0" eaLnBrk="1" hangingPunct="1">
              <a:buFont typeface="Arial" panose="020B0604020202020204" pitchFamily="34" charset="0"/>
              <a:buChar char="•"/>
            </a:pPr>
            <a:r>
              <a:rPr lang="en-US" altLang="es-ES" sz="2400">
                <a:ea typeface="ＭＳ Ｐゴシック" panose="020B0600070205080204" pitchFamily="34" charset="-128"/>
                <a:hlinkClick r:id="rId3"/>
              </a:rPr>
              <a:t>a Practical tool to support decision makers</a:t>
            </a:r>
            <a:endParaRPr lang="en-US" altLang="es-ES" sz="2400">
              <a:ea typeface="ＭＳ Ｐゴシック" panose="020B0600070205080204" pitchFamily="34" charset="-128"/>
            </a:endParaRPr>
          </a:p>
          <a:p>
            <a:pPr marL="0" indent="0" eaLnBrk="1" hangingPunct="1">
              <a:buFont typeface="Arial" panose="020B0604020202020204" pitchFamily="34" charset="0"/>
              <a:buChar char="•"/>
            </a:pPr>
            <a:r>
              <a:rPr lang="en-US" altLang="es-ES" sz="2400">
                <a:ea typeface="ＭＳ Ｐゴシック" panose="020B0600070205080204" pitchFamily="34" charset="-128"/>
                <a:hlinkClick r:id="rId4"/>
              </a:rPr>
              <a:t>the project summary report in 23 languages</a:t>
            </a:r>
            <a:endParaRPr lang="en-US" altLang="es-ES" sz="2400">
              <a:ea typeface="ＭＳ Ｐゴシック" panose="020B0600070205080204" pitchFamily="34" charset="-128"/>
            </a:endParaRPr>
          </a:p>
          <a:p>
            <a:pPr marL="0" indent="0" eaLnBrk="1" hangingPunct="1">
              <a:buFont typeface="Arial" panose="020B0604020202020204" pitchFamily="34" charset="0"/>
              <a:buChar char="•"/>
            </a:pPr>
            <a:r>
              <a:rPr lang="en-US" altLang="es-ES" sz="2400">
                <a:ea typeface="ＭＳ Ｐゴシック" panose="020B0600070205080204" pitchFamily="34" charset="-128"/>
                <a:hlinkClick r:id="rId5"/>
              </a:rPr>
              <a:t>a Literature Review</a:t>
            </a:r>
            <a:endParaRPr lang="en-US" altLang="es-ES" sz="2400">
              <a:ea typeface="ＭＳ Ｐゴシック" panose="020B0600070205080204" pitchFamily="34" charset="-128"/>
            </a:endParaRPr>
          </a:p>
          <a:p>
            <a:pPr marL="0" indent="0" eaLnBrk="1" hangingPunct="1"/>
            <a:endParaRPr lang="en-US" altLang="es-ES" sz="2200">
              <a:ea typeface="ＭＳ Ｐゴシック" panose="020B0600070205080204"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906C76C0-4CE4-AC44-B048-09CAEC50D551}"/>
              </a:ext>
            </a:extLst>
          </p:cNvPr>
          <p:cNvSpPr>
            <a:spLocks noGrp="1"/>
          </p:cNvSpPr>
          <p:nvPr>
            <p:ph type="title"/>
          </p:nvPr>
        </p:nvSpPr>
        <p:spPr/>
        <p:txBody>
          <a:bodyPr/>
          <a:lstStyle/>
          <a:p>
            <a:pPr eaLnBrk="1" hangingPunct="1"/>
            <a:r>
              <a:rPr lang="en-US" altLang="es-ES" dirty="0">
                <a:ea typeface="ＭＳ Ｐゴシック" panose="020B0600070205080204" pitchFamily="34" charset="-128"/>
              </a:rPr>
              <a:t>More information</a:t>
            </a:r>
          </a:p>
        </p:txBody>
      </p:sp>
      <p:sp>
        <p:nvSpPr>
          <p:cNvPr id="16386" name="Content Placeholder 2">
            <a:extLst>
              <a:ext uri="{FF2B5EF4-FFF2-40B4-BE49-F238E27FC236}">
                <a16:creationId xmlns:a16="http://schemas.microsoft.com/office/drawing/2014/main" id="{0C97724C-1565-A444-AEA3-FAB26E1515BE}"/>
              </a:ext>
            </a:extLst>
          </p:cNvPr>
          <p:cNvSpPr>
            <a:spLocks noGrp="1"/>
          </p:cNvSpPr>
          <p:nvPr>
            <p:ph idx="1"/>
          </p:nvPr>
        </p:nvSpPr>
        <p:spPr>
          <a:xfrm>
            <a:off x="290513" y="1568450"/>
            <a:ext cx="8583612" cy="3276600"/>
          </a:xfrm>
        </p:spPr>
        <p:txBody>
          <a:bodyPr/>
          <a:lstStyle/>
          <a:p>
            <a:pPr eaLnBrk="1" hangingPunct="1"/>
            <a:r>
              <a:rPr lang="en-US" altLang="es-ES" sz="3600">
                <a:ea typeface="ＭＳ Ｐゴシック" panose="020B0600070205080204" pitchFamily="34" charset="-128"/>
                <a:hlinkClick r:id="rId2"/>
              </a:rPr>
              <a:t>www.european-agency.org</a:t>
            </a:r>
            <a:endParaRPr lang="en-US" altLang="es-ES" sz="3600">
              <a:ea typeface="ＭＳ Ｐゴシック" panose="020B0600070205080204" pitchFamily="34" charset="-128"/>
            </a:endParaRPr>
          </a:p>
          <a:p>
            <a:pPr eaLnBrk="1" hangingPunct="1"/>
            <a:endParaRPr lang="en-US" altLang="es-ES" sz="1600">
              <a:ea typeface="ＭＳ Ｐゴシック" panose="020B0600070205080204" pitchFamily="34" charset="-128"/>
            </a:endParaRPr>
          </a:p>
          <a:p>
            <a:pPr eaLnBrk="1" hangingPunct="1">
              <a:lnSpc>
                <a:spcPct val="90000"/>
              </a:lnSpc>
            </a:pPr>
            <a:r>
              <a:rPr lang="en-US" altLang="es-ES">
                <a:ea typeface="ＭＳ Ｐゴシック" panose="020B0600070205080204" pitchFamily="34" charset="-128"/>
              </a:rPr>
              <a:t>European Agency for Special Needs and Inclusive Education</a:t>
            </a:r>
          </a:p>
          <a:p>
            <a:pPr eaLnBrk="1" hangingPunct="1">
              <a:lnSpc>
                <a:spcPct val="90000"/>
              </a:lnSpc>
            </a:pPr>
            <a:r>
              <a:rPr lang="en-US" altLang="es-ES">
                <a:ea typeface="ＭＳ Ｐゴシック" panose="020B0600070205080204" pitchFamily="34" charset="-128"/>
              </a:rPr>
              <a:t>Østre Stationsvej 33</a:t>
            </a:r>
          </a:p>
          <a:p>
            <a:pPr eaLnBrk="1" hangingPunct="1">
              <a:lnSpc>
                <a:spcPct val="90000"/>
              </a:lnSpc>
            </a:pPr>
            <a:r>
              <a:rPr lang="en-US" altLang="es-ES">
                <a:ea typeface="ＭＳ Ｐゴシック" panose="020B0600070205080204" pitchFamily="34" charset="-128"/>
              </a:rPr>
              <a:t>DK-5000 Odense C</a:t>
            </a:r>
          </a:p>
          <a:p>
            <a:pPr eaLnBrk="1" hangingPunct="1">
              <a:lnSpc>
                <a:spcPct val="90000"/>
              </a:lnSpc>
            </a:pPr>
            <a:r>
              <a:rPr lang="en-US" altLang="es-ES">
                <a:ea typeface="ＭＳ Ｐゴシック" panose="020B0600070205080204" pitchFamily="34" charset="-128"/>
              </a:rPr>
              <a:t>Denmark</a:t>
            </a:r>
          </a:p>
          <a:p>
            <a:pPr eaLnBrk="1" hangingPunct="1">
              <a:lnSpc>
                <a:spcPct val="90000"/>
              </a:lnSpc>
            </a:pPr>
            <a:r>
              <a:rPr lang="en-US" altLang="es-ES">
                <a:ea typeface="ＭＳ Ｐゴシック" panose="020B0600070205080204" pitchFamily="34" charset="-128"/>
                <a:hlinkClick r:id="rId3"/>
              </a:rPr>
              <a:t>secretariat@european-agency.org</a:t>
            </a:r>
            <a:r>
              <a:rPr lang="en-US" altLang="es-ES">
                <a:ea typeface="ＭＳ Ｐゴシック" panose="020B0600070205080204" pitchFamily="34" charset="-128"/>
              </a:rPr>
              <a:t> </a:t>
            </a:r>
          </a:p>
        </p:txBody>
      </p:sp>
      <p:pic>
        <p:nvPicPr>
          <p:cNvPr id="25603" name="Picture 4" title="Lifelong Learning Programme logo">
            <a:extLst>
              <a:ext uri="{FF2B5EF4-FFF2-40B4-BE49-F238E27FC236}">
                <a16:creationId xmlns:a16="http://schemas.microsoft.com/office/drawing/2014/main" id="{E54E9F29-4976-BC43-A884-9BC628E34A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4788" y="5226050"/>
            <a:ext cx="2103437" cy="973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5604" name="TextBox 5">
            <a:extLst>
              <a:ext uri="{FF2B5EF4-FFF2-40B4-BE49-F238E27FC236}">
                <a16:creationId xmlns:a16="http://schemas.microsoft.com/office/drawing/2014/main" id="{3C6FB032-94ED-0A41-BA13-FAF583521580}"/>
              </a:ext>
            </a:extLst>
          </p:cNvPr>
          <p:cNvSpPr txBox="1">
            <a:spLocks noChangeArrowheads="1"/>
          </p:cNvSpPr>
          <p:nvPr/>
        </p:nvSpPr>
        <p:spPr bwMode="auto">
          <a:xfrm>
            <a:off x="341313" y="5226050"/>
            <a:ext cx="58039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GB" altLang="es-ES" sz="1200">
                <a:solidFill>
                  <a:schemeClr val="bg1"/>
                </a:solidFill>
              </a:rPr>
              <a:t>This publication has been funded with support from the European Commission. This publication reflects the views only of the author, and the Commission cannot be held responsible for any use which may be made of the information contained therein</a:t>
            </a:r>
            <a:r>
              <a:rPr lang="en-US" altLang="es-ES" sz="1200">
                <a:solidFill>
                  <a:schemeClr val="bg1"/>
                </a:solidFill>
              </a:rPr>
              <a:t>.</a:t>
            </a:r>
          </a:p>
          <a:p>
            <a:pPr eaLnBrk="1" hangingPunct="1"/>
            <a:r>
              <a:rPr lang="en-US" altLang="es-ES" sz="1200">
                <a:solidFill>
                  <a:schemeClr val="bg1"/>
                </a:solidFill>
              </a:rPr>
              <a:t>The Lifelong Learning Programme ran between 2007 and 2013.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6DE839FA-7A97-CE41-ACF1-C3AD9326FFBE}"/>
              </a:ext>
            </a:extLst>
          </p:cNvPr>
          <p:cNvSpPr>
            <a:spLocks noGrp="1"/>
          </p:cNvSpPr>
          <p:nvPr>
            <p:ph type="title"/>
          </p:nvPr>
        </p:nvSpPr>
        <p:spPr>
          <a:xfrm>
            <a:off x="690563" y="231775"/>
            <a:ext cx="7762875" cy="1268413"/>
          </a:xfrm>
        </p:spPr>
        <p:txBody>
          <a:bodyPr/>
          <a:lstStyle/>
          <a:p>
            <a:pPr eaLnBrk="1" hangingPunct="1"/>
            <a:r>
              <a:rPr lang="en-GB" altLang="es-ES" sz="3600" dirty="0">
                <a:ea typeface="ＭＳ Ｐゴシック" panose="020B0600070205080204" pitchFamily="34" charset="-128"/>
              </a:rPr>
              <a:t>The European Agency for Special Needs and Inclusive Education</a:t>
            </a:r>
            <a:endParaRPr lang="en-US" altLang="es-ES" sz="3600" dirty="0">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625F85C3-8709-F844-8E96-234DF5E0427B}"/>
              </a:ext>
            </a:extLst>
          </p:cNvPr>
          <p:cNvSpPr>
            <a:spLocks noGrp="1"/>
          </p:cNvSpPr>
          <p:nvPr>
            <p:ph idx="1"/>
          </p:nvPr>
        </p:nvSpPr>
        <p:spPr/>
        <p:txBody>
          <a:bodyPr/>
          <a:lstStyle/>
          <a:p>
            <a:pPr indent="0" eaLnBrk="1" hangingPunct="1"/>
            <a:endParaRPr lang="en-GB" altLang="es-ES" dirty="0">
              <a:ea typeface="ＭＳ Ｐゴシック" panose="020B0600070205080204" pitchFamily="34" charset="-128"/>
            </a:endParaRPr>
          </a:p>
          <a:p>
            <a:pPr marL="0" lvl="2" indent="0" eaLnBrk="1" hangingPunct="1"/>
            <a:r>
              <a:rPr lang="en-GB" altLang="es-ES" sz="2800" dirty="0">
                <a:ea typeface="ＭＳ Ｐゴシック" panose="020B0600070205080204" pitchFamily="34" charset="-128"/>
              </a:rPr>
              <a:t>The Agency is an independent organisation that acts as a platform for collaboration for its 31 member countries, working  towards ensuring more inclusive education systems. The Agency</a:t>
            </a:r>
            <a:r>
              <a:rPr lang="en-GB" altLang="en-US" sz="2800" dirty="0">
                <a:ea typeface="ＭＳ Ｐゴシック" panose="020B0600070205080204" pitchFamily="34" charset="-128"/>
              </a:rPr>
              <a:t>’</a:t>
            </a:r>
            <a:r>
              <a:rPr lang="en-GB" altLang="es-ES" sz="2800" dirty="0">
                <a:ea typeface="ＭＳ Ｐゴシック" panose="020B0600070205080204" pitchFamily="34" charset="-128"/>
              </a:rPr>
              <a:t>s mission is to help member countries improve the quality and effectiveness of their inclusive provision for all learners.</a:t>
            </a:r>
            <a:r>
              <a:rPr lang="en-US" altLang="es-ES" sz="2800" dirty="0">
                <a:ea typeface="ＭＳ Ｐゴシック" panose="020B0600070205080204" pitchFamily="34" charset="-128"/>
              </a:rPr>
              <a:t> </a:t>
            </a:r>
          </a:p>
          <a:p>
            <a:pPr indent="0" eaLnBrk="1" hangingPunct="1"/>
            <a:endParaRPr lang="en-US" altLang="es-ES" sz="2800" dirty="0">
              <a:ea typeface="ＭＳ Ｐゴシック" panose="020B0600070205080204" pitchFamily="34" charset="-128"/>
            </a:endParaRPr>
          </a:p>
          <a:p>
            <a:pPr marL="0" lvl="2" indent="0" eaLnBrk="1" hangingPunct="1"/>
            <a:r>
              <a:rPr lang="en-US" altLang="es-ES" sz="2800" dirty="0">
                <a:ea typeface="ＭＳ Ｐゴシック" panose="020B0600070205080204" pitchFamily="34" charset="-128"/>
              </a:rPr>
              <a:t>For more information visit: </a:t>
            </a:r>
            <a:r>
              <a:rPr lang="en-US" altLang="es-ES" sz="2800" dirty="0" err="1">
                <a:ea typeface="ＭＳ Ｐゴシック" panose="020B0600070205080204" pitchFamily="34" charset="-128"/>
              </a:rPr>
              <a:t>www.european-agency.org</a:t>
            </a:r>
            <a:endParaRPr lang="en-US" altLang="es-ES" sz="2800" dirty="0">
              <a:ea typeface="ＭＳ Ｐゴシック" panose="020B0600070205080204" pitchFamily="34" charset="-128"/>
            </a:endParaRPr>
          </a:p>
          <a:p>
            <a:pPr indent="0" eaLnBrk="1" hangingPunct="1"/>
            <a:endParaRPr lang="en-US" altLang="es-ES" dirty="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610ABD08-C204-DA42-85D6-F24F532F334A}"/>
              </a:ext>
            </a:extLst>
          </p:cNvPr>
          <p:cNvSpPr>
            <a:spLocks noGrp="1"/>
          </p:cNvSpPr>
          <p:nvPr>
            <p:ph type="title"/>
          </p:nvPr>
        </p:nvSpPr>
        <p:spPr>
          <a:xfrm>
            <a:off x="690563" y="342900"/>
            <a:ext cx="7762875" cy="1035050"/>
          </a:xfrm>
        </p:spPr>
        <p:txBody>
          <a:bodyPr/>
          <a:lstStyle/>
          <a:p>
            <a:pPr eaLnBrk="1" hangingPunct="1"/>
            <a:r>
              <a:rPr lang="en-US" altLang="es-ES" dirty="0">
                <a:solidFill>
                  <a:srgbClr val="FFFFFF"/>
                </a:solidFill>
                <a:ea typeface="ＭＳ Ｐゴシック" panose="020B0600070205080204" pitchFamily="34" charset="-128"/>
              </a:rPr>
              <a:t>Organisation of Provision </a:t>
            </a:r>
            <a:br>
              <a:rPr lang="en-US" altLang="es-ES" dirty="0">
                <a:solidFill>
                  <a:srgbClr val="FFFFFF"/>
                </a:solidFill>
                <a:ea typeface="ＭＳ Ｐゴシック" panose="020B0600070205080204" pitchFamily="34" charset="-128"/>
              </a:rPr>
            </a:br>
            <a:r>
              <a:rPr lang="en-US" altLang="es-ES" dirty="0">
                <a:solidFill>
                  <a:srgbClr val="FFFFFF"/>
                </a:solidFill>
                <a:ea typeface="ＭＳ Ｐゴシック" panose="020B0600070205080204" pitchFamily="34" charset="-128"/>
              </a:rPr>
              <a:t>project focus</a:t>
            </a:r>
            <a:endParaRPr lang="en-US" altLang="es-ES" dirty="0">
              <a:ea typeface="ＭＳ Ｐゴシック" panose="020B0600070205080204" pitchFamily="34" charset="-128"/>
            </a:endParaRPr>
          </a:p>
        </p:txBody>
      </p:sp>
      <p:sp>
        <p:nvSpPr>
          <p:cNvPr id="16386" name="Content Placeholder 2">
            <a:extLst>
              <a:ext uri="{FF2B5EF4-FFF2-40B4-BE49-F238E27FC236}">
                <a16:creationId xmlns:a16="http://schemas.microsoft.com/office/drawing/2014/main" id="{33E1C39C-ED53-0E48-BC72-9A174BD642F1}"/>
              </a:ext>
            </a:extLst>
          </p:cNvPr>
          <p:cNvSpPr>
            <a:spLocks noGrp="1"/>
          </p:cNvSpPr>
          <p:nvPr>
            <p:ph idx="1"/>
          </p:nvPr>
        </p:nvSpPr>
        <p:spPr>
          <a:xfrm>
            <a:off x="290513" y="1711325"/>
            <a:ext cx="8583612" cy="4129088"/>
          </a:xfrm>
        </p:spPr>
        <p:txBody>
          <a:bodyPr/>
          <a:lstStyle/>
          <a:p>
            <a:pPr marL="457200" indent="-457200" eaLnBrk="1" hangingPunct="1">
              <a:buFont typeface="Arial" panose="020B0604020202020204" pitchFamily="34" charset="0"/>
              <a:buChar char="•"/>
            </a:pPr>
            <a:r>
              <a:rPr lang="en-GB" altLang="es-ES">
                <a:solidFill>
                  <a:schemeClr val="bg1"/>
                </a:solidFill>
                <a:ea typeface="ＭＳ Ｐゴシック" panose="020B0600070205080204" pitchFamily="34" charset="-128"/>
              </a:rPr>
              <a:t>The OoP project (2011 – 2014) </a:t>
            </a:r>
            <a:r>
              <a:rPr lang="en-GB" altLang="es-ES">
                <a:ea typeface="ＭＳ Ｐゴシック" panose="020B0600070205080204" pitchFamily="34" charset="-128"/>
              </a:rPr>
              <a:t>set out to address the question: </a:t>
            </a:r>
          </a:p>
          <a:p>
            <a:pPr marL="400050" lvl="1" indent="0" eaLnBrk="1" hangingPunct="1"/>
            <a:r>
              <a:rPr lang="en-GB" altLang="es-ES" i="1">
                <a:ea typeface="ＭＳ Ｐゴシック" panose="020B0600070205080204" pitchFamily="34" charset="-128"/>
              </a:rPr>
              <a:t>How are systems of provision organised to meet the needs of learners (identified as having disabilities under the UN Convention on the Rights of Persons with Disabilities) in inclusive settings within the compulsory school sector?</a:t>
            </a:r>
            <a:endParaRPr lang="en-US" altLang="es-ES" i="1">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482C1BC3-D293-3447-A8A2-758BCED9F61B}"/>
              </a:ext>
            </a:extLst>
          </p:cNvPr>
          <p:cNvSpPr>
            <a:spLocks noGrp="1"/>
          </p:cNvSpPr>
          <p:nvPr>
            <p:ph type="title"/>
          </p:nvPr>
        </p:nvSpPr>
        <p:spPr>
          <a:xfrm>
            <a:off x="690563" y="231775"/>
            <a:ext cx="7762875" cy="1268413"/>
          </a:xfrm>
        </p:spPr>
        <p:txBody>
          <a:bodyPr/>
          <a:lstStyle/>
          <a:p>
            <a:pPr eaLnBrk="1" hangingPunct="1"/>
            <a:r>
              <a:rPr lang="en-US" altLang="es-ES">
                <a:solidFill>
                  <a:srgbClr val="FFFFFF"/>
                </a:solidFill>
                <a:ea typeface="ＭＳ Ｐゴシック" panose="020B0600070205080204" pitchFamily="34" charset="-128"/>
              </a:rPr>
              <a:t>The OoP project  conceptual framework (1)</a:t>
            </a:r>
            <a:endParaRPr lang="en-US" altLang="es-ES">
              <a:ea typeface="ＭＳ Ｐゴシック" panose="020B0600070205080204" pitchFamily="34" charset="-128"/>
            </a:endParaRPr>
          </a:p>
        </p:txBody>
      </p:sp>
      <p:sp>
        <p:nvSpPr>
          <p:cNvPr id="17410" name="Content Placeholder 2">
            <a:extLst>
              <a:ext uri="{FF2B5EF4-FFF2-40B4-BE49-F238E27FC236}">
                <a16:creationId xmlns:a16="http://schemas.microsoft.com/office/drawing/2014/main" id="{83BEF286-05E6-CD40-8069-96B692DC8997}"/>
              </a:ext>
            </a:extLst>
          </p:cNvPr>
          <p:cNvSpPr>
            <a:spLocks noGrp="1"/>
          </p:cNvSpPr>
          <p:nvPr>
            <p:ph idx="1"/>
          </p:nvPr>
        </p:nvSpPr>
        <p:spPr>
          <a:xfrm>
            <a:off x="290513" y="1782763"/>
            <a:ext cx="8583612" cy="4129087"/>
          </a:xfrm>
        </p:spPr>
        <p:txBody>
          <a:bodyPr/>
          <a:lstStyle/>
          <a:p>
            <a:pPr eaLnBrk="1" hangingPunct="1">
              <a:buFont typeface="Arial" panose="020B0604020202020204" pitchFamily="34" charset="0"/>
              <a:buChar char="•"/>
            </a:pPr>
            <a:r>
              <a:rPr lang="en-US" altLang="es-ES" sz="2400">
                <a:ea typeface="ＭＳ Ｐゴシック" panose="020B0600070205080204" pitchFamily="34" charset="-128"/>
              </a:rPr>
              <a:t>Recognises the need for system change to move from a deficit (needs-based) model to a model that considers rights within education, including the right of the learner to participate and to express a view</a:t>
            </a:r>
          </a:p>
          <a:p>
            <a:pPr eaLnBrk="1" hangingPunct="1">
              <a:buFont typeface="Arial" panose="020B0604020202020204" pitchFamily="34" charset="0"/>
              <a:buChar char="•"/>
            </a:pPr>
            <a:r>
              <a:rPr lang="en-US" altLang="es-ES" sz="2400">
                <a:ea typeface="ＭＳ Ｐゴシック" panose="020B0600070205080204" pitchFamily="34" charset="-128"/>
              </a:rPr>
              <a:t>Supports a move from compensatory approaches and organisation of provision in terms of individual support to an examination of how systems of support can build the capacity of all schools</a:t>
            </a:r>
          </a:p>
          <a:p>
            <a:pPr eaLnBrk="1" hangingPunct="1">
              <a:buFont typeface="Arial" panose="020B0604020202020204" pitchFamily="34" charset="0"/>
              <a:buChar char="•"/>
            </a:pPr>
            <a:r>
              <a:rPr lang="en-US" altLang="es-ES" sz="2400">
                <a:ea typeface="ＭＳ Ｐゴシック" panose="020B0600070205080204" pitchFamily="34" charset="-128"/>
              </a:rPr>
              <a:t>Sees barriers as being within school systems and practices not individual learners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1F6A76A6-8190-1E49-AB93-B7B284E7DAC7}"/>
              </a:ext>
            </a:extLst>
          </p:cNvPr>
          <p:cNvSpPr>
            <a:spLocks noGrp="1"/>
          </p:cNvSpPr>
          <p:nvPr>
            <p:ph type="title"/>
          </p:nvPr>
        </p:nvSpPr>
        <p:spPr>
          <a:xfrm>
            <a:off x="690563" y="465138"/>
            <a:ext cx="7762875" cy="1157287"/>
          </a:xfrm>
        </p:spPr>
        <p:txBody>
          <a:bodyPr/>
          <a:lstStyle/>
          <a:p>
            <a:r>
              <a:rPr lang="en-US" altLang="es-ES">
                <a:solidFill>
                  <a:srgbClr val="FFFFFF"/>
                </a:solidFill>
                <a:ea typeface="ＭＳ Ｐゴシック" panose="020B0600070205080204" pitchFamily="34" charset="-128"/>
              </a:rPr>
              <a:t>The OoP project conceptual framework (2)</a:t>
            </a:r>
            <a:endParaRPr lang="en-US" altLang="es-ES">
              <a:ea typeface="ＭＳ Ｐゴシック" panose="020B0600070205080204" pitchFamily="34" charset="-128"/>
            </a:endParaRPr>
          </a:p>
        </p:txBody>
      </p:sp>
      <p:sp>
        <p:nvSpPr>
          <p:cNvPr id="18434" name="Content Placeholder 2">
            <a:extLst>
              <a:ext uri="{FF2B5EF4-FFF2-40B4-BE49-F238E27FC236}">
                <a16:creationId xmlns:a16="http://schemas.microsoft.com/office/drawing/2014/main" id="{A3923FC9-6312-9D49-B6D9-5155197A000F}"/>
              </a:ext>
            </a:extLst>
          </p:cNvPr>
          <p:cNvSpPr>
            <a:spLocks noGrp="1"/>
          </p:cNvSpPr>
          <p:nvPr>
            <p:ph idx="1"/>
          </p:nvPr>
        </p:nvSpPr>
        <p:spPr>
          <a:xfrm>
            <a:off x="290513" y="1963738"/>
            <a:ext cx="8583612" cy="4129087"/>
          </a:xfrm>
        </p:spPr>
        <p:txBody>
          <a:bodyPr/>
          <a:lstStyle/>
          <a:p>
            <a:pPr eaLnBrk="1" hangingPunct="1">
              <a:buFont typeface="Arial" panose="020B0604020202020204" pitchFamily="34" charset="0"/>
              <a:buChar char="•"/>
            </a:pPr>
            <a:r>
              <a:rPr lang="en-US" altLang="es-ES" sz="2800">
                <a:ea typeface="ＭＳ Ｐゴシック" panose="020B0600070205080204" pitchFamily="34" charset="-128"/>
              </a:rPr>
              <a:t>Places increasing emphasis on preventing failure rather than remediation and focuses on developing resilience to empower learners and schools</a:t>
            </a:r>
          </a:p>
          <a:p>
            <a:pPr eaLnBrk="1" hangingPunct="1">
              <a:buFont typeface="Arial" panose="020B0604020202020204" pitchFamily="34" charset="0"/>
              <a:buChar char="•"/>
            </a:pPr>
            <a:r>
              <a:rPr lang="en-US" altLang="es-ES" sz="2800">
                <a:ea typeface="ＭＳ Ｐゴシック" panose="020B0600070205080204" pitchFamily="34" charset="-128"/>
              </a:rPr>
              <a:t>Emphasises the need for co-operation between agencies and families to support active participation in decision making </a:t>
            </a:r>
          </a:p>
          <a:p>
            <a:pPr eaLnBrk="1" hangingPunct="1">
              <a:buFont typeface="Arial" panose="020B0604020202020204" pitchFamily="34" charset="0"/>
              <a:buChar char="•"/>
            </a:pPr>
            <a:r>
              <a:rPr lang="en-US" altLang="es-ES" sz="2800">
                <a:ea typeface="ＭＳ Ｐゴシック" panose="020B0600070205080204" pitchFamily="34" charset="-128"/>
              </a:rPr>
              <a:t>Recognises the importance of social context and meaningful learning for life</a:t>
            </a:r>
            <a:endParaRPr lang="en-US" altLang="es-ES">
              <a:ea typeface="ＭＳ Ｐゴシック" panose="020B0600070205080204" pitchFamily="34" charset="-128"/>
            </a:endParaRPr>
          </a:p>
          <a:p>
            <a:endParaRPr lang="en-US" altLang="es-ES">
              <a:ea typeface="ＭＳ Ｐゴシック"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05E0CA14-8C95-D34C-B4EF-60843DC87D63}"/>
              </a:ext>
            </a:extLst>
          </p:cNvPr>
          <p:cNvSpPr>
            <a:spLocks noGrp="1"/>
          </p:cNvSpPr>
          <p:nvPr>
            <p:ph type="title"/>
          </p:nvPr>
        </p:nvSpPr>
        <p:spPr>
          <a:xfrm>
            <a:off x="690563" y="90488"/>
            <a:ext cx="7762875" cy="1035050"/>
          </a:xfrm>
        </p:spPr>
        <p:txBody>
          <a:bodyPr/>
          <a:lstStyle/>
          <a:p>
            <a:r>
              <a:rPr lang="en-US" altLang="es-ES" dirty="0">
                <a:ea typeface="ＭＳ Ｐゴシック" panose="020B0600070205080204" pitchFamily="34" charset="-128"/>
              </a:rPr>
              <a:t>Summary of key areas (1)</a:t>
            </a:r>
          </a:p>
        </p:txBody>
      </p:sp>
      <p:sp>
        <p:nvSpPr>
          <p:cNvPr id="19458" name="Content Placeholder 2">
            <a:extLst>
              <a:ext uri="{FF2B5EF4-FFF2-40B4-BE49-F238E27FC236}">
                <a16:creationId xmlns:a16="http://schemas.microsoft.com/office/drawing/2014/main" id="{F1EC8FB5-546F-8A4E-A211-936967F481B3}"/>
              </a:ext>
            </a:extLst>
          </p:cNvPr>
          <p:cNvSpPr>
            <a:spLocks noGrp="1"/>
          </p:cNvSpPr>
          <p:nvPr>
            <p:ph idx="1"/>
          </p:nvPr>
        </p:nvSpPr>
        <p:spPr>
          <a:xfrm>
            <a:off x="290513" y="1125538"/>
            <a:ext cx="8583612" cy="4129087"/>
          </a:xfrm>
        </p:spPr>
        <p:txBody>
          <a:bodyPr/>
          <a:lstStyle/>
          <a:p>
            <a:r>
              <a:rPr lang="en-US" altLang="es-ES" sz="2400">
                <a:ea typeface="ＭＳ Ｐゴシック" panose="020B0600070205080204" pitchFamily="34" charset="-128"/>
              </a:rPr>
              <a:t>Legislation</a:t>
            </a:r>
          </a:p>
          <a:p>
            <a:pPr>
              <a:buFont typeface="Arial" panose="020B0604020202020204" pitchFamily="34" charset="0"/>
              <a:buChar char="•"/>
            </a:pPr>
            <a:r>
              <a:rPr lang="en-US" altLang="es-ES" sz="2400">
                <a:ea typeface="ＭＳ Ｐゴシック" panose="020B0600070205080204" pitchFamily="34" charset="-128"/>
              </a:rPr>
              <a:t>Learners needing additional support should be included in the general system</a:t>
            </a:r>
          </a:p>
          <a:p>
            <a:pPr>
              <a:buFont typeface="Arial" panose="020B0604020202020204" pitchFamily="34" charset="0"/>
              <a:buChar char="•"/>
            </a:pPr>
            <a:r>
              <a:rPr lang="en-US" altLang="es-ES" sz="2400">
                <a:ea typeface="ＭＳ Ｐゴシック" panose="020B0600070205080204" pitchFamily="34" charset="-128"/>
              </a:rPr>
              <a:t>Legislation and policy should recognise the rights of children with disabilities to (early) support, quality education (without discrimination), access to and full participation in all educational activities and inclusion in community</a:t>
            </a:r>
          </a:p>
          <a:p>
            <a:r>
              <a:rPr lang="en-US" altLang="es-ES" sz="2400">
                <a:ea typeface="ＭＳ Ｐゴシック" panose="020B0600070205080204" pitchFamily="34" charset="-128"/>
              </a:rPr>
              <a:t>Inclusive capacity/capability of all schools should be increased by:</a:t>
            </a:r>
          </a:p>
          <a:p>
            <a:pPr>
              <a:buFont typeface="Arial" panose="020B0604020202020204" pitchFamily="34" charset="0"/>
              <a:buChar char="•"/>
            </a:pPr>
            <a:r>
              <a:rPr lang="en-US" altLang="es-ES" sz="2400">
                <a:ea typeface="ＭＳ Ｐゴシック" panose="020B0600070205080204" pitchFamily="34" charset="-128"/>
              </a:rPr>
              <a:t>Developing the  role of specialist settings in providing support</a:t>
            </a:r>
          </a:p>
          <a:p>
            <a:pPr>
              <a:buFont typeface="Arial" panose="020B0604020202020204" pitchFamily="34" charset="0"/>
              <a:buChar char="•"/>
            </a:pPr>
            <a:r>
              <a:rPr lang="en-US" altLang="es-ES" sz="2400">
                <a:ea typeface="ＭＳ Ｐゴシック" panose="020B0600070205080204" pitchFamily="34" charset="-128"/>
              </a:rPr>
              <a:t>supporting initial teacher education and on going professional development and support though collaboration and networking</a:t>
            </a:r>
          </a:p>
          <a:p>
            <a:pPr>
              <a:buFont typeface="Arial" panose="020B0604020202020204" pitchFamily="34" charset="0"/>
              <a:buChar char="•"/>
            </a:pPr>
            <a:r>
              <a:rPr lang="en-US" altLang="es-ES" sz="2400">
                <a:ea typeface="ＭＳ Ｐゴシック" panose="020B0600070205080204" pitchFamily="34" charset="-128"/>
              </a:rPr>
              <a:t>Providing training for LSAs/others to support </a:t>
            </a:r>
            <a:r>
              <a:rPr lang="en-US" altLang="es-ES" sz="2400" b="1">
                <a:ea typeface="ＭＳ Ｐゴシック" panose="020B0600070205080204" pitchFamily="34" charset="-128"/>
              </a:rPr>
              <a:t>all</a:t>
            </a:r>
            <a:r>
              <a:rPr lang="en-US" altLang="es-ES" sz="2400">
                <a:ea typeface="ＭＳ Ｐゴシック" panose="020B0600070205080204" pitchFamily="34" charset="-128"/>
              </a:rPr>
              <a:t> learners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DEF94941-C838-9C49-8DD6-40F7F31C0DC2}"/>
              </a:ext>
            </a:extLst>
          </p:cNvPr>
          <p:cNvSpPr>
            <a:spLocks noGrp="1"/>
          </p:cNvSpPr>
          <p:nvPr>
            <p:ph type="title"/>
          </p:nvPr>
        </p:nvSpPr>
        <p:spPr>
          <a:xfrm>
            <a:off x="690563" y="31750"/>
            <a:ext cx="7762875" cy="1035050"/>
          </a:xfrm>
        </p:spPr>
        <p:txBody>
          <a:bodyPr/>
          <a:lstStyle/>
          <a:p>
            <a:r>
              <a:rPr lang="en-US" altLang="es-ES" dirty="0">
                <a:ea typeface="ＭＳ Ｐゴシック" panose="020B0600070205080204" pitchFamily="34" charset="-128"/>
              </a:rPr>
              <a:t>Summary of key areas (2)</a:t>
            </a:r>
          </a:p>
        </p:txBody>
      </p:sp>
      <p:sp>
        <p:nvSpPr>
          <p:cNvPr id="3" name="Content Placeholder 2">
            <a:extLst>
              <a:ext uri="{FF2B5EF4-FFF2-40B4-BE49-F238E27FC236}">
                <a16:creationId xmlns:a16="http://schemas.microsoft.com/office/drawing/2014/main" id="{1895D726-6F45-F743-B52F-7B035059005E}"/>
              </a:ext>
            </a:extLst>
          </p:cNvPr>
          <p:cNvSpPr>
            <a:spLocks noGrp="1"/>
          </p:cNvSpPr>
          <p:nvPr>
            <p:ph idx="1"/>
          </p:nvPr>
        </p:nvSpPr>
        <p:spPr>
          <a:xfrm>
            <a:off x="290513" y="1143000"/>
            <a:ext cx="8583612" cy="4535488"/>
          </a:xfrm>
        </p:spPr>
        <p:txBody>
          <a:bodyPr/>
          <a:lstStyle/>
          <a:p>
            <a:r>
              <a:rPr lang="en-US" altLang="es-ES" sz="2400">
                <a:ea typeface="ＭＳ Ｐゴシック" panose="020B0600070205080204" pitchFamily="34" charset="-128"/>
              </a:rPr>
              <a:t>Curriculum</a:t>
            </a:r>
          </a:p>
          <a:p>
            <a:pPr>
              <a:buFont typeface="Arial" panose="020B0604020202020204" pitchFamily="34" charset="0"/>
              <a:buChar char="•"/>
            </a:pPr>
            <a:r>
              <a:rPr lang="en-US" altLang="es-ES" sz="2400">
                <a:ea typeface="ＭＳ Ｐゴシック" panose="020B0600070205080204" pitchFamily="34" charset="-128"/>
              </a:rPr>
              <a:t>requires flexibility to develop relevant learning for all</a:t>
            </a:r>
          </a:p>
          <a:p>
            <a:r>
              <a:rPr lang="en-US" altLang="es-ES" sz="2400">
                <a:ea typeface="ＭＳ Ｐゴシック" panose="020B0600070205080204" pitchFamily="34" charset="-128"/>
              </a:rPr>
              <a:t>Assessment of needs </a:t>
            </a:r>
          </a:p>
          <a:p>
            <a:pPr>
              <a:buFont typeface="Arial" panose="020B0604020202020204" pitchFamily="34" charset="0"/>
              <a:buChar char="•"/>
            </a:pPr>
            <a:r>
              <a:rPr lang="en-US" altLang="es-ES" sz="2400">
                <a:ea typeface="ＭＳ Ｐゴシック" panose="020B0600070205080204" pitchFamily="34" charset="-128"/>
              </a:rPr>
              <a:t>consider a move away from labelling and categorisation and focus on support needed to participate in all educational opportunities </a:t>
            </a:r>
          </a:p>
          <a:p>
            <a:pPr>
              <a:buFont typeface="Arial" panose="020B0604020202020204" pitchFamily="34" charset="0"/>
              <a:buChar char="•"/>
            </a:pPr>
            <a:r>
              <a:rPr lang="en-US" altLang="es-ES" sz="2400">
                <a:ea typeface="ＭＳ Ｐゴシック" panose="020B0600070205080204" pitchFamily="34" charset="-128"/>
              </a:rPr>
              <a:t>develop co-ordinated inter-agency approaches to support a move away from a </a:t>
            </a:r>
            <a:r>
              <a:rPr lang="en-US" altLang="en-US" sz="2400">
                <a:ea typeface="ＭＳ Ｐゴシック" panose="020B0600070205080204" pitchFamily="34" charset="-128"/>
              </a:rPr>
              <a:t>‘</a:t>
            </a:r>
            <a:r>
              <a:rPr lang="en-US" altLang="es-ES" sz="2400">
                <a:ea typeface="ＭＳ Ｐゴシック" panose="020B0600070205080204" pitchFamily="34" charset="-128"/>
              </a:rPr>
              <a:t>medical</a:t>
            </a:r>
            <a:r>
              <a:rPr lang="en-US" altLang="en-US" sz="2400">
                <a:ea typeface="ＭＳ Ｐゴシック" panose="020B0600070205080204" pitchFamily="34" charset="-128"/>
              </a:rPr>
              <a:t>’</a:t>
            </a:r>
            <a:r>
              <a:rPr lang="en-US" altLang="es-ES" sz="2400">
                <a:ea typeface="ＭＳ Ｐゴシック" panose="020B0600070205080204" pitchFamily="34" charset="-128"/>
              </a:rPr>
              <a:t> model</a:t>
            </a:r>
          </a:p>
          <a:p>
            <a:r>
              <a:rPr lang="en-US" altLang="es-ES" sz="2400">
                <a:ea typeface="ＭＳ Ｐゴシック" panose="020B0600070205080204" pitchFamily="34" charset="-128"/>
              </a:rPr>
              <a:t>Assessment for/of learning</a:t>
            </a:r>
          </a:p>
          <a:p>
            <a:pPr>
              <a:buFont typeface="Arial" panose="020B0604020202020204" pitchFamily="34" charset="0"/>
              <a:buChar char="•"/>
            </a:pPr>
            <a:r>
              <a:rPr lang="en-US" altLang="es-ES" sz="2400">
                <a:ea typeface="ＭＳ Ｐゴシック" panose="020B0600070205080204" pitchFamily="34" charset="-128"/>
              </a:rPr>
              <a:t>on-going assessment and feedback to support further learning</a:t>
            </a:r>
          </a:p>
          <a:p>
            <a:pPr>
              <a:buFont typeface="Arial" panose="020B0604020202020204" pitchFamily="34" charset="0"/>
              <a:buChar char="•"/>
            </a:pPr>
            <a:r>
              <a:rPr lang="en-US" altLang="es-ES" sz="2400">
                <a:ea typeface="ＭＳ Ｐゴシック" panose="020B0600070205080204" pitchFamily="34" charset="-128"/>
              </a:rPr>
              <a:t>national tests etc designed to allow access to all</a:t>
            </a:r>
          </a:p>
          <a:p>
            <a:endParaRPr lang="en-US" altLang="es-ES" sz="240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C56E0A8C-6F34-8D4E-8073-C96E8386C14C}"/>
              </a:ext>
            </a:extLst>
          </p:cNvPr>
          <p:cNvSpPr>
            <a:spLocks noGrp="1"/>
          </p:cNvSpPr>
          <p:nvPr>
            <p:ph type="title"/>
          </p:nvPr>
        </p:nvSpPr>
        <p:spPr>
          <a:xfrm>
            <a:off x="690563" y="9525"/>
            <a:ext cx="7762875" cy="1035050"/>
          </a:xfrm>
        </p:spPr>
        <p:txBody>
          <a:bodyPr/>
          <a:lstStyle/>
          <a:p>
            <a:r>
              <a:rPr lang="en-US" altLang="es-ES" dirty="0">
                <a:ea typeface="ＭＳ Ｐゴシック" panose="020B0600070205080204" pitchFamily="34" charset="-128"/>
              </a:rPr>
              <a:t>Summary of key areas (3)</a:t>
            </a:r>
          </a:p>
        </p:txBody>
      </p:sp>
      <p:sp>
        <p:nvSpPr>
          <p:cNvPr id="3" name="Content Placeholder 2">
            <a:extLst>
              <a:ext uri="{FF2B5EF4-FFF2-40B4-BE49-F238E27FC236}">
                <a16:creationId xmlns:a16="http://schemas.microsoft.com/office/drawing/2014/main" id="{186940AA-F2B8-4B4D-9675-C497E7E95C55}"/>
              </a:ext>
            </a:extLst>
          </p:cNvPr>
          <p:cNvSpPr>
            <a:spLocks noGrp="1"/>
          </p:cNvSpPr>
          <p:nvPr>
            <p:ph idx="1"/>
          </p:nvPr>
        </p:nvSpPr>
        <p:spPr>
          <a:xfrm>
            <a:off x="290513" y="1306513"/>
            <a:ext cx="8583612" cy="4129087"/>
          </a:xfrm>
        </p:spPr>
        <p:txBody>
          <a:bodyPr/>
          <a:lstStyle/>
          <a:p>
            <a:pPr>
              <a:buFont typeface="Arial" charset="0"/>
              <a:buNone/>
              <a:defRPr/>
            </a:pPr>
            <a:r>
              <a:rPr lang="en-US" sz="2400" dirty="0"/>
              <a:t>Key role of school leaders:</a:t>
            </a:r>
          </a:p>
          <a:p>
            <a:pPr marL="457200" indent="-457200">
              <a:buFont typeface="Arial"/>
              <a:buChar char="•"/>
              <a:defRPr/>
            </a:pPr>
            <a:r>
              <a:rPr lang="en-US" sz="2400" dirty="0"/>
              <a:t>Share leadership tasks and develop support networks</a:t>
            </a:r>
          </a:p>
          <a:p>
            <a:pPr marL="457200" indent="-457200">
              <a:buFont typeface="Arial"/>
              <a:buChar char="•"/>
              <a:defRPr/>
            </a:pPr>
            <a:r>
              <a:rPr lang="en-US" sz="2400" dirty="0"/>
              <a:t>Listen to learners </a:t>
            </a:r>
          </a:p>
          <a:p>
            <a:pPr marL="457200" indent="-457200">
              <a:buFont typeface="Arial"/>
              <a:buChar char="•"/>
              <a:defRPr/>
            </a:pPr>
            <a:r>
              <a:rPr lang="en-US" sz="2400" dirty="0"/>
              <a:t>Support teachers</a:t>
            </a:r>
          </a:p>
          <a:p>
            <a:pPr marL="457200" indent="-457200">
              <a:buFont typeface="Arial"/>
              <a:buChar char="•"/>
              <a:defRPr/>
            </a:pPr>
            <a:r>
              <a:rPr lang="en-US" sz="2400" dirty="0"/>
              <a:t>Focus on learning</a:t>
            </a:r>
          </a:p>
          <a:p>
            <a:pPr marL="457200" indent="-457200">
              <a:buFont typeface="Arial"/>
              <a:buChar char="•"/>
              <a:defRPr/>
            </a:pPr>
            <a:r>
              <a:rPr lang="en-US" sz="2400" dirty="0"/>
              <a:t>Use data/information for improvement </a:t>
            </a:r>
          </a:p>
          <a:p>
            <a:pPr marL="457200" indent="-457200">
              <a:buFont typeface="Arial"/>
              <a:buChar char="•"/>
              <a:defRPr/>
            </a:pPr>
            <a:r>
              <a:rPr lang="en-US" sz="2400" dirty="0"/>
              <a:t>Collaborate with all stakeholders, local agencies  - with learners and families at the </a:t>
            </a:r>
            <a:r>
              <a:rPr lang="en-US" sz="2400" dirty="0" err="1"/>
              <a:t>centre</a:t>
            </a:r>
            <a:endParaRPr lang="en-US" sz="2400" dirty="0"/>
          </a:p>
          <a:p>
            <a:pPr marL="457200" indent="-457200">
              <a:buFont typeface="Arial"/>
              <a:buChar char="•"/>
              <a:defRPr/>
            </a:pPr>
            <a:r>
              <a:rPr lang="en-US" sz="2400" dirty="0"/>
              <a:t>Work with community leaders to develop a long term view and inclusive accountability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86F1A7B6-6B26-C04D-A42D-80EC752113FB}"/>
              </a:ext>
            </a:extLst>
          </p:cNvPr>
          <p:cNvSpPr>
            <a:spLocks noGrp="1"/>
          </p:cNvSpPr>
          <p:nvPr>
            <p:ph type="title"/>
          </p:nvPr>
        </p:nvSpPr>
        <p:spPr/>
        <p:txBody>
          <a:bodyPr/>
          <a:lstStyle/>
          <a:p>
            <a:r>
              <a:rPr lang="en-US" altLang="es-ES" dirty="0">
                <a:ea typeface="ＭＳ Ｐゴシック" panose="020B0600070205080204" pitchFamily="34" charset="-128"/>
              </a:rPr>
              <a:t>Summary of key areas (4)</a:t>
            </a:r>
          </a:p>
        </p:txBody>
      </p:sp>
      <p:sp>
        <p:nvSpPr>
          <p:cNvPr id="22530" name="Content Placeholder 2">
            <a:extLst>
              <a:ext uri="{FF2B5EF4-FFF2-40B4-BE49-F238E27FC236}">
                <a16:creationId xmlns:a16="http://schemas.microsoft.com/office/drawing/2014/main" id="{5CDDC22F-63BB-9248-ABF0-7BD959992C3E}"/>
              </a:ext>
            </a:extLst>
          </p:cNvPr>
          <p:cNvSpPr>
            <a:spLocks noGrp="1"/>
          </p:cNvSpPr>
          <p:nvPr>
            <p:ph idx="1"/>
          </p:nvPr>
        </p:nvSpPr>
        <p:spPr/>
        <p:txBody>
          <a:bodyPr/>
          <a:lstStyle/>
          <a:p>
            <a:pPr marL="457200" indent="-457200">
              <a:buFont typeface="Arial" panose="020B0604020202020204" pitchFamily="34" charset="0"/>
              <a:buChar char="•"/>
            </a:pPr>
            <a:r>
              <a:rPr lang="en-US" altLang="es-ES">
                <a:ea typeface="ＭＳ Ｐゴシック" panose="020B0600070205080204" pitchFamily="34" charset="-128"/>
              </a:rPr>
              <a:t>Move to include </a:t>
            </a:r>
            <a:r>
              <a:rPr lang="en-US" altLang="en-US">
                <a:ea typeface="ＭＳ Ｐゴシック" panose="020B0600070205080204" pitchFamily="34" charset="-128"/>
              </a:rPr>
              <a:t>‘</a:t>
            </a:r>
            <a:r>
              <a:rPr lang="en-US" altLang="es-ES">
                <a:ea typeface="ＭＳ Ｐゴシック" panose="020B0600070205080204" pitchFamily="34" charset="-128"/>
              </a:rPr>
              <a:t>support</a:t>
            </a:r>
            <a:r>
              <a:rPr lang="en-US" altLang="en-US">
                <a:ea typeface="ＭＳ Ｐゴシック" panose="020B0600070205080204" pitchFamily="34" charset="-128"/>
              </a:rPr>
              <a:t>’</a:t>
            </a:r>
            <a:r>
              <a:rPr lang="en-US" altLang="es-ES">
                <a:ea typeface="ＭＳ Ｐゴシック" panose="020B0600070205080204" pitchFamily="34" charset="-128"/>
              </a:rPr>
              <a:t> as part of general education – for all learners</a:t>
            </a:r>
          </a:p>
          <a:p>
            <a:pPr marL="457200" indent="-457200">
              <a:buFont typeface="Arial" panose="020B0604020202020204" pitchFamily="34" charset="0"/>
              <a:buChar char="•"/>
            </a:pPr>
            <a:r>
              <a:rPr lang="en-US" altLang="es-ES">
                <a:ea typeface="ＭＳ Ｐゴシック" panose="020B0600070205080204" pitchFamily="34" charset="-128"/>
              </a:rPr>
              <a:t>Develop funding models that are responsive to changing support needs and reward success</a:t>
            </a:r>
          </a:p>
          <a:p>
            <a:pPr marL="457200" indent="-457200">
              <a:buFont typeface="Arial" panose="020B0604020202020204" pitchFamily="34" charset="0"/>
              <a:buChar char="•"/>
            </a:pPr>
            <a:r>
              <a:rPr lang="en-US" altLang="es-ES">
                <a:ea typeface="ＭＳ Ｐゴシック" panose="020B0600070205080204" pitchFamily="34" charset="-128"/>
              </a:rPr>
              <a:t>Move to early support and prevention and improving capacity/capability of schools – focus on quality not quantity</a:t>
            </a:r>
          </a:p>
        </p:txBody>
      </p:sp>
    </p:spTree>
  </p:cSld>
  <p:clrMapOvr>
    <a:masterClrMapping/>
  </p:clrMapOvr>
</p:sld>
</file>

<file path=ppt/theme/theme1.xml><?xml version="1.0" encoding="utf-8"?>
<a:theme xmlns:a="http://schemas.openxmlformats.org/drawingml/2006/main" name="Agency PPT Na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Agency PPT Name.potx</Template>
  <TotalTime>2420</TotalTime>
  <Words>796</Words>
  <Application>Microsoft Macintosh PowerPoint</Application>
  <PresentationFormat>On-screen Show (4:3)</PresentationFormat>
  <Paragraphs>72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ＭＳ Ｐゴシック</vt:lpstr>
      <vt:lpstr>Arial</vt:lpstr>
      <vt:lpstr>Agency PPT Name</vt:lpstr>
      <vt:lpstr>PowerPoint Presentation</vt:lpstr>
      <vt:lpstr>The European Agency for Special Needs and Inclusive Education</vt:lpstr>
      <vt:lpstr>Organisation of Provision  project focus</vt:lpstr>
      <vt:lpstr>The OoP project  conceptual framework (1)</vt:lpstr>
      <vt:lpstr>The OoP project conceptual framework (2)</vt:lpstr>
      <vt:lpstr>Summary of key areas (1)</vt:lpstr>
      <vt:lpstr>Summary of key areas (2)</vt:lpstr>
      <vt:lpstr>Summary of key areas (3)</vt:lpstr>
      <vt:lpstr>Summary of key areas (4)</vt:lpstr>
      <vt:lpstr>Common challenges</vt:lpstr>
      <vt:lpstr>Project outputs</vt:lpstr>
      <vt:lpstr>More information</vt:lpstr>
    </vt:vector>
  </TitlesOfParts>
  <Company>european agency</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timothy bevan</dc:creator>
  <cp:lastModifiedBy>Klára Somogyi</cp:lastModifiedBy>
  <cp:revision>67</cp:revision>
  <dcterms:created xsi:type="dcterms:W3CDTF">2013-12-08T16:54:31Z</dcterms:created>
  <dcterms:modified xsi:type="dcterms:W3CDTF">2018-02-28T15:27:50Z</dcterms:modified>
</cp:coreProperties>
</file>