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84" r:id="rId2"/>
    <p:sldId id="286" r:id="rId3"/>
    <p:sldId id="292" r:id="rId4"/>
    <p:sldId id="276" r:id="rId5"/>
    <p:sldId id="277" r:id="rId6"/>
    <p:sldId id="278" r:id="rId7"/>
    <p:sldId id="279" r:id="rId8"/>
    <p:sldId id="280" r:id="rId9"/>
    <p:sldId id="281" r:id="rId10"/>
    <p:sldId id="287" r:id="rId11"/>
    <p:sldId id="288" r:id="rId12"/>
    <p:sldId id="289" r:id="rId13"/>
    <p:sldId id="290" r:id="rId14"/>
    <p:sldId id="291" r:id="rId15"/>
    <p:sldId id="283" r:id="rId16"/>
    <p:sldId id="285"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645"/>
  </p:normalViewPr>
  <p:slideViewPr>
    <p:cSldViewPr snapToGrid="0" snapToObjects="1">
      <p:cViewPr varScale="1">
        <p:scale>
          <a:sx n="123" d="100"/>
          <a:sy n="123" d="100"/>
        </p:scale>
        <p:origin x="1272" y="18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snapToGrid="0" snapToObjects="1">
      <p:cViewPr varScale="1">
        <p:scale>
          <a:sx n="43" d="100"/>
          <a:sy n="43" d="100"/>
        </p:scale>
        <p:origin x="-40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7C0A4F12-6058-0144-B533-C3C8910AFECC}" type="datetimeFigureOut">
              <a:rPr lang="en-US"/>
              <a:pPr>
                <a:defRPr/>
              </a:pPr>
              <a:t>2/28/18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272C5D-4604-184E-A73E-1DFDFBDAD8B3}" type="slidenum">
              <a:rPr lang="en-US"/>
              <a:pPr>
                <a:defRPr/>
              </a:pPr>
              <a:t>‹#›</a:t>
            </a:fld>
            <a:endParaRPr lang="en-US" dirty="0"/>
          </a:p>
        </p:txBody>
      </p:sp>
    </p:spTree>
    <p:extLst>
      <p:ext uri="{BB962C8B-B14F-4D97-AF65-F5344CB8AC3E}">
        <p14:creationId xmlns:p14="http://schemas.microsoft.com/office/powerpoint/2010/main" val="33390308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spcBef>
                <a:spcPts val="600"/>
              </a:spcBef>
              <a:spcAft>
                <a:spcPts val="600"/>
              </a:spcAft>
              <a:buClr>
                <a:schemeClr val="bg1"/>
              </a:buClr>
              <a:buFont typeface="Arial"/>
              <a:buChar char="•"/>
            </a:pPr>
            <a:endParaRPr lang="en-US" dirty="0"/>
          </a:p>
          <a:p>
            <a:pPr marL="457200" marR="0" indent="-457200" algn="l" defTabSz="457200" rtl="0" eaLnBrk="0" fontAlgn="base" latinLnBrk="0" hangingPunct="0">
              <a:lnSpc>
                <a:spcPct val="100000"/>
              </a:lnSpc>
              <a:spcBef>
                <a:spcPts val="600"/>
              </a:spcBef>
              <a:spcAft>
                <a:spcPts val="600"/>
              </a:spcAft>
              <a:buClr>
                <a:schemeClr val="bg1"/>
              </a:buClr>
              <a:buSzTx/>
              <a:buFont typeface="Arial"/>
              <a:buChar char="•"/>
              <a:tabLst/>
              <a:defRPr/>
            </a:pPr>
            <a:r>
              <a:rPr lang="en-GB" dirty="0"/>
              <a:t>: a certain </a:t>
            </a:r>
            <a:r>
              <a:rPr lang="en-GB" i="1" dirty="0"/>
              <a:t>attitude</a:t>
            </a:r>
            <a:r>
              <a:rPr lang="en-GB" dirty="0"/>
              <a:t> or belief demands certain </a:t>
            </a:r>
            <a:r>
              <a:rPr lang="en-GB" i="1" dirty="0"/>
              <a:t>knowledge</a:t>
            </a:r>
            <a:r>
              <a:rPr lang="en-GB" dirty="0"/>
              <a:t> or level of understanding and then </a:t>
            </a:r>
            <a:r>
              <a:rPr lang="en-GB" i="1" dirty="0"/>
              <a:t>skills</a:t>
            </a:r>
            <a:r>
              <a:rPr lang="en-GB" dirty="0"/>
              <a:t> in order to implement this knowledge in a practical situation</a:t>
            </a:r>
            <a:endParaRPr lang="de-DE" dirty="0"/>
          </a:p>
          <a:p>
            <a:pPr marL="457200" indent="-457200" algn="l">
              <a:spcBef>
                <a:spcPts val="600"/>
              </a:spcBef>
              <a:spcAft>
                <a:spcPts val="600"/>
              </a:spcAft>
              <a:buClr>
                <a:schemeClr val="bg1"/>
              </a:buClr>
              <a:buFont typeface="Arial"/>
              <a:buChar char="•"/>
            </a:pPr>
            <a:endParaRPr lang="en-GB" dirty="0"/>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9</a:t>
            </a:fld>
            <a:endParaRPr lang="en-US" dirty="0"/>
          </a:p>
        </p:txBody>
      </p:sp>
    </p:spTree>
    <p:extLst>
      <p:ext uri="{BB962C8B-B14F-4D97-AF65-F5344CB8AC3E}">
        <p14:creationId xmlns:p14="http://schemas.microsoft.com/office/powerpoint/2010/main" val="2185560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bg1"/>
              </a:buClr>
              <a:buFont typeface="StarSymbol" charset="0"/>
              <a:buNone/>
            </a:pPr>
            <a:endParaRPr lang="en-GB" sz="1200" dirty="0">
              <a:solidFill>
                <a:srgbClr val="FFFFFF"/>
              </a:solidFill>
              <a:latin typeface="Arial" charset="0"/>
            </a:endParaRPr>
          </a:p>
        </p:txBody>
      </p:sp>
      <p:sp>
        <p:nvSpPr>
          <p:cNvPr id="4" name="Slide Number Placeholder 3"/>
          <p:cNvSpPr>
            <a:spLocks noGrp="1"/>
          </p:cNvSpPr>
          <p:nvPr>
            <p:ph type="sldNum" sz="quarter" idx="10"/>
          </p:nvPr>
        </p:nvSpPr>
        <p:spPr/>
        <p:txBody>
          <a:bodyPr/>
          <a:lstStyle/>
          <a:p>
            <a:pPr>
              <a:defRPr/>
            </a:pPr>
            <a:fld id="{63272C5D-4604-184E-A73E-1DFDFBDAD8B3}" type="slidenum">
              <a:rPr lang="en-US" smtClean="0"/>
              <a:pPr>
                <a:defRPr/>
              </a:pPr>
              <a:t>10</a:t>
            </a:fld>
            <a:endParaRPr lang="en-US" dirty="0"/>
          </a:p>
        </p:txBody>
      </p:sp>
    </p:spTree>
    <p:extLst>
      <p:ext uri="{BB962C8B-B14F-4D97-AF65-F5344CB8AC3E}">
        <p14:creationId xmlns:p14="http://schemas.microsoft.com/office/powerpoint/2010/main" val="78555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A83C470-42B4-1D4C-90ED-B86FE06500EA}" type="datetimeFigureOut">
              <a:rPr lang="en-US"/>
              <a:pPr>
                <a:defRPr/>
              </a:pPr>
              <a:t>2/28/18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005EDD2-9439-524A-BC43-A98167A0BDB3}" type="slidenum">
              <a:rPr lang="en-US"/>
              <a:pPr>
                <a:defRPr/>
              </a:pPr>
              <a:t>‹#›</a:t>
            </a:fld>
            <a:endParaRPr lang="en-US" dirty="0"/>
          </a:p>
        </p:txBody>
      </p:sp>
    </p:spTree>
    <p:extLst>
      <p:ext uri="{BB962C8B-B14F-4D97-AF65-F5344CB8AC3E}">
        <p14:creationId xmlns:p14="http://schemas.microsoft.com/office/powerpoint/2010/main" val="204919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D4F43D7-D2FC-154E-BEF8-2980C3471DA6}" type="datetimeFigureOut">
              <a:rPr lang="en-US"/>
              <a:pPr>
                <a:defRPr/>
              </a:pPr>
              <a:t>2/28/18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5363E8E-B9A7-5146-8E88-59CFE266A031}" type="slidenum">
              <a:rPr lang="en-US"/>
              <a:pPr>
                <a:defRPr/>
              </a:pPr>
              <a:t>‹#›</a:t>
            </a:fld>
            <a:endParaRPr lang="en-US" dirty="0"/>
          </a:p>
        </p:txBody>
      </p:sp>
    </p:spTree>
    <p:extLst>
      <p:ext uri="{BB962C8B-B14F-4D97-AF65-F5344CB8AC3E}">
        <p14:creationId xmlns:p14="http://schemas.microsoft.com/office/powerpoint/2010/main" val="1370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2BE0333-6EE1-EC48-BA60-91C9DD3057C1}" type="datetimeFigureOut">
              <a:rPr lang="en-US"/>
              <a:pPr>
                <a:defRPr/>
              </a:pPr>
              <a:t>2/28/18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490563B-7EE1-0445-A54A-498C99A7C520}" type="slidenum">
              <a:rPr lang="en-US"/>
              <a:pPr>
                <a:defRPr/>
              </a:pPr>
              <a:t>‹#›</a:t>
            </a:fld>
            <a:endParaRPr lang="en-US" dirty="0"/>
          </a:p>
        </p:txBody>
      </p:sp>
    </p:spTree>
    <p:extLst>
      <p:ext uri="{BB962C8B-B14F-4D97-AF65-F5344CB8AC3E}">
        <p14:creationId xmlns:p14="http://schemas.microsoft.com/office/powerpoint/2010/main" val="322600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7FAB338-2B49-6447-B476-925E5119B810}" type="datetimeFigureOut">
              <a:rPr lang="en-US"/>
              <a:pPr>
                <a:defRPr/>
              </a:pPr>
              <a:t>2/28/18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BF0A9E1-DAAE-4249-A7AF-17CE51AC9C5B}" type="slidenum">
              <a:rPr lang="en-US"/>
              <a:pPr>
                <a:defRPr/>
              </a:pPr>
              <a:t>‹#›</a:t>
            </a:fld>
            <a:endParaRPr lang="en-US" dirty="0"/>
          </a:p>
        </p:txBody>
      </p:sp>
    </p:spTree>
    <p:extLst>
      <p:ext uri="{BB962C8B-B14F-4D97-AF65-F5344CB8AC3E}">
        <p14:creationId xmlns:p14="http://schemas.microsoft.com/office/powerpoint/2010/main" val="380023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35DA0AF-A7D8-F049-B2FD-1C4BBA826B43}" type="datetimeFigureOut">
              <a:rPr lang="en-US"/>
              <a:pPr>
                <a:defRPr/>
              </a:pPr>
              <a:t>2/28/18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383F8A4-C4C0-4147-B97E-D00F99C13EA3}" type="slidenum">
              <a:rPr lang="en-US"/>
              <a:pPr>
                <a:defRPr/>
              </a:pPr>
              <a:t>‹#›</a:t>
            </a:fld>
            <a:endParaRPr lang="en-US" dirty="0"/>
          </a:p>
        </p:txBody>
      </p:sp>
    </p:spTree>
    <p:extLst>
      <p:ext uri="{BB962C8B-B14F-4D97-AF65-F5344CB8AC3E}">
        <p14:creationId xmlns:p14="http://schemas.microsoft.com/office/powerpoint/2010/main" val="146656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AD44EE0-9DD5-9E46-9861-FEA50AEA3CB8}" type="datetimeFigureOut">
              <a:rPr lang="en-US"/>
              <a:pPr>
                <a:defRPr/>
              </a:pPr>
              <a:t>2/28/18</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47C6FE0-5B18-1745-81D9-E7D23FDF99F6}" type="slidenum">
              <a:rPr lang="en-US"/>
              <a:pPr>
                <a:defRPr/>
              </a:pPr>
              <a:t>‹#›</a:t>
            </a:fld>
            <a:endParaRPr lang="en-US" dirty="0"/>
          </a:p>
        </p:txBody>
      </p:sp>
    </p:spTree>
    <p:extLst>
      <p:ext uri="{BB962C8B-B14F-4D97-AF65-F5344CB8AC3E}">
        <p14:creationId xmlns:p14="http://schemas.microsoft.com/office/powerpoint/2010/main" val="111932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BADFDA-D5A8-7448-8CC3-65CAA91A2F85}" type="datetimeFigureOut">
              <a:rPr lang="en-US"/>
              <a:pPr>
                <a:defRPr/>
              </a:pPr>
              <a:t>2/28/18</a:t>
            </a:fld>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A80596F-BA1D-5A4F-ACAA-1928B3B1BA45}" type="slidenum">
              <a:rPr lang="en-US"/>
              <a:pPr>
                <a:defRPr/>
              </a:pPr>
              <a:t>‹#›</a:t>
            </a:fld>
            <a:endParaRPr lang="en-US" dirty="0"/>
          </a:p>
        </p:txBody>
      </p:sp>
    </p:spTree>
    <p:extLst>
      <p:ext uri="{BB962C8B-B14F-4D97-AF65-F5344CB8AC3E}">
        <p14:creationId xmlns:p14="http://schemas.microsoft.com/office/powerpoint/2010/main" val="46239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AA3B726-96E9-9A4A-A5F3-D15E3E613353}" type="datetimeFigureOut">
              <a:rPr lang="en-US"/>
              <a:pPr>
                <a:defRPr/>
              </a:pPr>
              <a:t>2/28/18</a:t>
            </a:fld>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08A6DAE-03EE-B147-9DF3-53D3E077931E}" type="slidenum">
              <a:rPr lang="en-US"/>
              <a:pPr>
                <a:defRPr/>
              </a:pPr>
              <a:t>‹#›</a:t>
            </a:fld>
            <a:endParaRPr lang="en-US" dirty="0"/>
          </a:p>
        </p:txBody>
      </p:sp>
    </p:spTree>
    <p:extLst>
      <p:ext uri="{BB962C8B-B14F-4D97-AF65-F5344CB8AC3E}">
        <p14:creationId xmlns:p14="http://schemas.microsoft.com/office/powerpoint/2010/main" val="375772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AD37696-14F2-8543-844F-AE8BBEC9A872}" type="datetimeFigureOut">
              <a:rPr lang="en-US"/>
              <a:pPr>
                <a:defRPr/>
              </a:pPr>
              <a:t>2/28/18</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DC69EEE-5F24-3745-9ADA-DB08FA7F9702}" type="slidenum">
              <a:rPr lang="en-US"/>
              <a:pPr>
                <a:defRPr/>
              </a:pPr>
              <a:t>‹#›</a:t>
            </a:fld>
            <a:endParaRPr lang="en-US" dirty="0"/>
          </a:p>
        </p:txBody>
      </p:sp>
    </p:spTree>
    <p:extLst>
      <p:ext uri="{BB962C8B-B14F-4D97-AF65-F5344CB8AC3E}">
        <p14:creationId xmlns:p14="http://schemas.microsoft.com/office/powerpoint/2010/main" val="333451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E5ACFFD-53BE-5443-BDEE-396237B880A7}" type="datetimeFigureOut">
              <a:rPr lang="en-US"/>
              <a:pPr>
                <a:defRPr/>
              </a:pPr>
              <a:t>2/28/18</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54371B8-4857-4E48-88C5-BB85E3D0990A}" type="slidenum">
              <a:rPr lang="en-US"/>
              <a:pPr>
                <a:defRPr/>
              </a:pPr>
              <a:t>‹#›</a:t>
            </a:fld>
            <a:endParaRPr lang="en-US" dirty="0"/>
          </a:p>
        </p:txBody>
      </p:sp>
    </p:spTree>
    <p:extLst>
      <p:ext uri="{BB962C8B-B14F-4D97-AF65-F5344CB8AC3E}">
        <p14:creationId xmlns:p14="http://schemas.microsoft.com/office/powerpoint/2010/main" val="315540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4C3F483-6B56-AE46-9F1F-9CF4623331DC}" type="datetimeFigureOut">
              <a:rPr lang="en-US"/>
              <a:pPr>
                <a:defRPr/>
              </a:pPr>
              <a:t>2/28/18</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7ABACCA-50D0-384D-B4C2-521B95E865D3}" type="slidenum">
              <a:rPr lang="en-US"/>
              <a:pPr>
                <a:defRPr/>
              </a:pPr>
              <a:t>‹#›</a:t>
            </a:fld>
            <a:endParaRPr lang="en-US" dirty="0"/>
          </a:p>
        </p:txBody>
      </p:sp>
    </p:spTree>
    <p:extLst>
      <p:ext uri="{BB962C8B-B14F-4D97-AF65-F5344CB8AC3E}">
        <p14:creationId xmlns:p14="http://schemas.microsoft.com/office/powerpoint/2010/main" val="115248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90563" y="231775"/>
            <a:ext cx="7762875" cy="1035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290513" y="1500188"/>
            <a:ext cx="8583612" cy="4129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457200" rtl="0" eaLnBrk="1" fontAlgn="base" hangingPunct="1">
        <a:spcBef>
          <a:spcPct val="0"/>
        </a:spcBef>
        <a:spcAft>
          <a:spcPct val="0"/>
        </a:spcAft>
        <a:defRPr sz="4400" kern="1200">
          <a:solidFill>
            <a:schemeClr val="bg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defRPr sz="2700" kern="1200">
          <a:solidFill>
            <a:srgbClr val="FFFFFF"/>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defRPr sz="2800" kern="1200">
          <a:solidFill>
            <a:srgbClr val="FFFFFF"/>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defRPr sz="2400" kern="1200">
          <a:solidFill>
            <a:srgbClr val="FFFFFF"/>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european-agency.org/agency-projects/Teacher-Education-for-Inclusion/country-info#database-of-key-topics" TargetMode="External"/><Relationship Id="rId3" Type="http://schemas.openxmlformats.org/officeDocument/2006/relationships/hyperlink" Target="http://www.european-agency.org/publications/ereports/te4i-profile/te4i-profile-of-inclusive-teachers" TargetMode="External"/><Relationship Id="rId7" Type="http://schemas.openxmlformats.org/officeDocument/2006/relationships/hyperlink" Target="http://www.european-agency.org/publications/reviews/teacher-education-for-inclusion-international-literature-review/te4i-international-literature-review" TargetMode="External"/><Relationship Id="rId2" Type="http://schemas.openxmlformats.org/officeDocument/2006/relationships/hyperlink" Target="http://www.european-agency.org/agency-projects/teacher-education-for-inclusion" TargetMode="External"/><Relationship Id="rId1" Type="http://schemas.openxmlformats.org/officeDocument/2006/relationships/slideLayout" Target="../slideLayouts/slideLayout2.xml"/><Relationship Id="rId6" Type="http://schemas.openxmlformats.org/officeDocument/2006/relationships/hyperlink" Target="http://www.european-agency.org/publications/reviews/european-and-international-policy-supporting-ict-for-inclusion" TargetMode="External"/><Relationship Id="rId5" Type="http://schemas.openxmlformats.org/officeDocument/2006/relationships/hyperlink" Target="http://www.european-agency.org/publications/ereports/te4i-challenges-and-opportunities/te4i-challenges-and-opportunities" TargetMode="External"/><Relationship Id="rId4" Type="http://schemas.openxmlformats.org/officeDocument/2006/relationships/hyperlink" Target="http://www.european-agency.org/agency-projects/Teacher-Education-for-Inclusion/te4i-project-recommendations-linked-to-sources-of-evidenc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secretariat@european-agency.org" TargetMode="External"/><Relationship Id="rId2" Type="http://schemas.openxmlformats.org/officeDocument/2006/relationships/hyperlink" Target="http://www.european-agency.or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513" y="4674649"/>
            <a:ext cx="8583612" cy="954626"/>
          </a:xfrm>
        </p:spPr>
        <p:txBody>
          <a:bodyPr/>
          <a:lstStyle/>
          <a:p>
            <a:pPr algn="ctr"/>
            <a:r>
              <a:rPr lang="en-US" dirty="0">
                <a:latin typeface="+mj-lt"/>
              </a:rPr>
              <a:t>Teacher Education for Inclusion </a:t>
            </a:r>
          </a:p>
          <a:p>
            <a:pPr algn="ctr"/>
            <a:r>
              <a:rPr lang="en-US" dirty="0">
                <a:latin typeface="+mj-lt"/>
              </a:rPr>
              <a:t>TE4I project</a:t>
            </a:r>
          </a:p>
        </p:txBody>
      </p:sp>
      <p:pic>
        <p:nvPicPr>
          <p:cNvPr id="2" name="Picture 1" title="TE4I projec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600" y="1079173"/>
            <a:ext cx="6888480" cy="3255264"/>
          </a:xfrm>
          <a:prstGeom prst="rect">
            <a:avLst/>
          </a:prstGeom>
        </p:spPr>
      </p:pic>
    </p:spTree>
    <p:extLst>
      <p:ext uri="{BB962C8B-B14F-4D97-AF65-F5344CB8AC3E}">
        <p14:creationId xmlns:p14="http://schemas.microsoft.com/office/powerpoint/2010/main" val="235032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competence</a:t>
            </a:r>
          </a:p>
        </p:txBody>
      </p:sp>
      <p:sp>
        <p:nvSpPr>
          <p:cNvPr id="3" name="Content Placeholder 2"/>
          <p:cNvSpPr>
            <a:spLocks noGrp="1"/>
          </p:cNvSpPr>
          <p:nvPr>
            <p:ph idx="1"/>
          </p:nvPr>
        </p:nvSpPr>
        <p:spPr/>
        <p:txBody>
          <a:bodyPr/>
          <a:lstStyle/>
          <a:p>
            <a:pPr>
              <a:buClr>
                <a:schemeClr val="bg1"/>
              </a:buClr>
              <a:buFont typeface="StarSymbol" charset="0"/>
              <a:buNone/>
            </a:pPr>
            <a:r>
              <a:rPr lang="en-GB" dirty="0"/>
              <a:t>These are made up of three elements:</a:t>
            </a:r>
          </a:p>
          <a:p>
            <a:pPr marL="457200" indent="-457200">
              <a:buClr>
                <a:schemeClr val="bg1"/>
              </a:buClr>
              <a:buFont typeface="Arial"/>
              <a:buChar char="•"/>
            </a:pPr>
            <a:r>
              <a:rPr lang="en-GB" dirty="0"/>
              <a:t>attitudes</a:t>
            </a:r>
          </a:p>
          <a:p>
            <a:pPr marL="457200" indent="-457200">
              <a:buClr>
                <a:schemeClr val="bg1"/>
              </a:buClr>
              <a:buFont typeface="Arial"/>
              <a:buChar char="•"/>
            </a:pPr>
            <a:r>
              <a:rPr lang="en-GB" dirty="0"/>
              <a:t>knowledge </a:t>
            </a:r>
          </a:p>
          <a:p>
            <a:pPr marL="457200" indent="-457200">
              <a:buClr>
                <a:schemeClr val="bg1"/>
              </a:buClr>
              <a:buFont typeface="Arial"/>
              <a:buChar char="•"/>
            </a:pPr>
            <a:r>
              <a:rPr lang="en-GB" dirty="0"/>
              <a:t>skills</a:t>
            </a:r>
          </a:p>
          <a:p>
            <a:pPr marL="457200" indent="-457200">
              <a:buClr>
                <a:schemeClr val="bg1"/>
              </a:buClr>
              <a:buFont typeface="Arial"/>
              <a:buChar char="•"/>
            </a:pPr>
            <a:endParaRPr lang="en-GB" dirty="0"/>
          </a:p>
          <a:p>
            <a:pPr>
              <a:buClr>
                <a:schemeClr val="bg1"/>
              </a:buClr>
              <a:buFont typeface="StarSymbol" charset="0"/>
              <a:buNone/>
            </a:pPr>
            <a:r>
              <a:rPr lang="en-GB" dirty="0"/>
              <a:t>	A certain </a:t>
            </a:r>
            <a:r>
              <a:rPr lang="en-GB" i="1" dirty="0"/>
              <a:t>attitude</a:t>
            </a:r>
            <a:r>
              <a:rPr lang="en-GB" dirty="0"/>
              <a:t> or belief demands certain </a:t>
            </a:r>
            <a:r>
              <a:rPr lang="en-GB" i="1" dirty="0"/>
              <a:t>knowledge</a:t>
            </a:r>
            <a:r>
              <a:rPr lang="en-GB" dirty="0"/>
              <a:t> or level of understanding and then </a:t>
            </a:r>
            <a:r>
              <a:rPr lang="en-GB" i="1" dirty="0"/>
              <a:t>skills</a:t>
            </a:r>
            <a:r>
              <a:rPr lang="en-GB" dirty="0"/>
              <a:t> in order to implement this knowledge in a practical situation</a:t>
            </a:r>
          </a:p>
          <a:p>
            <a:endParaRPr lang="en-US" dirty="0"/>
          </a:p>
        </p:txBody>
      </p:sp>
    </p:spTree>
    <p:extLst>
      <p:ext uri="{BB962C8B-B14F-4D97-AF65-F5344CB8AC3E}">
        <p14:creationId xmlns:p14="http://schemas.microsoft.com/office/powerpoint/2010/main" val="100413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Valuing Learner Diversity </a:t>
            </a:r>
          </a:p>
        </p:txBody>
      </p:sp>
      <p:sp>
        <p:nvSpPr>
          <p:cNvPr id="3" name="Content Placeholder 2"/>
          <p:cNvSpPr>
            <a:spLocks noGrp="1"/>
          </p:cNvSpPr>
          <p:nvPr>
            <p:ph idx="1"/>
          </p:nvPr>
        </p:nvSpPr>
        <p:spPr/>
        <p:txBody>
          <a:bodyPr/>
          <a:lstStyle/>
          <a:p>
            <a:r>
              <a:rPr lang="en-US" dirty="0"/>
              <a:t>Learner difference is considered as a resource and an asset</a:t>
            </a:r>
          </a:p>
          <a:p>
            <a:r>
              <a:rPr lang="en-US" dirty="0"/>
              <a:t>to education:</a:t>
            </a:r>
          </a:p>
          <a:p>
            <a:pPr marL="457200" indent="-457200">
              <a:buFont typeface="Arial"/>
              <a:buChar char="•"/>
            </a:pPr>
            <a:r>
              <a:rPr lang="en-US" dirty="0"/>
              <a:t>Conceptions of inclusive education</a:t>
            </a:r>
          </a:p>
          <a:p>
            <a:pPr marL="457200" indent="-457200">
              <a:buFont typeface="Arial"/>
              <a:buChar char="•"/>
            </a:pPr>
            <a:r>
              <a:rPr lang="en-US" dirty="0"/>
              <a:t>The teacher’s view of learner difference</a:t>
            </a:r>
          </a:p>
          <a:p>
            <a:endParaRPr lang="en-US" dirty="0"/>
          </a:p>
        </p:txBody>
      </p:sp>
    </p:spTree>
    <p:extLst>
      <p:ext uri="{BB962C8B-B14F-4D97-AF65-F5344CB8AC3E}">
        <p14:creationId xmlns:p14="http://schemas.microsoft.com/office/powerpoint/2010/main" val="320345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All Learners</a:t>
            </a:r>
          </a:p>
        </p:txBody>
      </p:sp>
      <p:sp>
        <p:nvSpPr>
          <p:cNvPr id="3" name="Content Placeholder 2"/>
          <p:cNvSpPr>
            <a:spLocks noGrp="1"/>
          </p:cNvSpPr>
          <p:nvPr>
            <p:ph idx="1"/>
          </p:nvPr>
        </p:nvSpPr>
        <p:spPr/>
        <p:txBody>
          <a:bodyPr/>
          <a:lstStyle/>
          <a:p>
            <a:pPr marL="0" indent="0"/>
            <a:r>
              <a:rPr lang="en-US" dirty="0"/>
              <a:t>Teachers have high expectations for all learners’ achievements:</a:t>
            </a:r>
          </a:p>
          <a:p>
            <a:pPr marL="457200" indent="-457200">
              <a:buFont typeface="Arial"/>
              <a:buChar char="•"/>
            </a:pPr>
            <a:r>
              <a:rPr lang="en-US" dirty="0"/>
              <a:t>Promoting the academic, social and emotional learning of all learners</a:t>
            </a:r>
          </a:p>
          <a:p>
            <a:pPr marL="457200" indent="-457200">
              <a:buFont typeface="Arial"/>
              <a:buChar char="•"/>
            </a:pPr>
            <a:r>
              <a:rPr lang="en-US" dirty="0"/>
              <a:t>Effective teaching approaches in heterogeneous classes</a:t>
            </a:r>
          </a:p>
          <a:p>
            <a:endParaRPr lang="en-US" dirty="0"/>
          </a:p>
        </p:txBody>
      </p:sp>
    </p:spTree>
    <p:extLst>
      <p:ext uri="{BB962C8B-B14F-4D97-AF65-F5344CB8AC3E}">
        <p14:creationId xmlns:p14="http://schemas.microsoft.com/office/powerpoint/2010/main" val="85236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Others</a:t>
            </a:r>
          </a:p>
        </p:txBody>
      </p:sp>
      <p:sp>
        <p:nvSpPr>
          <p:cNvPr id="3" name="Content Placeholder 2"/>
          <p:cNvSpPr>
            <a:spLocks noGrp="1"/>
          </p:cNvSpPr>
          <p:nvPr>
            <p:ph idx="1"/>
          </p:nvPr>
        </p:nvSpPr>
        <p:spPr/>
        <p:txBody>
          <a:bodyPr/>
          <a:lstStyle/>
          <a:p>
            <a:pPr indent="0"/>
            <a:r>
              <a:rPr lang="en-US" dirty="0"/>
              <a:t>Collaboration and teamwork are essential approaches for all teachers:</a:t>
            </a:r>
          </a:p>
          <a:p>
            <a:pPr marL="457200" indent="-457200">
              <a:buFont typeface="Arial"/>
              <a:buChar char="•"/>
            </a:pPr>
            <a:r>
              <a:rPr lang="en-US" dirty="0"/>
              <a:t> Working with parents and families</a:t>
            </a:r>
          </a:p>
          <a:p>
            <a:pPr marL="457200" indent="-457200">
              <a:buFont typeface="Arial"/>
              <a:buChar char="•"/>
            </a:pPr>
            <a:r>
              <a:rPr lang="en-US" dirty="0"/>
              <a:t> Working with a range of other educational professionals</a:t>
            </a:r>
          </a:p>
          <a:p>
            <a:endParaRPr lang="en-US" dirty="0"/>
          </a:p>
        </p:txBody>
      </p:sp>
    </p:spTree>
    <p:extLst>
      <p:ext uri="{BB962C8B-B14F-4D97-AF65-F5344CB8AC3E}">
        <p14:creationId xmlns:p14="http://schemas.microsoft.com/office/powerpoint/2010/main" val="3361434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Personal Professional Development </a:t>
            </a:r>
          </a:p>
        </p:txBody>
      </p:sp>
      <p:sp>
        <p:nvSpPr>
          <p:cNvPr id="3" name="Content Placeholder 2"/>
          <p:cNvSpPr>
            <a:spLocks noGrp="1"/>
          </p:cNvSpPr>
          <p:nvPr>
            <p:ph idx="1"/>
          </p:nvPr>
        </p:nvSpPr>
        <p:spPr/>
        <p:txBody>
          <a:bodyPr/>
          <a:lstStyle/>
          <a:p>
            <a:pPr indent="0"/>
            <a:r>
              <a:rPr lang="en-US" dirty="0"/>
              <a:t>Teaching is a learning activity and teachers take responsibility for their lifelong learning:</a:t>
            </a:r>
          </a:p>
          <a:p>
            <a:pPr marL="800100" indent="-457200">
              <a:buFont typeface="Arial"/>
              <a:buChar char="•"/>
            </a:pPr>
            <a:r>
              <a:rPr lang="en-US" dirty="0"/>
              <a:t>Teachers as reflective practitioners</a:t>
            </a:r>
          </a:p>
          <a:p>
            <a:pPr marL="800100" indent="-457200">
              <a:buFont typeface="Arial"/>
              <a:buChar char="•"/>
            </a:pPr>
            <a:r>
              <a:rPr lang="en-US" dirty="0"/>
              <a:t>Initial teacher education as a foundation for on-going professional learning and development</a:t>
            </a:r>
          </a:p>
        </p:txBody>
      </p:sp>
    </p:spTree>
    <p:extLst>
      <p:ext uri="{BB962C8B-B14F-4D97-AF65-F5344CB8AC3E}">
        <p14:creationId xmlns:p14="http://schemas.microsoft.com/office/powerpoint/2010/main" val="2284626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396" y="231774"/>
            <a:ext cx="8364593" cy="1211509"/>
          </a:xfrm>
        </p:spPr>
        <p:txBody>
          <a:bodyPr/>
          <a:lstStyle/>
          <a:p>
            <a:r>
              <a:rPr lang="en-US" dirty="0"/>
              <a:t>Project outputs</a:t>
            </a:r>
          </a:p>
        </p:txBody>
      </p:sp>
      <p:sp>
        <p:nvSpPr>
          <p:cNvPr id="3" name="Content Placeholder 2"/>
          <p:cNvSpPr>
            <a:spLocks noGrp="1"/>
          </p:cNvSpPr>
          <p:nvPr>
            <p:ph idx="1"/>
          </p:nvPr>
        </p:nvSpPr>
        <p:spPr>
          <a:xfrm>
            <a:off x="290513" y="1587612"/>
            <a:ext cx="8583612" cy="4041664"/>
          </a:xfrm>
        </p:spPr>
        <p:txBody>
          <a:bodyPr/>
          <a:lstStyle/>
          <a:p>
            <a:pPr marL="0" indent="0">
              <a:buClr>
                <a:schemeClr val="bg1"/>
              </a:buClr>
            </a:pPr>
            <a:r>
              <a:rPr lang="en-US" sz="2400" dirty="0"/>
              <a:t>All project results can be found on the project </a:t>
            </a:r>
            <a:r>
              <a:rPr lang="en-US" sz="2400" dirty="0">
                <a:hlinkClick r:id="rId2"/>
              </a:rPr>
              <a:t>web area</a:t>
            </a:r>
            <a:r>
              <a:rPr lang="en-US" sz="2400" dirty="0"/>
              <a:t>:</a:t>
            </a:r>
            <a:br>
              <a:rPr lang="en-US" sz="2400" dirty="0"/>
            </a:br>
            <a:r>
              <a:rPr lang="en-US" sz="2400" dirty="0">
                <a:hlinkClick r:id="rId2"/>
              </a:rPr>
              <a:t>www.european-agency.org/agency-projects/teacher-education-for-inclusion</a:t>
            </a:r>
            <a:endParaRPr lang="en-US" sz="2400" dirty="0"/>
          </a:p>
          <a:p>
            <a:pPr>
              <a:buClr>
                <a:schemeClr val="bg1"/>
              </a:buClr>
              <a:buFont typeface="Arial"/>
              <a:buChar char="•"/>
            </a:pPr>
            <a:r>
              <a:rPr lang="en-GB" sz="2500" dirty="0">
                <a:cs typeface="Calibri"/>
              </a:rPr>
              <a:t>The </a:t>
            </a:r>
            <a:r>
              <a:rPr lang="en-GB" sz="2500" dirty="0">
                <a:cs typeface="Calibri"/>
                <a:hlinkClick r:id="rId3"/>
              </a:rPr>
              <a:t>Profile of Inclusive Teachers </a:t>
            </a:r>
            <a:endParaRPr lang="en-GB" sz="2500" dirty="0">
              <a:cs typeface="Calibri"/>
            </a:endParaRPr>
          </a:p>
          <a:p>
            <a:pPr marL="400050">
              <a:buClr>
                <a:schemeClr val="bg1"/>
              </a:buClr>
              <a:buFont typeface="Arial"/>
              <a:buChar char="•"/>
            </a:pPr>
            <a:r>
              <a:rPr lang="en-GB" sz="2500" dirty="0">
                <a:cs typeface="Calibri"/>
                <a:hlinkClick r:id="rId4"/>
              </a:rPr>
              <a:t>Project recommendations linked to sources of evidence</a:t>
            </a:r>
            <a:endParaRPr lang="en-GB" sz="2500" dirty="0">
              <a:cs typeface="Calibri"/>
            </a:endParaRPr>
          </a:p>
          <a:p>
            <a:pPr marL="400050">
              <a:buClr>
                <a:schemeClr val="bg1"/>
              </a:buClr>
              <a:buFont typeface="Arial"/>
              <a:buChar char="•"/>
            </a:pPr>
            <a:r>
              <a:rPr lang="en-GB" altLang="ja-JP" sz="2500" dirty="0">
                <a:cs typeface="Calibri"/>
                <a:hlinkClick r:id="rId5"/>
              </a:rPr>
              <a:t>Teacher Education for Inclusion across Europe. Challenges and Opportunities</a:t>
            </a:r>
            <a:r>
              <a:rPr lang="en-GB" altLang="ja-JP" sz="2500" dirty="0">
                <a:cs typeface="Calibri"/>
              </a:rPr>
              <a:t> s</a:t>
            </a:r>
            <a:r>
              <a:rPr lang="en-GB" sz="2500" dirty="0">
                <a:cs typeface="Calibri"/>
              </a:rPr>
              <a:t>ynthesis report </a:t>
            </a:r>
            <a:endParaRPr lang="en-GB" altLang="ja-JP" sz="2500" dirty="0">
              <a:cs typeface="Calibri"/>
            </a:endParaRPr>
          </a:p>
          <a:p>
            <a:pPr marL="400050">
              <a:buClr>
                <a:schemeClr val="bg1"/>
              </a:buClr>
              <a:buFont typeface="Arial"/>
              <a:buChar char="•"/>
            </a:pPr>
            <a:r>
              <a:rPr lang="en-GB" sz="2500" dirty="0">
                <a:cs typeface="Calibri"/>
                <a:hlinkClick r:id="rId6"/>
              </a:rPr>
              <a:t>Policy review </a:t>
            </a:r>
            <a:r>
              <a:rPr lang="en-GB" sz="2500" dirty="0">
                <a:cs typeface="Calibri"/>
              </a:rPr>
              <a:t>and </a:t>
            </a:r>
            <a:r>
              <a:rPr lang="en-GB" sz="2500" dirty="0">
                <a:cs typeface="Calibri"/>
                <a:hlinkClick r:id="rId7"/>
              </a:rPr>
              <a:t>international literature review</a:t>
            </a:r>
            <a:endParaRPr lang="en-GB" sz="2500" dirty="0">
              <a:cs typeface="Calibri"/>
            </a:endParaRPr>
          </a:p>
          <a:p>
            <a:pPr marL="400050">
              <a:buClr>
                <a:schemeClr val="bg1"/>
              </a:buClr>
              <a:buFont typeface="Arial"/>
              <a:buChar char="•"/>
            </a:pPr>
            <a:r>
              <a:rPr lang="en-GB" sz="2500" dirty="0">
                <a:cs typeface="Calibri"/>
                <a:hlinkClick r:id="rId8"/>
              </a:rPr>
              <a:t>Country reports and a country information database</a:t>
            </a:r>
            <a:endParaRPr lang="en-GB" sz="2500" dirty="0">
              <a:cs typeface="Calibri"/>
            </a:endParaRPr>
          </a:p>
        </p:txBody>
      </p:sp>
    </p:spTree>
    <p:extLst>
      <p:ext uri="{BB962C8B-B14F-4D97-AF65-F5344CB8AC3E}">
        <p14:creationId xmlns:p14="http://schemas.microsoft.com/office/powerpoint/2010/main" val="2259990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a:latin typeface="Calibri" charset="0"/>
              </a:rPr>
              <a:t>More information</a:t>
            </a:r>
          </a:p>
        </p:txBody>
      </p:sp>
      <p:sp>
        <p:nvSpPr>
          <p:cNvPr id="16386" name="Content Placeholder 2"/>
          <p:cNvSpPr>
            <a:spLocks noGrp="1"/>
          </p:cNvSpPr>
          <p:nvPr>
            <p:ph idx="1"/>
          </p:nvPr>
        </p:nvSpPr>
        <p:spPr>
          <a:xfrm>
            <a:off x="290513" y="1568450"/>
            <a:ext cx="8583612" cy="3276600"/>
          </a:xfrm>
        </p:spPr>
        <p:txBody>
          <a:bodyPr/>
          <a:lstStyle/>
          <a:p>
            <a:pPr>
              <a:defRPr/>
            </a:pPr>
            <a:r>
              <a:rPr lang="en-US" sz="3600" dirty="0">
                <a:hlinkClick r:id="rId2"/>
              </a:rPr>
              <a:t>www.european-agency.org</a:t>
            </a:r>
            <a:endParaRPr lang="en-US" sz="3600" dirty="0"/>
          </a:p>
          <a:p>
            <a:pPr>
              <a:defRPr/>
            </a:pPr>
            <a:endParaRPr lang="en-US" sz="1600" dirty="0"/>
          </a:p>
          <a:p>
            <a:pPr marL="0" indent="0">
              <a:lnSpc>
                <a:spcPct val="90000"/>
              </a:lnSpc>
              <a:defRPr/>
            </a:pPr>
            <a:r>
              <a:rPr lang="en-US" dirty="0"/>
              <a:t>European Agency for Special Needs and Inclusive Education</a:t>
            </a:r>
          </a:p>
          <a:p>
            <a:pPr>
              <a:lnSpc>
                <a:spcPct val="90000"/>
              </a:lnSpc>
              <a:defRPr/>
            </a:pPr>
            <a:r>
              <a:rPr lang="en-US" dirty="0" err="1"/>
              <a:t>Østre</a:t>
            </a:r>
            <a:r>
              <a:rPr lang="en-US" dirty="0"/>
              <a:t> </a:t>
            </a:r>
            <a:r>
              <a:rPr lang="en-US" dirty="0" err="1"/>
              <a:t>Stationsvej</a:t>
            </a:r>
            <a:r>
              <a:rPr lang="en-US" dirty="0"/>
              <a:t> 33</a:t>
            </a:r>
          </a:p>
          <a:p>
            <a:pPr>
              <a:lnSpc>
                <a:spcPct val="90000"/>
              </a:lnSpc>
              <a:defRPr/>
            </a:pPr>
            <a:r>
              <a:rPr lang="en-US" dirty="0"/>
              <a:t>DK-5000 Odense C</a:t>
            </a:r>
          </a:p>
          <a:p>
            <a:pPr>
              <a:lnSpc>
                <a:spcPct val="90000"/>
              </a:lnSpc>
              <a:defRPr/>
            </a:pPr>
            <a:r>
              <a:rPr lang="en-US" dirty="0"/>
              <a:t>Denmark</a:t>
            </a:r>
          </a:p>
          <a:p>
            <a:pPr>
              <a:lnSpc>
                <a:spcPct val="90000"/>
              </a:lnSpc>
              <a:defRPr/>
            </a:pPr>
            <a:r>
              <a:rPr lang="en-US" dirty="0">
                <a:hlinkClick r:id="rId3"/>
              </a:rPr>
              <a:t>secretariat@european-agency.org</a:t>
            </a:r>
            <a:r>
              <a:rPr lang="en-US" dirty="0"/>
              <a:t> </a:t>
            </a:r>
          </a:p>
        </p:txBody>
      </p:sp>
      <p:pic>
        <p:nvPicPr>
          <p:cNvPr id="27651" name="Picture 4" title="Lifelong Learning Programm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5226050"/>
            <a:ext cx="2103437" cy="973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52" name="TextBox 5"/>
          <p:cNvSpPr txBox="1">
            <a:spLocks noChangeArrowheads="1"/>
          </p:cNvSpPr>
          <p:nvPr/>
        </p:nvSpPr>
        <p:spPr bwMode="auto">
          <a:xfrm>
            <a:off x="341313" y="5226050"/>
            <a:ext cx="58039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GB" sz="1200" dirty="0">
                <a:solidFill>
                  <a:schemeClr val="bg1"/>
                </a:solidFill>
              </a:rPr>
              <a:t>This publication has been funded with support from the European Commission. This publication reflects the views only of the author, and the Commission cannot be held responsible for any use which may be made of the information contained therein</a:t>
            </a:r>
            <a:r>
              <a:rPr lang="en-US" sz="1200" dirty="0">
                <a:solidFill>
                  <a:schemeClr val="bg1"/>
                </a:solidFill>
              </a:rPr>
              <a:t>.</a:t>
            </a:r>
          </a:p>
          <a:p>
            <a:pPr eaLnBrk="1" hangingPunct="1"/>
            <a:r>
              <a:rPr lang="en-US" sz="1200" dirty="0">
                <a:solidFill>
                  <a:schemeClr val="bg1"/>
                </a:solidFill>
              </a:rPr>
              <a:t>The Lifelong Learning </a:t>
            </a:r>
            <a:r>
              <a:rPr lang="en-US" sz="1200" dirty="0" err="1">
                <a:solidFill>
                  <a:schemeClr val="bg1"/>
                </a:solidFill>
              </a:rPr>
              <a:t>Programme</a:t>
            </a:r>
            <a:r>
              <a:rPr lang="en-US" sz="1200" dirty="0">
                <a:solidFill>
                  <a:schemeClr val="bg1"/>
                </a:solidFill>
              </a:rPr>
              <a:t> ran between 2007 and 2013.</a:t>
            </a:r>
          </a:p>
        </p:txBody>
      </p:sp>
    </p:spTree>
    <p:extLst>
      <p:ext uri="{BB962C8B-B14F-4D97-AF65-F5344CB8AC3E}">
        <p14:creationId xmlns:p14="http://schemas.microsoft.com/office/powerpoint/2010/main" val="378025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690563" y="231775"/>
            <a:ext cx="7762875" cy="1268413"/>
          </a:xfrm>
        </p:spPr>
        <p:txBody>
          <a:bodyPr/>
          <a:lstStyle/>
          <a:p>
            <a:r>
              <a:rPr lang="en-GB" sz="3600" dirty="0">
                <a:latin typeface="Calibri" charset="0"/>
              </a:rPr>
              <a:t>The European Agency for Special Needs and Inclusive Education</a:t>
            </a:r>
            <a:endParaRPr lang="en-US" sz="3600" dirty="0">
              <a:latin typeface="Calibri" charset="0"/>
            </a:endParaRPr>
          </a:p>
        </p:txBody>
      </p:sp>
      <p:sp>
        <p:nvSpPr>
          <p:cNvPr id="3" name="Content Placeholder 2"/>
          <p:cNvSpPr>
            <a:spLocks noGrp="1"/>
          </p:cNvSpPr>
          <p:nvPr>
            <p:ph idx="1"/>
          </p:nvPr>
        </p:nvSpPr>
        <p:spPr/>
        <p:txBody>
          <a:bodyPr/>
          <a:lstStyle/>
          <a:p>
            <a:pPr indent="0">
              <a:defRPr/>
            </a:pPr>
            <a:endParaRPr lang="en-GB" dirty="0"/>
          </a:p>
          <a:p>
            <a:pPr marL="0" lvl="2" indent="0">
              <a:defRPr/>
            </a:pPr>
            <a:r>
              <a:rPr lang="en-GB" sz="2800" dirty="0"/>
              <a:t>The Agency is an independent organisation that acts as a platform for collaboration for its 31 member countries, working  towards ensuring more inclusive education systems. The Agency’s mission is to help member countries improve the quality and effectiveness of their inclusive provision for all learners.</a:t>
            </a:r>
            <a:r>
              <a:rPr lang="en-US" sz="2800" dirty="0"/>
              <a:t> </a:t>
            </a:r>
          </a:p>
          <a:p>
            <a:pPr>
              <a:defRPr/>
            </a:pPr>
            <a:endParaRPr lang="en-US" sz="2800" dirty="0"/>
          </a:p>
          <a:p>
            <a:pPr marL="0" lvl="2" indent="0">
              <a:defRPr/>
            </a:pPr>
            <a:r>
              <a:rPr lang="en-US" sz="2800" dirty="0"/>
              <a:t>For more information visit: </a:t>
            </a:r>
            <a:r>
              <a:rPr lang="en-US" sz="2800" dirty="0" err="1"/>
              <a:t>www.european-agency.org</a:t>
            </a:r>
            <a:endParaRPr lang="en-US" sz="2800" dirty="0"/>
          </a:p>
          <a:p>
            <a:pPr>
              <a:defRPr/>
            </a:pPr>
            <a:endParaRPr lang="en-US" dirty="0"/>
          </a:p>
        </p:txBody>
      </p:sp>
    </p:spTree>
    <p:extLst>
      <p:ext uri="{BB962C8B-B14F-4D97-AF65-F5344CB8AC3E}">
        <p14:creationId xmlns:p14="http://schemas.microsoft.com/office/powerpoint/2010/main" val="357273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TE4I Project Participants</a:t>
            </a:r>
          </a:p>
        </p:txBody>
      </p:sp>
      <p:sp>
        <p:nvSpPr>
          <p:cNvPr id="3" name="Content Placeholder 2"/>
          <p:cNvSpPr>
            <a:spLocks noGrp="1"/>
          </p:cNvSpPr>
          <p:nvPr>
            <p:ph idx="1"/>
          </p:nvPr>
        </p:nvSpPr>
        <p:spPr/>
        <p:txBody>
          <a:bodyPr/>
          <a:lstStyle/>
          <a:p>
            <a:pPr marL="457200" indent="-457200">
              <a:buFont typeface="Arial"/>
              <a:buChar char="•"/>
            </a:pPr>
            <a:r>
              <a:rPr lang="en-GB" dirty="0">
                <a:solidFill>
                  <a:schemeClr val="bg1"/>
                </a:solidFill>
              </a:rPr>
              <a:t>The TE4I project ran between 2009 and 2012</a:t>
            </a:r>
            <a:r>
              <a:rPr lang="en-US" dirty="0">
                <a:solidFill>
                  <a:schemeClr val="bg1"/>
                </a:solidFill>
              </a:rPr>
              <a:t> </a:t>
            </a:r>
          </a:p>
          <a:p>
            <a:pPr marL="457200" indent="-457200">
              <a:buFont typeface="Arial"/>
              <a:buChar char="•"/>
            </a:pPr>
            <a:r>
              <a:rPr lang="en-US" dirty="0"/>
              <a:t>25 Agency member countries participated in the project</a:t>
            </a:r>
          </a:p>
          <a:p>
            <a:pPr marL="457200" indent="-457200">
              <a:buFont typeface="Arial"/>
              <a:buChar char="•"/>
            </a:pPr>
            <a:r>
              <a:rPr lang="en-US" dirty="0"/>
              <a:t>55 experts took part in activities:</a:t>
            </a:r>
          </a:p>
          <a:p>
            <a:pPr marL="857250" lvl="1" indent="-457200">
              <a:buFont typeface="Wingdings" charset="2"/>
              <a:buChar char="§"/>
            </a:pPr>
            <a:r>
              <a:rPr lang="en-US" dirty="0"/>
              <a:t>SNE specialist teacher educators and policy makers</a:t>
            </a:r>
          </a:p>
          <a:p>
            <a:pPr marL="857250" lvl="1" indent="-457200">
              <a:buFont typeface="Wingdings" charset="2"/>
              <a:buChar char="§"/>
            </a:pPr>
            <a:r>
              <a:rPr lang="en-US" dirty="0"/>
              <a:t>Mainstream teacher educators and policy makers</a:t>
            </a:r>
          </a:p>
          <a:p>
            <a:pPr marL="457200" indent="-457200">
              <a:buFont typeface="Arial"/>
              <a:buChar char="•"/>
            </a:pPr>
            <a:r>
              <a:rPr lang="en-US" dirty="0"/>
              <a:t>Representatives of OECD and UNESCO  and the European Commission DG-EAC Schools Unit</a:t>
            </a:r>
          </a:p>
        </p:txBody>
      </p:sp>
    </p:spTree>
    <p:extLst>
      <p:ext uri="{BB962C8B-B14F-4D97-AF65-F5344CB8AC3E}">
        <p14:creationId xmlns:p14="http://schemas.microsoft.com/office/powerpoint/2010/main" val="338975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1156" y="224501"/>
            <a:ext cx="7761595" cy="1275427"/>
          </a:xfrm>
        </p:spPr>
        <p:txBody>
          <a:bodyPr>
            <a:normAutofit/>
          </a:bodyPr>
          <a:lstStyle/>
          <a:p>
            <a:r>
              <a:rPr lang="en-GB" dirty="0"/>
              <a:t>TE4I project aims</a:t>
            </a:r>
          </a:p>
        </p:txBody>
      </p:sp>
      <p:sp>
        <p:nvSpPr>
          <p:cNvPr id="3" name="Inhaltsplatzhalter 2"/>
          <p:cNvSpPr>
            <a:spLocks noGrp="1"/>
          </p:cNvSpPr>
          <p:nvPr>
            <p:ph idx="1"/>
          </p:nvPr>
        </p:nvSpPr>
        <p:spPr/>
        <p:txBody>
          <a:bodyPr>
            <a:noAutofit/>
          </a:bodyPr>
          <a:lstStyle/>
          <a:p>
            <a:pPr marL="457200" indent="-457200">
              <a:spcAft>
                <a:spcPts val="600"/>
              </a:spcAft>
              <a:buFont typeface="Arial"/>
              <a:buChar char="•"/>
            </a:pPr>
            <a:r>
              <a:rPr lang="en-US" dirty="0"/>
              <a:t>To address the </a:t>
            </a:r>
            <a:r>
              <a:rPr lang="en-GB" dirty="0">
                <a:cs typeface="Calibri"/>
              </a:rPr>
              <a:t>essential project question:  </a:t>
            </a:r>
            <a:r>
              <a:rPr lang="en-GB" i="1" dirty="0">
                <a:cs typeface="Calibri"/>
              </a:rPr>
              <a:t>How</a:t>
            </a:r>
            <a:r>
              <a:rPr lang="en-GB" dirty="0">
                <a:cs typeface="Calibri"/>
              </a:rPr>
              <a:t> </a:t>
            </a:r>
            <a:r>
              <a:rPr lang="en-GB" i="1" dirty="0">
                <a:cs typeface="Calibri"/>
              </a:rPr>
              <a:t>are all teachers prepared via their initial education to be </a:t>
            </a:r>
            <a:r>
              <a:rPr lang="en-GB" altLang="ja-JP" i="1" dirty="0">
                <a:cs typeface="Calibri"/>
              </a:rPr>
              <a:t>inclusive?</a:t>
            </a:r>
            <a:endParaRPr lang="en-GB" dirty="0">
              <a:cs typeface="Calibri"/>
            </a:endParaRPr>
          </a:p>
          <a:p>
            <a:pPr marL="457200" indent="-457200">
              <a:spcAft>
                <a:spcPts val="600"/>
              </a:spcAft>
              <a:buFont typeface="Arial"/>
              <a:buChar char="•"/>
            </a:pPr>
            <a:r>
              <a:rPr lang="en-GB" dirty="0"/>
              <a:t>To examine the essential skills, knowledge and understanding, attitudes and values needed by everyone entering the teaching profession</a:t>
            </a:r>
          </a:p>
          <a:p>
            <a:pPr marL="457200" indent="-457200">
              <a:spcAft>
                <a:spcPts val="600"/>
              </a:spcAft>
              <a:buFont typeface="Arial"/>
              <a:buChar char="•"/>
            </a:pPr>
            <a:r>
              <a:rPr lang="en-GB" dirty="0"/>
              <a:t>To provide information on best policy and practice to support the development of TE4I</a:t>
            </a:r>
          </a:p>
          <a:p>
            <a:pPr marL="457200" indent="-457200">
              <a:spcAft>
                <a:spcPts val="600"/>
              </a:spcAft>
              <a:buFont typeface="Arial"/>
              <a:buChar char="•"/>
            </a:pPr>
            <a:r>
              <a:rPr lang="en-GB" dirty="0"/>
              <a:t>To develop a Profile of Inclusive Teachers</a:t>
            </a:r>
            <a:endParaRPr lang="en-GB" dirty="0">
              <a:latin typeface="Calibri"/>
              <a:cs typeface="Calibri"/>
            </a:endParaRPr>
          </a:p>
        </p:txBody>
      </p:sp>
    </p:spTree>
    <p:extLst>
      <p:ext uri="{BB962C8B-B14F-4D97-AF65-F5344CB8AC3E}">
        <p14:creationId xmlns:p14="http://schemas.microsoft.com/office/powerpoint/2010/main" val="159275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Project Recommendations (1)</a:t>
            </a:r>
          </a:p>
        </p:txBody>
      </p:sp>
      <p:sp>
        <p:nvSpPr>
          <p:cNvPr id="3" name="Inhaltsplatzhalter 2"/>
          <p:cNvSpPr>
            <a:spLocks noGrp="1"/>
          </p:cNvSpPr>
          <p:nvPr>
            <p:ph idx="1"/>
          </p:nvPr>
        </p:nvSpPr>
        <p:spPr/>
        <p:txBody>
          <a:bodyPr>
            <a:normAutofit lnSpcReduction="10000"/>
          </a:bodyPr>
          <a:lstStyle/>
          <a:p>
            <a:pPr marL="457200" indent="-457200" algn="l">
              <a:spcBef>
                <a:spcPts val="600"/>
              </a:spcBef>
              <a:spcAft>
                <a:spcPts val="600"/>
              </a:spcAft>
              <a:buClrTx/>
              <a:buFont typeface="Arial"/>
              <a:buChar char="•"/>
            </a:pPr>
            <a:r>
              <a:rPr lang="en-GB" dirty="0"/>
              <a:t>Effective approaches to improve the recruitment of teacher candidates and increase retention rates should be explored along with ways to increase the number of teachers from diverse backgrounds, including those with disabilities</a:t>
            </a:r>
          </a:p>
          <a:p>
            <a:pPr marL="457200" indent="-457200" algn="l">
              <a:spcBef>
                <a:spcPts val="600"/>
              </a:spcBef>
              <a:spcAft>
                <a:spcPts val="600"/>
              </a:spcAft>
              <a:buClrTx/>
              <a:buFont typeface="Arial"/>
              <a:buChar char="•"/>
            </a:pPr>
            <a:r>
              <a:rPr lang="en-GB" dirty="0"/>
              <a:t>Research should be undertaken on the effectiveness of different routes into teaching and the course organisation, content and pedagogy to best develop the competence of teachers to meet the diverse needs of all learners</a:t>
            </a:r>
          </a:p>
          <a:p>
            <a:endParaRPr lang="en-GB" dirty="0"/>
          </a:p>
        </p:txBody>
      </p:sp>
    </p:spTree>
    <p:extLst>
      <p:ext uri="{BB962C8B-B14F-4D97-AF65-F5344CB8AC3E}">
        <p14:creationId xmlns:p14="http://schemas.microsoft.com/office/powerpoint/2010/main" val="358167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Project Recommendations (2)</a:t>
            </a:r>
          </a:p>
        </p:txBody>
      </p:sp>
      <p:sp>
        <p:nvSpPr>
          <p:cNvPr id="3" name="Inhaltsplatzhalter 2"/>
          <p:cNvSpPr>
            <a:spLocks noGrp="1"/>
          </p:cNvSpPr>
          <p:nvPr>
            <p:ph idx="1"/>
          </p:nvPr>
        </p:nvSpPr>
        <p:spPr/>
        <p:txBody>
          <a:bodyPr>
            <a:normAutofit/>
          </a:bodyPr>
          <a:lstStyle/>
          <a:p>
            <a:pPr marL="457200" indent="-457200" algn="l">
              <a:spcBef>
                <a:spcPts val="600"/>
              </a:spcBef>
              <a:spcAft>
                <a:spcPts val="600"/>
              </a:spcAft>
              <a:buClr>
                <a:srgbClr val="FFFFFF"/>
              </a:buClr>
              <a:buFont typeface="Arial"/>
              <a:buChar char="•"/>
            </a:pPr>
            <a:r>
              <a:rPr lang="en-GB" sz="3100" dirty="0"/>
              <a:t>The profession of teacher educators needs to be further developed with improvements in recruitment, induction and continuing professional development</a:t>
            </a:r>
          </a:p>
          <a:p>
            <a:pPr marL="457200" indent="-457200" algn="l">
              <a:spcBef>
                <a:spcPts val="600"/>
              </a:spcBef>
              <a:spcAft>
                <a:spcPts val="600"/>
              </a:spcAft>
              <a:buClr>
                <a:srgbClr val="FFFFFF"/>
              </a:buClr>
              <a:buFont typeface="Arial"/>
              <a:buChar char="•"/>
            </a:pPr>
            <a:r>
              <a:rPr lang="en-GB" sz="3100" dirty="0"/>
              <a:t>Schools and teacher education institutions must work together to ensure good models in practice schools and appropriate placements for teaching practice</a:t>
            </a:r>
          </a:p>
        </p:txBody>
      </p:sp>
    </p:spTree>
    <p:extLst>
      <p:ext uri="{BB962C8B-B14F-4D97-AF65-F5344CB8AC3E}">
        <p14:creationId xmlns:p14="http://schemas.microsoft.com/office/powerpoint/2010/main" val="382193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Project Recommendations (3)</a:t>
            </a:r>
          </a:p>
        </p:txBody>
      </p:sp>
      <p:sp>
        <p:nvSpPr>
          <p:cNvPr id="3" name="Inhaltsplatzhalter 2"/>
          <p:cNvSpPr>
            <a:spLocks noGrp="1"/>
          </p:cNvSpPr>
          <p:nvPr>
            <p:ph idx="1"/>
          </p:nvPr>
        </p:nvSpPr>
        <p:spPr/>
        <p:txBody>
          <a:bodyPr>
            <a:normAutofit fontScale="85000" lnSpcReduction="20000"/>
          </a:bodyPr>
          <a:lstStyle/>
          <a:p>
            <a:pPr marL="457200" indent="-457200" algn="l">
              <a:spcBef>
                <a:spcPts val="600"/>
              </a:spcBef>
              <a:spcAft>
                <a:spcPts val="600"/>
              </a:spcAft>
              <a:buClr>
                <a:schemeClr val="bg1"/>
              </a:buClr>
              <a:buFont typeface="Arial"/>
              <a:buChar char="•"/>
            </a:pPr>
            <a:r>
              <a:rPr lang="en-GB" sz="3000" dirty="0"/>
              <a:t>Wider, systemic reform is needed to ensure the development of inclusive schools, to support the development of teacher education for inclusion</a:t>
            </a:r>
          </a:p>
          <a:p>
            <a:pPr marL="457200" indent="-457200" algn="l">
              <a:spcBef>
                <a:spcPts val="600"/>
              </a:spcBef>
              <a:spcAft>
                <a:spcPts val="600"/>
              </a:spcAft>
              <a:buClr>
                <a:schemeClr val="bg1"/>
              </a:buClr>
              <a:buFont typeface="Arial"/>
              <a:buChar char="•"/>
            </a:pPr>
            <a:r>
              <a:rPr lang="en-GB" sz="3000" dirty="0"/>
              <a:t>Reform must include clarification of the language that is used when referring to inclusion and diversity</a:t>
            </a:r>
          </a:p>
          <a:p>
            <a:pPr marL="457200" indent="-457200" algn="l">
              <a:spcBef>
                <a:spcPts val="600"/>
              </a:spcBef>
              <a:spcAft>
                <a:spcPts val="600"/>
              </a:spcAft>
              <a:buClr>
                <a:schemeClr val="bg1"/>
              </a:buClr>
              <a:buFont typeface="Arial"/>
              <a:buChar char="•"/>
            </a:pPr>
            <a:r>
              <a:rPr lang="en-GB" sz="3000" dirty="0"/>
              <a:t>Policies should be introduced to develop a ‘</a:t>
            </a:r>
            <a:r>
              <a:rPr lang="en-GB" altLang="ja-JP" sz="3000" dirty="0"/>
              <a:t>continuum of support’ to allow teachers to meet the full diversity of learner needs</a:t>
            </a:r>
          </a:p>
          <a:p>
            <a:pPr marL="457200" indent="-457200" algn="l">
              <a:spcBef>
                <a:spcPts val="600"/>
              </a:spcBef>
              <a:spcAft>
                <a:spcPts val="600"/>
              </a:spcAft>
              <a:buClr>
                <a:schemeClr val="bg1"/>
              </a:buClr>
              <a:buFont typeface="Arial"/>
              <a:buChar char="•"/>
            </a:pPr>
            <a:r>
              <a:rPr lang="en-GB" sz="3000" dirty="0"/>
              <a:t>Accountability measures that impact upon teachers’</a:t>
            </a:r>
            <a:r>
              <a:rPr lang="en-GB" altLang="ja-JP" sz="3000" dirty="0"/>
              <a:t> work should reflect the importance of wider achievements that are more closely aligned to inclusive principles.</a:t>
            </a:r>
          </a:p>
          <a:p>
            <a:pPr marL="457200" indent="-457200" algn="l">
              <a:buClr>
                <a:srgbClr val="FFFFFF"/>
              </a:buClr>
              <a:buFont typeface="Arial"/>
              <a:buChar char="•"/>
            </a:pPr>
            <a:endParaRPr lang="en-GB" sz="3100" dirty="0"/>
          </a:p>
        </p:txBody>
      </p:sp>
    </p:spTree>
    <p:extLst>
      <p:ext uri="{BB962C8B-B14F-4D97-AF65-F5344CB8AC3E}">
        <p14:creationId xmlns:p14="http://schemas.microsoft.com/office/powerpoint/2010/main" val="282591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The Profile of Inclusive Teachers </a:t>
            </a:r>
          </a:p>
        </p:txBody>
      </p:sp>
      <p:sp>
        <p:nvSpPr>
          <p:cNvPr id="3" name="Inhaltsplatzhalter 2"/>
          <p:cNvSpPr>
            <a:spLocks noGrp="1"/>
          </p:cNvSpPr>
          <p:nvPr>
            <p:ph idx="1"/>
          </p:nvPr>
        </p:nvSpPr>
        <p:spPr/>
        <p:txBody>
          <a:bodyPr>
            <a:normAutofit fontScale="92500" lnSpcReduction="10000"/>
          </a:bodyPr>
          <a:lstStyle/>
          <a:p>
            <a:pPr marL="457200" indent="-457200" algn="l">
              <a:spcAft>
                <a:spcPts val="600"/>
              </a:spcAft>
              <a:buClr>
                <a:schemeClr val="bg1"/>
              </a:buClr>
              <a:buFont typeface="Arial"/>
              <a:buChar char="•"/>
            </a:pPr>
            <a:r>
              <a:rPr lang="en-GB" dirty="0"/>
              <a:t>Requested by Agency country representatives – what are the necessary competences required of </a:t>
            </a:r>
            <a:r>
              <a:rPr lang="en-GB" b="1" i="1" dirty="0"/>
              <a:t>all</a:t>
            </a:r>
            <a:r>
              <a:rPr lang="en-GB" dirty="0"/>
              <a:t> teachers?</a:t>
            </a:r>
          </a:p>
          <a:p>
            <a:pPr marL="457200" indent="-457200" algn="l">
              <a:spcAft>
                <a:spcPts val="600"/>
              </a:spcAft>
              <a:buClr>
                <a:schemeClr val="bg1"/>
              </a:buClr>
              <a:buFont typeface="Arial"/>
              <a:buChar char="•"/>
            </a:pPr>
            <a:r>
              <a:rPr lang="en-GB" dirty="0"/>
              <a:t>Developed as a guide for the design and implementation of ITE programmes for all teachers – not a script for ITE content</a:t>
            </a:r>
          </a:p>
          <a:p>
            <a:pPr marL="457200" indent="-457200" algn="l">
              <a:spcAft>
                <a:spcPts val="600"/>
              </a:spcAft>
              <a:buClr>
                <a:schemeClr val="bg1"/>
              </a:buClr>
              <a:buFont typeface="Arial"/>
              <a:buChar char="•"/>
            </a:pPr>
            <a:r>
              <a:rPr lang="en-GB" dirty="0"/>
              <a:t>Should be considered stimulus material for identifying relevant content, planning methods and specifying desired learning outcomes for ITE</a:t>
            </a:r>
          </a:p>
          <a:p>
            <a:pPr marL="457200" indent="-457200" algn="l">
              <a:spcAft>
                <a:spcPts val="600"/>
              </a:spcAft>
              <a:buClr>
                <a:schemeClr val="bg1"/>
              </a:buClr>
              <a:buFont typeface="Arial"/>
              <a:buChar char="•"/>
            </a:pPr>
            <a:r>
              <a:rPr lang="en-GB" dirty="0"/>
              <a:t>Guiding principle: inclusion is a principled, rights-based approach to education underpinned by a number of central values</a:t>
            </a:r>
          </a:p>
        </p:txBody>
      </p:sp>
    </p:spTree>
    <p:extLst>
      <p:ext uri="{BB962C8B-B14F-4D97-AF65-F5344CB8AC3E}">
        <p14:creationId xmlns:p14="http://schemas.microsoft.com/office/powerpoint/2010/main" val="3716429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The Profile Model</a:t>
            </a:r>
            <a:endParaRPr lang="de-DE" dirty="0"/>
          </a:p>
        </p:txBody>
      </p:sp>
      <p:sp>
        <p:nvSpPr>
          <p:cNvPr id="3" name="Inhaltsplatzhalter 2"/>
          <p:cNvSpPr>
            <a:spLocks noGrp="1"/>
          </p:cNvSpPr>
          <p:nvPr>
            <p:ph idx="1"/>
          </p:nvPr>
        </p:nvSpPr>
        <p:spPr/>
        <p:txBody>
          <a:bodyPr>
            <a:normAutofit fontScale="92500"/>
          </a:bodyPr>
          <a:lstStyle/>
          <a:p>
            <a:pPr marL="457200" indent="-457200" algn="l">
              <a:spcBef>
                <a:spcPts val="600"/>
              </a:spcBef>
              <a:spcAft>
                <a:spcPts val="600"/>
              </a:spcAft>
              <a:buClr>
                <a:schemeClr val="bg1"/>
              </a:buClr>
              <a:buFont typeface="Arial"/>
              <a:buChar char="•"/>
            </a:pPr>
            <a:r>
              <a:rPr lang="en-GB" dirty="0"/>
              <a:t>Four core values relating to teaching and learning have been identified as the basis for the work of all teachers in inclusive education: </a:t>
            </a:r>
            <a:r>
              <a:rPr lang="en-US" dirty="0"/>
              <a:t>Valuing Learner Diversity; Supporting All Learners; Working with Others; Personal Professional Development</a:t>
            </a:r>
            <a:endParaRPr lang="en-GB" dirty="0"/>
          </a:p>
          <a:p>
            <a:pPr marL="457200" indent="-457200" algn="l">
              <a:spcBef>
                <a:spcPts val="600"/>
              </a:spcBef>
              <a:spcAft>
                <a:spcPts val="600"/>
              </a:spcAft>
              <a:buClr>
                <a:schemeClr val="bg1"/>
              </a:buClr>
              <a:buFont typeface="Arial"/>
              <a:buChar char="•"/>
            </a:pPr>
            <a:r>
              <a:rPr lang="en-GB" dirty="0"/>
              <a:t>These core values are associated with areas of teacher competence</a:t>
            </a:r>
          </a:p>
          <a:p>
            <a:pPr marL="457200" indent="-457200">
              <a:spcBef>
                <a:spcPts val="600"/>
              </a:spcBef>
              <a:spcAft>
                <a:spcPts val="600"/>
              </a:spcAft>
              <a:buClr>
                <a:schemeClr val="bg1"/>
              </a:buClr>
              <a:buFont typeface="Arial"/>
              <a:buChar char="•"/>
            </a:pPr>
            <a:r>
              <a:rPr lang="en-GB" dirty="0"/>
              <a:t>For each area of competence identified, the essential attitudes, knowledge and skills that underpin them are presented </a:t>
            </a:r>
          </a:p>
          <a:p>
            <a:pPr marL="457200" indent="-457200" algn="l">
              <a:spcBef>
                <a:spcPts val="600"/>
              </a:spcBef>
              <a:spcAft>
                <a:spcPts val="600"/>
              </a:spcAft>
              <a:buClr>
                <a:schemeClr val="bg1"/>
              </a:buClr>
              <a:buFont typeface="Arial"/>
              <a:buChar char="•"/>
            </a:pPr>
            <a:endParaRPr lang="en-GB" dirty="0"/>
          </a:p>
        </p:txBody>
      </p:sp>
    </p:spTree>
    <p:extLst>
      <p:ext uri="{BB962C8B-B14F-4D97-AF65-F5344CB8AC3E}">
        <p14:creationId xmlns:p14="http://schemas.microsoft.com/office/powerpoint/2010/main" val="783078048"/>
      </p:ext>
    </p:extLst>
  </p:cSld>
  <p:clrMapOvr>
    <a:masterClrMapping/>
  </p:clrMapOvr>
</p:sld>
</file>

<file path=ppt/theme/theme1.xml><?xml version="1.0" encoding="utf-8"?>
<a:theme xmlns:a="http://schemas.openxmlformats.org/drawingml/2006/main" name="Agency PPT Na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Agency PPT Name.potx</Template>
  <TotalTime>863</TotalTime>
  <Words>803</Words>
  <Application>Microsoft Macintosh PowerPoint</Application>
  <PresentationFormat>On-screen Show (4:3)</PresentationFormat>
  <Paragraphs>84</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StarSymbol</vt:lpstr>
      <vt:lpstr>Wingdings</vt:lpstr>
      <vt:lpstr>Agency PPT Name</vt:lpstr>
      <vt:lpstr>PowerPoint Presentation</vt:lpstr>
      <vt:lpstr>The European Agency for Special Needs and Inclusive Education</vt:lpstr>
      <vt:lpstr>The TE4I Project Participants</vt:lpstr>
      <vt:lpstr>TE4I project aims</vt:lpstr>
      <vt:lpstr>Project Recommendations (1)</vt:lpstr>
      <vt:lpstr>Project Recommendations (2)</vt:lpstr>
      <vt:lpstr>Project Recommendations (3)</vt:lpstr>
      <vt:lpstr>The Profile of Inclusive Teachers </vt:lpstr>
      <vt:lpstr>The Profile Model</vt:lpstr>
      <vt:lpstr>Areas of competence</vt:lpstr>
      <vt:lpstr>Valuing Learner Diversity </vt:lpstr>
      <vt:lpstr>Supporting All Learners</vt:lpstr>
      <vt:lpstr>Working with Others</vt:lpstr>
      <vt:lpstr>Personal Professional Development </vt:lpstr>
      <vt:lpstr>Project outputs</vt:lpstr>
      <vt:lpstr>More information</vt:lpstr>
    </vt:vector>
  </TitlesOfParts>
  <Company>european agency</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timothy bevan</dc:creator>
  <cp:lastModifiedBy>Klára Somogyi</cp:lastModifiedBy>
  <cp:revision>48</cp:revision>
  <dcterms:created xsi:type="dcterms:W3CDTF">2013-12-08T16:54:31Z</dcterms:created>
  <dcterms:modified xsi:type="dcterms:W3CDTF">2018-02-28T16:30:09Z</dcterms:modified>
</cp:coreProperties>
</file>