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67" r:id="rId3"/>
    <p:sldId id="368" r:id="rId4"/>
    <p:sldId id="390" r:id="rId5"/>
    <p:sldId id="433" r:id="rId6"/>
    <p:sldId id="426" r:id="rId7"/>
    <p:sldId id="412" r:id="rId8"/>
    <p:sldId id="423" r:id="rId9"/>
    <p:sldId id="348" r:id="rId10"/>
    <p:sldId id="307" r:id="rId11"/>
    <p:sldId id="328" r:id="rId12"/>
    <p:sldId id="306" r:id="rId13"/>
    <p:sldId id="324" r:id="rId14"/>
    <p:sldId id="325" r:id="rId15"/>
    <p:sldId id="327" r:id="rId16"/>
    <p:sldId id="326" r:id="rId17"/>
    <p:sldId id="422" r:id="rId18"/>
    <p:sldId id="427" r:id="rId19"/>
    <p:sldId id="352" r:id="rId20"/>
    <p:sldId id="418" r:id="rId21"/>
    <p:sldId id="303" r:id="rId22"/>
    <p:sldId id="432" r:id="rId23"/>
    <p:sldId id="434" r:id="rId24"/>
  </p:sldIdLst>
  <p:sldSz cx="13439775" cy="7559675"/>
  <p:notesSz cx="6797675" cy="9926638"/>
  <p:defaultTextStyle>
    <a:defPPr>
      <a:defRPr lang="en-GB"/>
    </a:defPPr>
    <a:lvl1pPr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1pPr>
    <a:lvl2pPr marL="4286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2pPr>
    <a:lvl3pPr marL="644525" indent="-214313"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3pPr>
    <a:lvl4pPr marL="860425" indent="-212725"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4pPr>
    <a:lvl5pPr marL="1076325" indent="-215900" algn="l" defTabSz="449263" rtl="0" fontAlgn="base" hangingPunct="0">
      <a:lnSpc>
        <a:spcPct val="81000"/>
      </a:lnSpc>
      <a:spcBef>
        <a:spcPct val="0"/>
      </a:spcBef>
      <a:spcAft>
        <a:spcPct val="0"/>
      </a:spcAft>
      <a:buClr>
        <a:srgbClr val="000000"/>
      </a:buClr>
      <a:buSzPct val="45000"/>
      <a:buFont typeface="StarSymbol" charset="0"/>
      <a:defRPr kern="1200">
        <a:solidFill>
          <a:schemeClr val="bg1"/>
        </a:solidFill>
        <a:latin typeface="Arial" charset="0"/>
        <a:ea typeface="ＭＳ Ｐゴシック" charset="0"/>
        <a:cs typeface="Lucida Sans Unicode" charset="0"/>
      </a:defRPr>
    </a:lvl5pPr>
    <a:lvl6pPr marL="2286000" algn="l" defTabSz="457200" rtl="0" eaLnBrk="1" latinLnBrk="0" hangingPunct="1">
      <a:defRPr kern="1200">
        <a:solidFill>
          <a:schemeClr val="bg1"/>
        </a:solidFill>
        <a:latin typeface="Arial" charset="0"/>
        <a:ea typeface="ＭＳ Ｐゴシック" charset="0"/>
        <a:cs typeface="Lucida Sans Unicode" charset="0"/>
      </a:defRPr>
    </a:lvl6pPr>
    <a:lvl7pPr marL="2743200" algn="l" defTabSz="457200" rtl="0" eaLnBrk="1" latinLnBrk="0" hangingPunct="1">
      <a:defRPr kern="1200">
        <a:solidFill>
          <a:schemeClr val="bg1"/>
        </a:solidFill>
        <a:latin typeface="Arial" charset="0"/>
        <a:ea typeface="ＭＳ Ｐゴシック" charset="0"/>
        <a:cs typeface="Lucida Sans Unicode" charset="0"/>
      </a:defRPr>
    </a:lvl7pPr>
    <a:lvl8pPr marL="3200400" algn="l" defTabSz="457200" rtl="0" eaLnBrk="1" latinLnBrk="0" hangingPunct="1">
      <a:defRPr kern="1200">
        <a:solidFill>
          <a:schemeClr val="bg1"/>
        </a:solidFill>
        <a:latin typeface="Arial" charset="0"/>
        <a:ea typeface="ＭＳ Ｐゴシック" charset="0"/>
        <a:cs typeface="Lucida Sans Unicode" charset="0"/>
      </a:defRPr>
    </a:lvl8pPr>
    <a:lvl9pPr marL="3657600" algn="l" defTabSz="457200" rtl="0" eaLnBrk="1" latinLnBrk="0" hangingPunct="1">
      <a:defRPr kern="1200">
        <a:solidFill>
          <a:schemeClr val="bg1"/>
        </a:solidFill>
        <a:latin typeface="Arial" charset="0"/>
        <a:ea typeface="ＭＳ Ｐゴシック" charset="0"/>
        <a:cs typeface="Lucida Sans Unicode" charset="0"/>
      </a:defRPr>
    </a:lvl9pPr>
  </p:defaultTextStyle>
  <p:extLst>
    <p:ext uri="{EFAFB233-063F-42B5-8137-9DF3F51BA10A}">
      <p15:sldGuideLst xmlns:p15="http://schemas.microsoft.com/office/powerpoint/2012/main">
        <p15:guide id="1" orient="horz" pos="2200" userDrawn="1">
          <p15:clr>
            <a:srgbClr val="A4A3A4"/>
          </p15:clr>
        </p15:guide>
        <p15:guide id="2" pos="8465" userDrawn="1">
          <p15:clr>
            <a:srgbClr val="A4A3A4"/>
          </p15:clr>
        </p15:guide>
        <p15:guide id="3" orient="horz" pos="294" userDrawn="1">
          <p15:clr>
            <a:srgbClr val="A4A3A4"/>
          </p15:clr>
        </p15:guide>
        <p15:guide id="4" pos="3371" userDrawn="1">
          <p15:clr>
            <a:srgbClr val="A4A3A4"/>
          </p15:clr>
        </p15:guide>
        <p15:guide id="5" pos="423" userDrawn="1">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1C43"/>
    <a:srgbClr val="000090"/>
    <a:srgbClr val="2626A0"/>
    <a:srgbClr val="011893"/>
    <a:srgbClr val="121948"/>
    <a:srgbClr val="595959"/>
    <a:srgbClr val="000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8" autoAdjust="0"/>
    <p:restoredTop sz="68664" autoAdjust="0"/>
  </p:normalViewPr>
  <p:slideViewPr>
    <p:cSldViewPr>
      <p:cViewPr varScale="1">
        <p:scale>
          <a:sx n="114" d="100"/>
          <a:sy n="114" d="100"/>
        </p:scale>
        <p:origin x="1880" y="168"/>
      </p:cViewPr>
      <p:guideLst>
        <p:guide orient="horz" pos="2200"/>
        <p:guide pos="8465"/>
        <p:guide orient="horz" pos="294"/>
        <p:guide pos="3371"/>
        <p:guide pos="423"/>
      </p:guideLst>
    </p:cSldViewPr>
  </p:slideViewPr>
  <p:outlineViewPr>
    <p:cViewPr varScale="1">
      <p:scale>
        <a:sx n="40" d="100"/>
        <a:sy n="40" d="100"/>
      </p:scale>
      <p:origin x="0" y="-39560"/>
    </p:cViewPr>
  </p:outlineViewPr>
  <p:notesTextViewPr>
    <p:cViewPr>
      <p:scale>
        <a:sx n="100" d="100"/>
        <a:sy n="100" d="100"/>
      </p:scale>
      <p:origin x="0" y="0"/>
    </p:cViewPr>
  </p:notesTextViewPr>
  <p:notesViewPr>
    <p:cSldViewPr>
      <p:cViewPr varScale="1">
        <p:scale>
          <a:sx n="145" d="100"/>
          <a:sy n="145" d="100"/>
        </p:scale>
        <p:origin x="3472" y="184"/>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da-DK" dirty="0"/>
          </a:p>
        </p:txBody>
      </p:sp>
      <p:sp>
        <p:nvSpPr>
          <p:cNvPr id="3" name="Date Placeholder 2"/>
          <p:cNvSpPr>
            <a:spLocks noGrp="1"/>
          </p:cNvSpPr>
          <p:nvPr>
            <p:ph type="dt" sz="quarter" idx="1"/>
          </p:nvPr>
        </p:nvSpPr>
        <p:spPr>
          <a:xfrm>
            <a:off x="3849923" y="1"/>
            <a:ext cx="2946325" cy="498174"/>
          </a:xfrm>
          <a:prstGeom prst="rect">
            <a:avLst/>
          </a:prstGeom>
        </p:spPr>
        <p:txBody>
          <a:bodyPr vert="horz" lIns="83786" tIns="41893" rIns="83786" bIns="41893" rtlCol="0"/>
          <a:lstStyle>
            <a:lvl1pPr algn="r">
              <a:defRPr sz="1100"/>
            </a:lvl1pPr>
          </a:lstStyle>
          <a:p>
            <a:fld id="{E3028F80-7219-4144-ACD8-200BE8249A06}" type="datetimeFigureOut">
              <a:rPr lang="da-DK" smtClean="0"/>
              <a:t>08/03/2019</a:t>
            </a:fld>
            <a:endParaRPr lang="da-DK" dirty="0"/>
          </a:p>
        </p:txBody>
      </p:sp>
      <p:sp>
        <p:nvSpPr>
          <p:cNvPr id="4" name="Footer Placeholder 3"/>
          <p:cNvSpPr>
            <a:spLocks noGrp="1"/>
          </p:cNvSpPr>
          <p:nvPr>
            <p:ph type="ftr" sz="quarter" idx="2"/>
          </p:nvPr>
        </p:nvSpPr>
        <p:spPr>
          <a:xfrm>
            <a:off x="0" y="9428464"/>
            <a:ext cx="2946325" cy="498174"/>
          </a:xfrm>
          <a:prstGeom prst="rect">
            <a:avLst/>
          </a:prstGeom>
        </p:spPr>
        <p:txBody>
          <a:bodyPr vert="horz" lIns="83786" tIns="41893" rIns="83786" bIns="41893" rtlCol="0" anchor="b"/>
          <a:lstStyle>
            <a:lvl1pPr algn="l">
              <a:defRPr sz="1100"/>
            </a:lvl1pPr>
          </a:lstStyle>
          <a:p>
            <a:endParaRPr lang="da-DK" dirty="0"/>
          </a:p>
        </p:txBody>
      </p:sp>
      <p:sp>
        <p:nvSpPr>
          <p:cNvPr id="5" name="Slide Number Placeholder 4"/>
          <p:cNvSpPr>
            <a:spLocks noGrp="1"/>
          </p:cNvSpPr>
          <p:nvPr>
            <p:ph type="sldNum" sz="quarter" idx="3"/>
          </p:nvPr>
        </p:nvSpPr>
        <p:spPr>
          <a:xfrm>
            <a:off x="3849923" y="9428464"/>
            <a:ext cx="2946325" cy="498174"/>
          </a:xfrm>
          <a:prstGeom prst="rect">
            <a:avLst/>
          </a:prstGeom>
        </p:spPr>
        <p:txBody>
          <a:bodyPr vert="horz" lIns="83786" tIns="41893" rIns="83786" bIns="41893" rtlCol="0" anchor="b"/>
          <a:lstStyle>
            <a:lvl1pPr algn="r">
              <a:defRPr sz="1100"/>
            </a:lvl1pPr>
          </a:lstStyle>
          <a:p>
            <a:fld id="{FECFC202-7135-4AC7-86A1-952BE32C8747}" type="slidenum">
              <a:rPr lang="da-DK" smtClean="0"/>
              <a:t>‹#›</a:t>
            </a:fld>
            <a:endParaRPr lang="da-DK" dirty="0"/>
          </a:p>
        </p:txBody>
      </p:sp>
    </p:spTree>
    <p:extLst>
      <p:ext uri="{BB962C8B-B14F-4D97-AF65-F5344CB8AC3E}">
        <p14:creationId xmlns:p14="http://schemas.microsoft.com/office/powerpoint/2010/main" val="115089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6638"/>
          </a:xfrm>
          <a:prstGeom prst="roundRect">
            <a:avLst>
              <a:gd name="adj" fmla="val 19"/>
            </a:avLst>
          </a:prstGeom>
          <a:solidFill>
            <a:srgbClr val="FFFFFF"/>
          </a:solidFill>
          <a:ln w="9360">
            <a:noFill/>
            <a:miter lim="800000"/>
            <a:headEnd/>
            <a:tailEnd/>
          </a:ln>
          <a:effectLst/>
        </p:spPr>
        <p:txBody>
          <a:bodyPr wrap="none" lIns="83786" tIns="41893" rIns="83786" bIns="41893" anchor="ctr"/>
          <a:lstStyle/>
          <a:p>
            <a:pPr>
              <a:defRPr/>
            </a:pPr>
            <a:endParaRPr lang="en-US" dirty="0">
              <a:ea typeface="+mn-ea"/>
              <a:cs typeface="+mn-cs"/>
            </a:endParaRPr>
          </a:p>
        </p:txBody>
      </p:sp>
      <p:sp>
        <p:nvSpPr>
          <p:cNvPr id="2050" name="AutoShape 2"/>
          <p:cNvSpPr>
            <a:spLocks noChangeArrowheads="1"/>
          </p:cNvSpPr>
          <p:nvPr/>
        </p:nvSpPr>
        <p:spPr bwMode="auto">
          <a:xfrm>
            <a:off x="0" y="0"/>
            <a:ext cx="6797675" cy="9926638"/>
          </a:xfrm>
          <a:prstGeom prst="roundRect">
            <a:avLst>
              <a:gd name="adj" fmla="val 19"/>
            </a:avLst>
          </a:prstGeom>
          <a:solidFill>
            <a:srgbClr val="FFFFFF"/>
          </a:solidFill>
          <a:ln w="9525">
            <a:noFill/>
            <a:round/>
            <a:headEnd/>
            <a:tailEnd/>
          </a:ln>
          <a:effectLst/>
        </p:spPr>
        <p:txBody>
          <a:bodyPr wrap="none" lIns="83786" tIns="41893" rIns="83786" bIns="41893" anchor="ctr"/>
          <a:lstStyle/>
          <a:p>
            <a:pPr>
              <a:defRPr/>
            </a:pPr>
            <a:endParaRPr lang="en-US" dirty="0">
              <a:ea typeface="+mn-ea"/>
              <a:cs typeface="+mn-cs"/>
            </a:endParaRPr>
          </a:p>
        </p:txBody>
      </p:sp>
      <p:sp>
        <p:nvSpPr>
          <p:cNvPr id="14340" name="Rectangle 3"/>
          <p:cNvSpPr>
            <a:spLocks noGrp="1" noRot="1" noChangeAspect="1" noChangeArrowheads="1"/>
          </p:cNvSpPr>
          <p:nvPr>
            <p:ph type="sldImg"/>
          </p:nvPr>
        </p:nvSpPr>
        <p:spPr bwMode="auto">
          <a:xfrm>
            <a:off x="90488" y="754063"/>
            <a:ext cx="6611937" cy="37195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2052" name="Rectangle 4"/>
          <p:cNvSpPr>
            <a:spLocks noGrp="1" noChangeArrowheads="1"/>
          </p:cNvSpPr>
          <p:nvPr>
            <p:ph type="body"/>
          </p:nvPr>
        </p:nvSpPr>
        <p:spPr bwMode="auto">
          <a:xfrm>
            <a:off x="679482" y="4714969"/>
            <a:ext cx="5434429" cy="446293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2053" name="Rectangle 5"/>
          <p:cNvSpPr>
            <a:spLocks noGrp="1" noChangeArrowheads="1"/>
          </p:cNvSpPr>
          <p:nvPr>
            <p:ph type="hdr"/>
          </p:nvPr>
        </p:nvSpPr>
        <p:spPr bwMode="auto">
          <a:xfrm>
            <a:off x="0" y="0"/>
            <a:ext cx="2946325" cy="49522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4" name="Rectangle 6"/>
          <p:cNvSpPr>
            <a:spLocks noGrp="1" noChangeArrowheads="1"/>
          </p:cNvSpPr>
          <p:nvPr>
            <p:ph type="dt"/>
          </p:nvPr>
        </p:nvSpPr>
        <p:spPr bwMode="auto">
          <a:xfrm>
            <a:off x="3847068" y="0"/>
            <a:ext cx="2946325" cy="49522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5" name="Rectangle 7"/>
          <p:cNvSpPr>
            <a:spLocks noGrp="1" noChangeArrowheads="1"/>
          </p:cNvSpPr>
          <p:nvPr>
            <p:ph type="ftr"/>
          </p:nvPr>
        </p:nvSpPr>
        <p:spPr bwMode="auto">
          <a:xfrm>
            <a:off x="0" y="9429937"/>
            <a:ext cx="2946325" cy="4952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Lucida Sans Unicode" charset="0"/>
                <a:cs typeface="Lucida Sans Unicode" charset="0"/>
              </a:defRPr>
            </a:lvl1pPr>
          </a:lstStyle>
          <a:p>
            <a:pPr>
              <a:defRPr/>
            </a:pPr>
            <a:endParaRPr lang="en-US" dirty="0"/>
          </a:p>
        </p:txBody>
      </p:sp>
      <p:sp>
        <p:nvSpPr>
          <p:cNvPr id="2056" name="Rectangle 8"/>
          <p:cNvSpPr>
            <a:spLocks noGrp="1" noChangeArrowheads="1"/>
          </p:cNvSpPr>
          <p:nvPr>
            <p:ph type="sldNum"/>
          </p:nvPr>
        </p:nvSpPr>
        <p:spPr bwMode="auto">
          <a:xfrm>
            <a:off x="3847068" y="9429937"/>
            <a:ext cx="2946325" cy="4952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defRPr>
            </a:lvl1pPr>
          </a:lstStyle>
          <a:p>
            <a:fld id="{2399FBCE-7624-A547-A12C-9918B681BB69}" type="slidenum">
              <a:rPr lang="en-GB"/>
              <a:pPr/>
              <a:t>‹#›</a:t>
            </a:fld>
            <a:endParaRPr lang="en-GB" dirty="0"/>
          </a:p>
        </p:txBody>
      </p:sp>
    </p:spTree>
    <p:extLst>
      <p:ext uri="{BB962C8B-B14F-4D97-AF65-F5344CB8AC3E}">
        <p14:creationId xmlns:p14="http://schemas.microsoft.com/office/powerpoint/2010/main" val="16157214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400" kern="1200">
        <a:solidFill>
          <a:srgbClr val="000000"/>
        </a:solidFill>
        <a:latin typeface="Calibri" panose="020F0502020204030204" pitchFamily="34" charset="0"/>
        <a:ea typeface="ＭＳ Ｐゴシック" pitchFamily="-108" charset="-128"/>
        <a:cs typeface="Calibri" panose="020F0502020204030204" pitchFamily="34" charset="0"/>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06"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uropean-agency.org/resources/publications/financing-inclusive-education-mapping-country-systems-inclusive-educ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uropean-agency.org/resources/publications/financing-inclusive-education-mapping-country-systems-inclusive-educ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uropean-agency.org/resources/publications/financing-inclusive-education-mapping-country-systems-inclusive-educ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ＭＳ Ｐゴシック" charset="0"/>
                <a:cs typeface="Lucida Sans Unicode" charset="0"/>
              </a:defRPr>
            </a:lvl1pPr>
            <a:lvl2pPr marL="34756840" indent="-34337907"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5pPr>
            <a:lvl6pPr marL="418932" eaLnBrk="0" fontAlgn="base" hangingPunct="0">
              <a:lnSpc>
                <a:spcPct val="81000"/>
              </a:lnSpc>
              <a:spcBef>
                <a:spcPct val="0"/>
              </a:spcBef>
              <a:spcAft>
                <a:spcPct val="0"/>
              </a:spcAft>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6pPr>
            <a:lvl7pPr marL="837865" eaLnBrk="0" fontAlgn="base" hangingPunct="0">
              <a:lnSpc>
                <a:spcPct val="81000"/>
              </a:lnSpc>
              <a:spcBef>
                <a:spcPct val="0"/>
              </a:spcBef>
              <a:spcAft>
                <a:spcPct val="0"/>
              </a:spcAft>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7pPr>
            <a:lvl8pPr marL="1256797" eaLnBrk="0" fontAlgn="base" hangingPunct="0">
              <a:lnSpc>
                <a:spcPct val="81000"/>
              </a:lnSpc>
              <a:spcBef>
                <a:spcPct val="0"/>
              </a:spcBef>
              <a:spcAft>
                <a:spcPct val="0"/>
              </a:spcAft>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8pPr>
            <a:lvl9pPr marL="1675729" eaLnBrk="0" fontAlgn="base" hangingPunct="0">
              <a:lnSpc>
                <a:spcPct val="81000"/>
              </a:lnSpc>
              <a:spcBef>
                <a:spcPct val="0"/>
              </a:spcBef>
              <a:spcAft>
                <a:spcPct val="0"/>
              </a:spcAft>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2200">
                <a:solidFill>
                  <a:schemeClr val="bg1"/>
                </a:solidFill>
                <a:latin typeface="Arial" charset="0"/>
                <a:ea typeface="Lucida Sans Unicode" charset="0"/>
                <a:cs typeface="Lucida Sans Unicode" charset="0"/>
              </a:defRPr>
            </a:lvl9pPr>
          </a:lstStyle>
          <a:p>
            <a:pPr eaLnBrk="1"/>
            <a:fld id="{BC090254-953C-1243-B101-7674916BCABE}" type="slidenum">
              <a:rPr lang="en-GB" sz="1300">
                <a:solidFill>
                  <a:srgbClr val="000000"/>
                </a:solidFill>
                <a:latin typeface="Times New Roman" charset="0"/>
              </a:rPr>
              <a:pPr eaLnBrk="1"/>
              <a:t>1</a:t>
            </a:fld>
            <a:endParaRPr lang="en-GB" sz="1300" dirty="0">
              <a:solidFill>
                <a:srgbClr val="000000"/>
              </a:solidFill>
              <a:latin typeface="Times New Roman" charset="0"/>
            </a:endParaRPr>
          </a:p>
        </p:txBody>
      </p:sp>
      <p:sp>
        <p:nvSpPr>
          <p:cNvPr id="16387" name="Text Box 1"/>
          <p:cNvSpPr>
            <a:spLocks noGrp="1" noRot="1" noChangeAspect="1" noChangeArrowheads="1"/>
          </p:cNvSpPr>
          <p:nvPr>
            <p:ph type="sldImg"/>
          </p:nvPr>
        </p:nvSpPr>
        <p:spPr>
          <a:xfrm>
            <a:off x="90488" y="754063"/>
            <a:ext cx="6613525" cy="3721100"/>
          </a:xfrm>
          <a:solidFill>
            <a:srgbClr val="FFFFFF"/>
          </a:solidFill>
          <a:ln>
            <a:solidFill>
              <a:srgbClr val="000000"/>
            </a:solidFill>
            <a:miter lim="800000"/>
            <a:headEnd/>
            <a:tailEnd/>
          </a:ln>
        </p:spPr>
      </p:sp>
      <p:sp>
        <p:nvSpPr>
          <p:cNvPr id="16388" name="Text Box 2"/>
          <p:cNvSpPr>
            <a:spLocks noGrp="1" noChangeArrowheads="1"/>
          </p:cNvSpPr>
          <p:nvPr>
            <p:ph type="body" idx="1"/>
          </p:nvPr>
        </p:nvSpPr>
        <p:spPr>
          <a:xfrm>
            <a:off x="679482" y="4714970"/>
            <a:ext cx="5435856" cy="4381869"/>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411660">
              <a:defRPr/>
            </a:pPr>
            <a:endParaRPr lang="en-GB"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26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main findings of the FPIES project build on a detailed analysis of the available country partner information. The findings are structured around four sections that correspond to four main issues for financing inclusive education systems</a:t>
            </a:r>
            <a:r>
              <a:rPr lang="en-GB" sz="1400" dirty="0">
                <a:latin typeface="Calibri" panose="020F0502020204030204" pitchFamily="34" charset="0"/>
                <a:cs typeface="Calibri" panose="020F0502020204030204" pitchFamily="34" charset="0"/>
              </a:rPr>
              <a:t>.</a:t>
            </a:r>
          </a:p>
        </p:txBody>
      </p:sp>
      <p:sp>
        <p:nvSpPr>
          <p:cNvPr id="4" name="Espace réservé du numéro de diapositive 3"/>
          <p:cNvSpPr>
            <a:spLocks noGrp="1"/>
          </p:cNvSpPr>
          <p:nvPr>
            <p:ph type="sldNum" idx="10"/>
          </p:nvPr>
        </p:nvSpPr>
        <p:spPr/>
        <p:txBody>
          <a:bodyPr/>
          <a:lstStyle/>
          <a:p>
            <a:fld id="{2399FBCE-7624-A547-A12C-9918B681BB69}" type="slidenum">
              <a:rPr lang="en-GB" smtClean="0"/>
              <a:pPr/>
              <a:t>10</a:t>
            </a:fld>
            <a:endParaRPr lang="en-GB" dirty="0"/>
          </a:p>
        </p:txBody>
      </p:sp>
    </p:spTree>
    <p:extLst>
      <p:ext uri="{BB962C8B-B14F-4D97-AF65-F5344CB8AC3E}">
        <p14:creationId xmlns:p14="http://schemas.microsoft.com/office/powerpoint/2010/main" val="356185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Each of these four issues can be understood as a major facilitating factor underpinning the development of financing policies that promote quality inclusive education systems that can reduce disparity in education. Consequently, when these issues are not adequately addressed, it means major barriers to cost-effective and efficient systems exist.</a:t>
            </a:r>
            <a:endParaRPr lang="en-GB" sz="1400"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11</a:t>
            </a:fld>
            <a:endParaRPr lang="en-GB" dirty="0"/>
          </a:p>
        </p:txBody>
      </p:sp>
    </p:spTree>
    <p:extLst>
      <p:ext uri="{BB962C8B-B14F-4D97-AF65-F5344CB8AC3E}">
        <p14:creationId xmlns:p14="http://schemas.microsoft.com/office/powerpoint/2010/main" val="7754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dirty="0">
                <a:latin typeface="Calibri" panose="020F0502020204030204" pitchFamily="34" charset="0"/>
                <a:cs typeface="Calibri" panose="020F0502020204030204" pitchFamily="34" charset="0"/>
              </a:rPr>
              <a:t>The issues were identified in the Financing project,</a:t>
            </a:r>
            <a:r>
              <a:rPr lang="en-GB" sz="1400" kern="1200" dirty="0">
                <a:solidFill>
                  <a:srgbClr val="000000"/>
                </a:solidFill>
                <a:effectLst/>
                <a:latin typeface="Calibri" panose="020F0502020204030204" pitchFamily="34" charset="0"/>
                <a:cs typeface="Calibri" panose="020F0502020204030204" pitchFamily="34" charset="0"/>
              </a:rPr>
              <a:t> source: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European Agency for Special Needs and Inclusive Education, 2016. </a:t>
            </a:r>
            <a:r>
              <a:rPr lang="en-GB" sz="1400" i="1"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Financing of Inclusive Education: Mapping Country Systems for Inclusive Education</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 Ebersold</a:t>
            </a:r>
            <a:r>
              <a:rPr lang="en-GB" sz="140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ed.).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Odense, Denmark</a:t>
            </a:r>
            <a:endParaRPr lang="en-GB" sz="1400" kern="1200" dirty="0">
              <a:solidFill>
                <a:srgbClr val="000090"/>
              </a:solidFill>
              <a:effectLst/>
              <a:latin typeface="Calibri" panose="020F0502020204030204" pitchFamily="34" charset="0"/>
              <a:cs typeface="Calibri" panose="020F0502020204030204" pitchFamily="34" charset="0"/>
            </a:endParaRPr>
          </a:p>
          <a:p>
            <a:pPr>
              <a:spcBef>
                <a:spcPts val="600"/>
              </a:spcBef>
              <a:spcAft>
                <a:spcPts val="600"/>
              </a:spcAft>
            </a:pPr>
            <a:r>
              <a:rPr lang="en-GB" sz="1400" dirty="0">
                <a:latin typeface="Calibri" panose="020F0502020204030204" pitchFamily="34" charset="0"/>
                <a:cs typeface="Calibri" panose="020F0502020204030204" pitchFamily="34" charset="0"/>
              </a:rPr>
              <a:t>These are not exhaustive!</a:t>
            </a:r>
          </a:p>
          <a:p>
            <a:pPr>
              <a:spcBef>
                <a:spcPts val="600"/>
              </a:spcBef>
              <a:spcAft>
                <a:spcPts val="600"/>
              </a:spcAft>
            </a:pPr>
            <a:r>
              <a:rPr lang="en-GB" sz="1400" dirty="0">
                <a:latin typeface="Calibri" panose="020F0502020204030204" pitchFamily="34" charset="0"/>
                <a:cs typeface="Calibri" panose="020F0502020204030204" pitchFamily="34" charset="0"/>
              </a:rPr>
              <a:t>The issues are considered relevant for policy-makers in considering how to resource and implement high-quality and cost-effective inclusive education.</a:t>
            </a:r>
          </a:p>
          <a:p>
            <a:pPr>
              <a:spcBef>
                <a:spcPts val="600"/>
              </a:spcBef>
              <a:spcAft>
                <a:spcPts val="600"/>
              </a:spcAft>
            </a:pPr>
            <a:r>
              <a:rPr lang="en-GB" sz="1400" dirty="0">
                <a:latin typeface="Calibri" panose="020F0502020204030204" pitchFamily="34" charset="0"/>
                <a:cs typeface="Calibri" panose="020F0502020204030204" pitchFamily="34" charset="0"/>
              </a:rPr>
              <a:t>They may be part of inclusive education policies in some countries, while in others they are a policy goal to be achieved.</a:t>
            </a:r>
          </a:p>
          <a:p>
            <a:pPr>
              <a:spcBef>
                <a:spcPts val="600"/>
              </a:spcBef>
              <a:spcAft>
                <a:spcPts val="600"/>
              </a:spcAft>
            </a:pPr>
            <a:r>
              <a:rPr lang="en-GB" sz="1400" dirty="0">
                <a:latin typeface="Calibri" panose="020F0502020204030204" pitchFamily="34" charset="0"/>
                <a:cs typeface="Calibri" panose="020F0502020204030204" pitchFamily="34" charset="0"/>
              </a:rPr>
              <a:t>They may be emphasised and combined in different ways, depending on the characteristics of countries’ systems for inclusive education.</a:t>
            </a: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12</a:t>
            </a:fld>
            <a:endParaRPr lang="en-US" dirty="0"/>
          </a:p>
        </p:txBody>
      </p:sp>
    </p:spTree>
    <p:extLst>
      <p:ext uri="{BB962C8B-B14F-4D97-AF65-F5344CB8AC3E}">
        <p14:creationId xmlns:p14="http://schemas.microsoft.com/office/powerpoint/2010/main" val="210968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400" kern="1200" dirty="0">
                <a:solidFill>
                  <a:srgbClr val="000000"/>
                </a:solidFill>
                <a:effectLst/>
                <a:latin typeface="Calibri" panose="020F0502020204030204" pitchFamily="34" charset="0"/>
                <a:cs typeface="Calibri" panose="020F0502020204030204" pitchFamily="34" charset="0"/>
              </a:rPr>
              <a:t>Exclusionary strategies that deny learners their right to education and inclusive education, and/or unnecessarily label learners as requiring an official decision of special educational needs, should be prevented. The main message underpinning this issue is the need to finance strategies that lead to educational inclusion, not exclusion.</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13</a:t>
            </a:fld>
            <a:endParaRPr lang="en-US" dirty="0"/>
          </a:p>
        </p:txBody>
      </p:sp>
    </p:spTree>
    <p:extLst>
      <p:ext uri="{BB962C8B-B14F-4D97-AF65-F5344CB8AC3E}">
        <p14:creationId xmlns:p14="http://schemas.microsoft.com/office/powerpoint/2010/main" val="396098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400" kern="1200" dirty="0">
                <a:solidFill>
                  <a:srgbClr val="000000"/>
                </a:solidFill>
                <a:effectLst/>
                <a:latin typeface="Calibri" panose="020F0502020204030204" pitchFamily="34" charset="0"/>
                <a:cs typeface="Calibri" panose="020F0502020204030204" pitchFamily="34" charset="0"/>
              </a:rPr>
              <a:t>Financing mechanisms that act as a disincentive for inclusive education must be avoided. Flexible financing systems must ensure a school-development approach that builds learning communities through the development of innovative and flexible forms of teaching that combine performance and equity. The main message underpinning this issue is supporting school teams to take responsibility for meeting all learners’ needs.</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14</a:t>
            </a:fld>
            <a:endParaRPr lang="en-US" dirty="0"/>
          </a:p>
        </p:txBody>
      </p:sp>
    </p:spTree>
    <p:extLst>
      <p:ext uri="{BB962C8B-B14F-4D97-AF65-F5344CB8AC3E}">
        <p14:creationId xmlns:p14="http://schemas.microsoft.com/office/powerpoint/2010/main" val="233769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Ineffective funding mechanisms act as an incentive for segregation and exclusion when teaching and support in mainstream settings are perceived as inadequate for meeting learners’ needs. This may lead stakeholders to perceive that special settings (i.e. separate schools and classes) provide better educational support to some learners.</a:t>
            </a: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main message underpinning this issue is that effective funding mechanisms are an incentive to inclusive education when they promote capacity-building mechanisms that empower stakeholders to develop innovative and flexible mainstream learning environments for all learners.</a:t>
            </a:r>
            <a:endParaRPr lang="en-GB" sz="14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idx="10"/>
          </p:nvPr>
        </p:nvSpPr>
        <p:spPr/>
        <p:txBody>
          <a:bodyPr/>
          <a:lstStyle/>
          <a:p>
            <a:fld id="{2399FBCE-7624-A547-A12C-9918B681BB69}" type="slidenum">
              <a:rPr lang="en-GB" smtClean="0"/>
              <a:pPr/>
              <a:t>15</a:t>
            </a:fld>
            <a:endParaRPr lang="en-GB" dirty="0"/>
          </a:p>
        </p:txBody>
      </p:sp>
    </p:spTree>
    <p:extLst>
      <p:ext uri="{BB962C8B-B14F-4D97-AF65-F5344CB8AC3E}">
        <p14:creationId xmlns:p14="http://schemas.microsoft.com/office/powerpoint/2010/main" val="356124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Resource allocation mechanisms that promote the labelling of learners, instead of identifying areas for development within educational support and provision, are cost-inefficient in the long term, as well as inequitable. Ineffective cross-sectoral collaboration (i.e. with health and social protection services) can result in duplication of services and inconsistent approaches.</a:t>
            </a: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main message underpinning this issue is that funding and resourcing systems that balance efficiency, effectiveness and equity issues are clearly linked to regulatory frameworks focusing on overall system governance, accountability and improvement.</a:t>
            </a:r>
            <a:endParaRPr lang="en-GB" sz="14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idx="10"/>
          </p:nvPr>
        </p:nvSpPr>
        <p:spPr/>
        <p:txBody>
          <a:bodyPr/>
          <a:lstStyle/>
          <a:p>
            <a:fld id="{2399FBCE-7624-A547-A12C-9918B681BB69}" type="slidenum">
              <a:rPr lang="en-GB" smtClean="0"/>
              <a:pPr/>
              <a:t>16</a:t>
            </a:fld>
            <a:endParaRPr lang="en-GB" dirty="0"/>
          </a:p>
        </p:txBody>
      </p:sp>
    </p:spTree>
    <p:extLst>
      <p:ext uri="{BB962C8B-B14F-4D97-AF65-F5344CB8AC3E}">
        <p14:creationId xmlns:p14="http://schemas.microsoft.com/office/powerpoint/2010/main" val="397980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17</a:t>
            </a:fld>
            <a:endParaRPr lang="en-GB" dirty="0"/>
          </a:p>
        </p:txBody>
      </p:sp>
    </p:spTree>
    <p:extLst>
      <p:ext uri="{BB962C8B-B14F-4D97-AF65-F5344CB8AC3E}">
        <p14:creationId xmlns:p14="http://schemas.microsoft.com/office/powerpoint/2010/main" val="278760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effectiveness of funding mechanisms is dependent on governance approaches that balance responsiveness to local diversity with the ability to ensure national objectives. </a:t>
            </a:r>
            <a:endParaRPr lang="en-GB" sz="1400" dirty="0">
              <a:latin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Accountability relates to understanding what schools are achieving with their additional resources, while taking into account the relationship between expenditure, educational processes and learning outcomes. </a:t>
            </a:r>
            <a:endParaRPr lang="en-GB" sz="1400" dirty="0">
              <a:latin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Meeting learners’ needs and implementing inclusive education is strongly correlated to a community-based approach encouraging innovative forms of teaching, providing flexible learning and support opportunities.</a:t>
            </a:r>
            <a:endParaRPr lang="en-GB" sz="1400" dirty="0">
              <a:latin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While decentralised inclusive education systems have allowed local authorities, school boards and schools a greater degree of freedom to respond to diverse and local demands, thereby </a:t>
            </a:r>
            <a:r>
              <a:rPr lang="en-GB" sz="1400" kern="1200">
                <a:solidFill>
                  <a:srgbClr val="000000"/>
                </a:solidFill>
                <a:effectLst/>
                <a:latin typeface="Calibri" panose="020F0502020204030204" pitchFamily="34" charset="0"/>
                <a:cs typeface="Calibri" panose="020F0502020204030204" pitchFamily="34" charset="0"/>
              </a:rPr>
              <a:t>supporting flexibility, they </a:t>
            </a:r>
            <a:r>
              <a:rPr lang="en-GB" sz="1400" kern="1200" dirty="0">
                <a:solidFill>
                  <a:srgbClr val="000000"/>
                </a:solidFill>
                <a:effectLst/>
                <a:latin typeface="Calibri" panose="020F0502020204030204" pitchFamily="34" charset="0"/>
                <a:cs typeface="Calibri" panose="020F0502020204030204" pitchFamily="34" charset="0"/>
              </a:rPr>
              <a:t>face effectiveness, equity and accountability issues when badly co-ordinated provision leads to a fragmented inclusive education system. The trend towards decentralised and flexible education systems increases the need for capacity-building and support at local and school levels. It further raises the importance of governance mechanisms combining decentralised and flexible education with the principles stated by policies as well as with social justice requirements.</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18</a:t>
            </a:fld>
            <a:endParaRPr lang="en-GB" dirty="0"/>
          </a:p>
        </p:txBody>
      </p:sp>
    </p:spTree>
    <p:extLst>
      <p:ext uri="{BB962C8B-B14F-4D97-AF65-F5344CB8AC3E}">
        <p14:creationId xmlns:p14="http://schemas.microsoft.com/office/powerpoint/2010/main" val="468273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54063"/>
            <a:ext cx="6611937" cy="3719512"/>
          </a:xfrm>
        </p:spPr>
      </p:sp>
      <p:sp>
        <p:nvSpPr>
          <p:cNvPr id="3" name="Notes Placeholder 2"/>
          <p:cNvSpPr>
            <a:spLocks noGrp="1"/>
          </p:cNvSpPr>
          <p:nvPr>
            <p:ph type="body" idx="1"/>
          </p:nvPr>
        </p:nvSpPr>
        <p:spPr/>
        <p:txBody>
          <a:bodyPr>
            <a:normAutofit lnSpcReduction="10000"/>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pyramid figure of resourcing for inclusive education systems was described in the 2016 Financing project. Source: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European Agency for Special Needs and Inclusive Education, 2016. </a:t>
            </a:r>
            <a:r>
              <a:rPr lang="en-GB" sz="1400" i="1"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Financing of Inclusive Education: Mapping Country Systems for Inclusive Education</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 Ebersold</a:t>
            </a:r>
            <a:r>
              <a:rPr lang="en-GB" sz="140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ed.).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Odense, Denmark</a:t>
            </a:r>
            <a:endParaRPr lang="en-GB" sz="1400" kern="1200" dirty="0">
              <a:solidFill>
                <a:srgbClr val="000090"/>
              </a:solidFill>
              <a:effectLst/>
              <a:latin typeface="Calibri" panose="020F0502020204030204" pitchFamily="34" charset="0"/>
              <a:cs typeface="Calibri" panose="020F0502020204030204" pitchFamily="34" charset="0"/>
            </a:endParaRPr>
          </a:p>
          <a:p>
            <a:r>
              <a:rPr lang="en-GB" sz="1400" kern="1200" dirty="0">
                <a:solidFill>
                  <a:srgbClr val="000000"/>
                </a:solidFill>
                <a:effectLst/>
                <a:latin typeface="Calibri" panose="020F0502020204030204" pitchFamily="34" charset="0"/>
                <a:cs typeface="Calibri" panose="020F0502020204030204" pitchFamily="34" charset="0"/>
              </a:rPr>
              <a:t>The first level of resourcing (base of the pyramid) represents funding dedicated to the education of learners who do not need support or for whom schools are able to act inclusively without any extra support. It involves the general population of learners in school. In the Netherlands, for example, school alliances have to build upon the block grant allocated by the Ministry of Education to meet all learners’ needs, including those with severe needs. </a:t>
            </a:r>
          </a:p>
          <a:p>
            <a:r>
              <a:rPr lang="en-GB" sz="1400" kern="1200" dirty="0">
                <a:solidFill>
                  <a:srgbClr val="000000"/>
                </a:solidFill>
                <a:effectLst/>
                <a:latin typeface="Calibri" panose="020F0502020204030204" pitchFamily="34" charset="0"/>
                <a:cs typeface="Calibri" panose="020F0502020204030204" pitchFamily="34" charset="0"/>
              </a:rPr>
              <a:t>The second level of resourcing (middle) represents extra funding aimed at enabling schools to provide added support to the group of learners having difficulties in coping with school demands. Information from the Financing project shows that many countries allocate extra resources to schools to prevent school failure and drop-out by supporting learners in need who have not been specifically labelled as needing an official decision. </a:t>
            </a:r>
          </a:p>
          <a:p>
            <a:r>
              <a:rPr lang="en-GB" sz="1400" kern="1200" dirty="0">
                <a:solidFill>
                  <a:srgbClr val="000000"/>
                </a:solidFill>
                <a:effectLst/>
                <a:latin typeface="Calibri" panose="020F0502020204030204" pitchFamily="34" charset="0"/>
                <a:cs typeface="Calibri" panose="020F0502020204030204" pitchFamily="34" charset="0"/>
              </a:rPr>
              <a:t>The third level of resourcing (top) represents funding for the group of learners who need special education (with an official decision) and with whom schools face difficulties in coping.</a:t>
            </a:r>
          </a:p>
        </p:txBody>
      </p:sp>
      <p:sp>
        <p:nvSpPr>
          <p:cNvPr id="4" name="Slide Number Placeholder 3"/>
          <p:cNvSpPr>
            <a:spLocks noGrp="1"/>
          </p:cNvSpPr>
          <p:nvPr>
            <p:ph type="sldNum" idx="10"/>
          </p:nvPr>
        </p:nvSpPr>
        <p:spPr/>
        <p:txBody>
          <a:bodyPr/>
          <a:lstStyle/>
          <a:p>
            <a:fld id="{2399FBCE-7624-A547-A12C-9918B681BB69}" type="slidenum">
              <a:rPr lang="en-GB" smtClean="0"/>
              <a:pPr/>
              <a:t>19</a:t>
            </a:fld>
            <a:endParaRPr lang="en-GB" dirty="0"/>
          </a:p>
        </p:txBody>
      </p:sp>
    </p:spTree>
    <p:extLst>
      <p:ext uri="{BB962C8B-B14F-4D97-AF65-F5344CB8AC3E}">
        <p14:creationId xmlns:p14="http://schemas.microsoft.com/office/powerpoint/2010/main" val="401841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54063"/>
            <a:ext cx="6611937" cy="3719512"/>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dirty="0">
                <a:latin typeface="Calibri" panose="020F0502020204030204" pitchFamily="34" charset="0"/>
                <a:cs typeface="Calibri" panose="020F0502020204030204" pitchFamily="34" charset="0"/>
              </a:rPr>
              <a:t>FPIES is a European Commission-funded project – it is under the core call</a:t>
            </a:r>
            <a:r>
              <a:rPr lang="en-GB" sz="1400" baseline="0" dirty="0">
                <a:latin typeface="Calibri" panose="020F0502020204030204" pitchFamily="34" charset="0"/>
                <a:cs typeface="Calibri" panose="020F0502020204030204" pitchFamily="34" charset="0"/>
              </a:rPr>
              <a:t> Forward-Looking Cooperation Projects. The goal of the project was to come up with material that could be used in other contexts, could be taken forward and used by different countries.</a:t>
            </a:r>
          </a:p>
          <a:p>
            <a:pPr>
              <a:spcBef>
                <a:spcPts val="600"/>
              </a:spcBef>
              <a:spcAft>
                <a:spcPts val="600"/>
              </a:spcAft>
            </a:pPr>
            <a:r>
              <a:rPr lang="en-GB" sz="1400" dirty="0">
                <a:latin typeface="Calibri" panose="020F0502020204030204" pitchFamily="34" charset="0"/>
                <a:cs typeface="Calibri" panose="020F0502020204030204" pitchFamily="34" charset="0"/>
              </a:rPr>
              <a:t>FPIES</a:t>
            </a:r>
            <a:r>
              <a:rPr lang="en-GB" sz="1400" baseline="0" dirty="0">
                <a:latin typeface="Calibri" panose="020F0502020204030204" pitchFamily="34" charset="0"/>
                <a:cs typeface="Calibri" panose="020F0502020204030204" pitchFamily="34" charset="0"/>
              </a:rPr>
              <a:t> team:</a:t>
            </a:r>
          </a:p>
          <a:p>
            <a:pPr marL="171450" indent="-171450">
              <a:spcBef>
                <a:spcPts val="600"/>
              </a:spcBef>
              <a:spcAft>
                <a:spcPts val="600"/>
              </a:spcAft>
              <a:buSzPct val="80000"/>
              <a:buFont typeface="Arial" panose="020B0604020202020204" pitchFamily="34" charset="0"/>
              <a:buChar char="•"/>
            </a:pPr>
            <a:r>
              <a:rPr lang="en-GB" sz="1400" dirty="0">
                <a:latin typeface="Calibri" panose="020F0502020204030204" pitchFamily="34" charset="0"/>
                <a:cs typeface="Calibri" panose="020F0502020204030204" pitchFamily="34" charset="0"/>
              </a:rPr>
              <a:t>Six Agency Representative Board members from Italy, Lithuania, Netherlands, Norway, Portugal and Slovenia</a:t>
            </a:r>
          </a:p>
          <a:p>
            <a:pPr marL="171450" marR="0" lvl="1" indent="-171450" algn="l" defTabSz="449263" rtl="0" eaLnBrk="0" fontAlgn="base" latinLnBrk="0" hangingPunct="0">
              <a:lnSpc>
                <a:spcPct val="100000"/>
              </a:lnSpc>
              <a:spcBef>
                <a:spcPts val="600"/>
              </a:spcBef>
              <a:spcAft>
                <a:spcPts val="600"/>
              </a:spcAft>
              <a:buClr>
                <a:srgbClr val="000000"/>
              </a:buClr>
              <a:buSzPct val="80000"/>
              <a:buFont typeface="Arial" panose="020B0604020202020204" pitchFamily="34" charset="0"/>
              <a:buChar char="•"/>
              <a:tabLst/>
              <a:defRPr/>
            </a:pPr>
            <a:r>
              <a:rPr lang="en-GB" sz="1400" dirty="0">
                <a:latin typeface="Calibri" panose="020F0502020204030204" pitchFamily="34" charset="0"/>
                <a:cs typeface="Calibri" panose="020F0502020204030204" pitchFamily="34" charset="0"/>
              </a:rPr>
              <a:t>Six Country Analysts who gathered information</a:t>
            </a:r>
            <a:r>
              <a:rPr lang="en-GB" sz="1400" baseline="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and wrote reports </a:t>
            </a:r>
          </a:p>
          <a:p>
            <a:pPr marL="171450" marR="0" lvl="1" indent="-171450" algn="l" defTabSz="449263" rtl="0" eaLnBrk="0" fontAlgn="base" latinLnBrk="0" hangingPunct="0">
              <a:lnSpc>
                <a:spcPct val="100000"/>
              </a:lnSpc>
              <a:spcBef>
                <a:spcPts val="600"/>
              </a:spcBef>
              <a:spcAft>
                <a:spcPts val="600"/>
              </a:spcAft>
              <a:buClr>
                <a:srgbClr val="000000"/>
              </a:buClr>
              <a:buSzPct val="80000"/>
              <a:buFont typeface="Arial" panose="020B0604020202020204" pitchFamily="34" charset="0"/>
              <a:buChar char="•"/>
              <a:tabLst/>
              <a:defRPr/>
            </a:pPr>
            <a:r>
              <a:rPr lang="en-GB" sz="1400" dirty="0">
                <a:solidFill>
                  <a:schemeClr val="tx1"/>
                </a:solidFill>
                <a:latin typeface="Calibri" panose="020F0502020204030204" pitchFamily="34" charset="0"/>
                <a:cs typeface="Calibri" panose="020F0502020204030204" pitchFamily="34" charset="0"/>
              </a:rPr>
              <a:t>Project evaluation team – a</a:t>
            </a:r>
            <a:r>
              <a:rPr lang="en-GB" sz="1400" baseline="0" dirty="0">
                <a:solidFill>
                  <a:schemeClr val="tx1"/>
                </a:solidFill>
                <a:latin typeface="Calibri" panose="020F0502020204030204" pitchFamily="34" charset="0"/>
                <a:cs typeface="Calibri" panose="020F0502020204030204" pitchFamily="34" charset="0"/>
              </a:rPr>
              <a:t> team of</a:t>
            </a:r>
            <a:r>
              <a:rPr lang="en-GB" sz="1400" dirty="0">
                <a:solidFill>
                  <a:schemeClr val="tx1"/>
                </a:solidFill>
                <a:latin typeface="Calibri" panose="020F0502020204030204" pitchFamily="34" charset="0"/>
                <a:cs typeface="Calibri" panose="020F0502020204030204" pitchFamily="34" charset="0"/>
              </a:rPr>
              <a:t> external evaluators from Barcelona that conducted an on-going, formative evaluation of the project</a:t>
            </a:r>
          </a:p>
          <a:p>
            <a:pPr marL="171450" indent="-171450">
              <a:spcBef>
                <a:spcPts val="600"/>
              </a:spcBef>
              <a:spcAft>
                <a:spcPts val="600"/>
              </a:spcAft>
              <a:buSzPct val="80000"/>
              <a:buFont typeface="Arial" panose="020B0604020202020204" pitchFamily="34" charset="0"/>
              <a:buChar char="•"/>
            </a:pPr>
            <a:r>
              <a:rPr lang="en-GB" sz="1400" dirty="0">
                <a:latin typeface="Calibri" panose="020F0502020204030204" pitchFamily="34" charset="0"/>
                <a:cs typeface="Calibri" panose="020F0502020204030204" pitchFamily="34" charset="0"/>
              </a:rPr>
              <a:t>Agency staff team</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a:t>
            </a:fld>
            <a:endParaRPr lang="en-US" dirty="0"/>
          </a:p>
        </p:txBody>
      </p:sp>
    </p:spTree>
    <p:extLst>
      <p:ext uri="{BB962C8B-B14F-4D97-AF65-F5344CB8AC3E}">
        <p14:creationId xmlns:p14="http://schemas.microsoft.com/office/powerpoint/2010/main" val="46973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Financing is a critical tool for the successful implementation of other general or more specific policies that ensure learners’ rights to inclusive education are met. The development and implementation of any financing policy, framework or strategy must be underpinned by </a:t>
            </a:r>
            <a:r>
              <a:rPr lang="en-GB" sz="1400" b="1" kern="1200" dirty="0">
                <a:solidFill>
                  <a:srgbClr val="000000"/>
                </a:solidFill>
                <a:effectLst/>
                <a:latin typeface="Calibri" panose="020F0502020204030204" pitchFamily="34" charset="0"/>
                <a:cs typeface="Calibri" panose="020F0502020204030204" pitchFamily="34" charset="0"/>
              </a:rPr>
              <a:t>three principles </a:t>
            </a:r>
            <a:r>
              <a:rPr lang="en-GB" sz="1400" kern="1200" dirty="0">
                <a:solidFill>
                  <a:srgbClr val="000000"/>
                </a:solidFill>
                <a:effectLst/>
                <a:latin typeface="Calibri" panose="020F0502020204030204" pitchFamily="34" charset="0"/>
                <a:cs typeface="Calibri" panose="020F0502020204030204" pitchFamily="34" charset="0"/>
              </a:rPr>
              <a:t>that relate to the concept of learners’ rights:</a:t>
            </a:r>
          </a:p>
          <a:p>
            <a:pPr>
              <a:spcBef>
                <a:spcPts val="600"/>
              </a:spcBef>
              <a:spcAft>
                <a:spcPts val="600"/>
              </a:spcAft>
            </a:pPr>
            <a:r>
              <a:rPr lang="en-GB" sz="1400" kern="1200" dirty="0">
                <a:solidFill>
                  <a:srgbClr val="000000"/>
                </a:solidFill>
                <a:effectLst/>
                <a:latin typeface="Calibri" panose="020F0502020204030204" pitchFamily="34" charset="0"/>
                <a:cs typeface="Calibri" panose="020F0502020204030204" pitchFamily="34" charset="0"/>
              </a:rPr>
              <a:t>efficiency, effectiveness and equity issues.</a:t>
            </a:r>
          </a:p>
          <a:p>
            <a:pPr>
              <a:spcBef>
                <a:spcPts val="600"/>
              </a:spcBef>
              <a:spcAft>
                <a:spcPts val="600"/>
              </a:spcAft>
            </a:pPr>
            <a:r>
              <a:rPr lang="en-GB" sz="1400" kern="1200" dirty="0">
                <a:solidFill>
                  <a:srgbClr val="000000"/>
                </a:solidFill>
                <a:effectLst/>
                <a:latin typeface="Calibri" panose="020F0502020204030204" pitchFamily="34" charset="0"/>
                <a:cs typeface="Calibri" panose="020F0502020204030204" pitchFamily="34" charset="0"/>
              </a:rPr>
              <a:t>These are clearly linked to regulatory frameworks focusing on overall system governance, accountability and improvement.</a:t>
            </a:r>
            <a:r>
              <a:rPr lang="en-GB" sz="1400" dirty="0">
                <a:effectLst/>
                <a:latin typeface="Calibri" panose="020F0502020204030204" pitchFamily="34" charset="0"/>
                <a:cs typeface="Calibri" panose="020F0502020204030204" pitchFamily="34" charset="0"/>
              </a:rPr>
              <a:t> </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20</a:t>
            </a:fld>
            <a:endParaRPr lang="en-GB" dirty="0"/>
          </a:p>
        </p:txBody>
      </p:sp>
    </p:spTree>
    <p:extLst>
      <p:ext uri="{BB962C8B-B14F-4D97-AF65-F5344CB8AC3E}">
        <p14:creationId xmlns:p14="http://schemas.microsoft.com/office/powerpoint/2010/main" val="61347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400" kern="1200" dirty="0">
                <a:solidFill>
                  <a:srgbClr val="000000"/>
                </a:solidFill>
                <a:effectLst/>
                <a:latin typeface="Calibri" panose="020F0502020204030204" pitchFamily="34" charset="0"/>
                <a:cs typeface="Calibri" panose="020F0502020204030204" pitchFamily="34" charset="0"/>
              </a:rPr>
              <a:t>Financing of inclusive education systems may or may not be framed as a single ‘stand-alone’ policy. In many country contexts, the goals, objectives and strategies for the implementation of financing will be embedded within other educational policies and strategies. Financing must be understood as being at the interface between a number of different educational legislative and policy areas, as the diagram shows.</a:t>
            </a:r>
          </a:p>
        </p:txBody>
      </p:sp>
      <p:sp>
        <p:nvSpPr>
          <p:cNvPr id="4" name="Slide Number Placeholder 3"/>
          <p:cNvSpPr>
            <a:spLocks noGrp="1"/>
          </p:cNvSpPr>
          <p:nvPr>
            <p:ph type="sldNum" idx="10"/>
          </p:nvPr>
        </p:nvSpPr>
        <p:spPr/>
        <p:txBody>
          <a:bodyPr/>
          <a:lstStyle/>
          <a:p>
            <a:fld id="{2399FBCE-7624-A547-A12C-9918B681BB69}" type="slidenum">
              <a:rPr lang="en-GB" smtClean="0"/>
              <a:pPr/>
              <a:t>21</a:t>
            </a:fld>
            <a:endParaRPr lang="en-GB" dirty="0"/>
          </a:p>
        </p:txBody>
      </p:sp>
    </p:spTree>
    <p:extLst>
      <p:ext uri="{BB962C8B-B14F-4D97-AF65-F5344CB8AC3E}">
        <p14:creationId xmlns:p14="http://schemas.microsoft.com/office/powerpoint/2010/main" val="386952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22</a:t>
            </a:fld>
            <a:endParaRPr lang="en-GB" dirty="0"/>
          </a:p>
        </p:txBody>
      </p:sp>
    </p:spTree>
    <p:extLst>
      <p:ext uri="{BB962C8B-B14F-4D97-AF65-F5344CB8AC3E}">
        <p14:creationId xmlns:p14="http://schemas.microsoft.com/office/powerpoint/2010/main" val="373737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23</a:t>
            </a:fld>
            <a:endParaRPr lang="en-GB" dirty="0"/>
          </a:p>
        </p:txBody>
      </p:sp>
    </p:spTree>
    <p:extLst>
      <p:ext uri="{BB962C8B-B14F-4D97-AF65-F5344CB8AC3E}">
        <p14:creationId xmlns:p14="http://schemas.microsoft.com/office/powerpoint/2010/main" val="154596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54063"/>
            <a:ext cx="6611937" cy="3719512"/>
          </a:xfrm>
        </p:spPr>
      </p:sp>
      <p:sp>
        <p:nvSpPr>
          <p:cNvPr id="3" name="Notes Placeholder 2"/>
          <p:cNvSpPr>
            <a:spLocks noGrp="1"/>
          </p:cNvSpPr>
          <p:nvPr>
            <p:ph type="body" idx="1"/>
          </p:nvPr>
        </p:nvSpPr>
        <p:spPr/>
        <p:txBody>
          <a:bodyPr>
            <a:normAutofit fontScale="92500"/>
          </a:bodyPr>
          <a:lstStyle/>
          <a:p>
            <a:pPr>
              <a:spcBef>
                <a:spcPts val="600"/>
              </a:spcBef>
              <a:spcAft>
                <a:spcPts val="600"/>
              </a:spcAft>
            </a:pPr>
            <a:r>
              <a:rPr lang="en-GB" sz="1400" dirty="0">
                <a:latin typeface="Calibri" panose="020F0502020204030204" pitchFamily="34" charset="0"/>
                <a:cs typeface="Calibri" panose="020F0502020204030204" pitchFamily="34" charset="0"/>
              </a:rPr>
              <a:t>The peer learning methodology employed in the FPIES project has aimed to examine different approaches to funding inclusive education systems.</a:t>
            </a:r>
          </a:p>
          <a:p>
            <a:pPr>
              <a:spcBef>
                <a:spcPts val="600"/>
              </a:spcBef>
              <a:spcAft>
                <a:spcPts val="600"/>
              </a:spcAft>
            </a:pPr>
            <a:r>
              <a:rPr lang="en-GB" sz="1400" dirty="0">
                <a:latin typeface="Calibri" panose="020F0502020204030204" pitchFamily="34" charset="0"/>
                <a:cs typeface="Calibri" panose="020F0502020204030204" pitchFamily="34" charset="0"/>
              </a:rPr>
              <a:t>It involved policy-makers from different countries working together to:</a:t>
            </a:r>
          </a:p>
          <a:p>
            <a:pPr marL="171450" lvl="0" indent="-171450">
              <a:spcBef>
                <a:spcPts val="600"/>
              </a:spcBef>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identify what coherent financing mechanisms for inclusive education look like;</a:t>
            </a:r>
          </a:p>
          <a:p>
            <a:pPr marL="171450" lvl="0" indent="-171450">
              <a:spcBef>
                <a:spcPts val="600"/>
              </a:spcBef>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identify the critical levers that impact upon the effectiveness of funding policy mechanisms to reduce disparities in education.</a:t>
            </a:r>
          </a:p>
          <a:p>
            <a:pPr>
              <a:spcBef>
                <a:spcPts val="600"/>
              </a:spcBef>
              <a:spcAft>
                <a:spcPts val="600"/>
              </a:spcAft>
            </a:pPr>
            <a:r>
              <a:rPr lang="en-GB" sz="1400" dirty="0">
                <a:latin typeface="Calibri" panose="020F0502020204030204" pitchFamily="34" charset="0"/>
                <a:cs typeface="Calibri" panose="020F0502020204030204" pitchFamily="34" charset="0"/>
              </a:rPr>
              <a:t>The advantage of the peer learning method is in sharing expertise within face-to-face dialogue with peers. It:</a:t>
            </a:r>
          </a:p>
          <a:p>
            <a:pPr marL="171450" lvl="0" indent="-171450">
              <a:spcBef>
                <a:spcPts val="600"/>
              </a:spcBef>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supports open, constructive and efficient dialogue;</a:t>
            </a:r>
          </a:p>
          <a:p>
            <a:pPr marL="171450" lvl="0" indent="-171450">
              <a:spcBef>
                <a:spcPts val="600"/>
              </a:spcBef>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avoids misunderstandings and improves the quality of the resulting project outputs (visit and final reports);</a:t>
            </a:r>
          </a:p>
          <a:p>
            <a:pPr marL="171450" lvl="0" indent="-171450">
              <a:spcBef>
                <a:spcPts val="600"/>
              </a:spcBef>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helps to more precisely shape project findings and recommendations.</a:t>
            </a:r>
          </a:p>
          <a:p>
            <a:pPr>
              <a:spcBef>
                <a:spcPts val="600"/>
              </a:spcBef>
              <a:spcAft>
                <a:spcPts val="600"/>
              </a:spcAft>
            </a:pPr>
            <a:r>
              <a:rPr lang="en-GB" sz="1400" dirty="0">
                <a:latin typeface="Calibri" panose="020F0502020204030204" pitchFamily="34" charset="0"/>
                <a:cs typeface="Calibri" panose="020F0502020204030204" pitchFamily="34" charset="0"/>
              </a:rPr>
              <a:t>This method was employed in the six country study visits, which involved a wide range of </a:t>
            </a:r>
            <a:r>
              <a:rPr lang="en-GB" dirty="0"/>
              <a:t>relevant </a:t>
            </a:r>
            <a:r>
              <a:rPr lang="en-GB" sz="1400" dirty="0">
                <a:latin typeface="Calibri" panose="020F0502020204030204" pitchFamily="34" charset="0"/>
                <a:cs typeface="Calibri" panose="020F0502020204030204" pitchFamily="34" charset="0"/>
              </a:rPr>
              <a:t>local stakeholders from ministry, municipality and school level with visitors from the ministry level in three of the five partner countries.</a:t>
            </a:r>
          </a:p>
        </p:txBody>
      </p:sp>
      <p:sp>
        <p:nvSpPr>
          <p:cNvPr id="4" name="Slide Number Placeholder 3"/>
          <p:cNvSpPr>
            <a:spLocks noGrp="1"/>
          </p:cNvSpPr>
          <p:nvPr>
            <p:ph type="sldNum" idx="10"/>
          </p:nvPr>
        </p:nvSpPr>
        <p:spPr/>
        <p:txBody>
          <a:bodyPr/>
          <a:lstStyle/>
          <a:p>
            <a:fld id="{2399FBCE-7624-A547-A12C-9918B681BB69}" type="slidenum">
              <a:rPr lang="en-GB" smtClean="0"/>
              <a:pPr/>
              <a:t>3</a:t>
            </a:fld>
            <a:endParaRPr lang="en-GB" dirty="0"/>
          </a:p>
        </p:txBody>
      </p:sp>
    </p:spTree>
    <p:extLst>
      <p:ext uri="{BB962C8B-B14F-4D97-AF65-F5344CB8AC3E}">
        <p14:creationId xmlns:p14="http://schemas.microsoft.com/office/powerpoint/2010/main" val="405127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working methods of the Country Study Visits (CSVs) were guided by the idea that everyone was present</a:t>
            </a:r>
            <a:r>
              <a:rPr lang="en-GB" sz="1400" kern="1200" baseline="0" dirty="0">
                <a:solidFill>
                  <a:srgbClr val="000000"/>
                </a:solidFill>
                <a:effectLst/>
                <a:latin typeface="Calibri" panose="020F0502020204030204" pitchFamily="34" charset="0"/>
                <a:cs typeface="Calibri" panose="020F0502020204030204" pitchFamily="34" charset="0"/>
              </a:rPr>
              <a:t> to </a:t>
            </a:r>
            <a:r>
              <a:rPr lang="en-GB" sz="1400" kern="1200" dirty="0">
                <a:solidFill>
                  <a:srgbClr val="000000"/>
                </a:solidFill>
                <a:effectLst/>
                <a:latin typeface="Calibri" panose="020F0502020204030204" pitchFamily="34" charset="0"/>
                <a:cs typeface="Calibri" panose="020F0502020204030204" pitchFamily="34" charset="0"/>
              </a:rPr>
              <a:t>learn from each other.</a:t>
            </a:r>
          </a:p>
          <a:p>
            <a:pPr>
              <a:spcBef>
                <a:spcPts val="600"/>
              </a:spcBef>
              <a:spcAft>
                <a:spcPts val="600"/>
              </a:spcAft>
            </a:pPr>
            <a:r>
              <a:rPr lang="en-GB" sz="1400" dirty="0">
                <a:latin typeface="Calibri" panose="020F0502020204030204" pitchFamily="34" charset="0"/>
                <a:cs typeface="Calibri" panose="020F0502020204030204" pitchFamily="34" charset="0"/>
              </a:rPr>
              <a:t>The CSVs are based on the win-win principle – both the hosts and the visitors learn something about financing systems from each CSV.</a:t>
            </a:r>
          </a:p>
        </p:txBody>
      </p:sp>
      <p:sp>
        <p:nvSpPr>
          <p:cNvPr id="4" name="Slide Number Placeholder 3"/>
          <p:cNvSpPr>
            <a:spLocks noGrp="1"/>
          </p:cNvSpPr>
          <p:nvPr>
            <p:ph type="sldNum" idx="10"/>
          </p:nvPr>
        </p:nvSpPr>
        <p:spPr/>
        <p:txBody>
          <a:bodyPr/>
          <a:lstStyle/>
          <a:p>
            <a:fld id="{2399FBCE-7624-A547-A12C-9918B681BB69}" type="slidenum">
              <a:rPr lang="en-GB" smtClean="0"/>
              <a:pPr/>
              <a:t>4</a:t>
            </a:fld>
            <a:endParaRPr lang="en-GB" dirty="0"/>
          </a:p>
        </p:txBody>
      </p:sp>
    </p:spTree>
    <p:extLst>
      <p:ext uri="{BB962C8B-B14F-4D97-AF65-F5344CB8AC3E}">
        <p14:creationId xmlns:p14="http://schemas.microsoft.com/office/powerpoint/2010/main" val="251526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5</a:t>
            </a:fld>
            <a:endParaRPr lang="en-GB" dirty="0"/>
          </a:p>
        </p:txBody>
      </p:sp>
    </p:spTree>
    <p:extLst>
      <p:ext uri="{BB962C8B-B14F-4D97-AF65-F5344CB8AC3E}">
        <p14:creationId xmlns:p14="http://schemas.microsoft.com/office/powerpoint/2010/main" val="110779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All European countries are committed to working towards ensuring more inclusive education systems. Inclusion here is seen as a system that supports and welcomes diversity among all learners.</a:t>
            </a:r>
          </a:p>
          <a:p>
            <a:pPr lvl="0">
              <a:spcBef>
                <a:spcPts val="600"/>
              </a:spcBef>
              <a:spcAft>
                <a:spcPts val="600"/>
              </a:spcAft>
              <a:defRPr/>
            </a:pPr>
            <a:r>
              <a:rPr lang="en-GB" sz="1400" kern="1200" dirty="0">
                <a:solidFill>
                  <a:srgbClr val="000000"/>
                </a:solidFill>
                <a:effectLst/>
                <a:latin typeface="Calibri" panose="020F0502020204030204" pitchFamily="34" charset="0"/>
                <a:cs typeface="Calibri" panose="020F0502020204030204" pitchFamily="34" charset="0"/>
              </a:rPr>
              <a:t>The </a:t>
            </a:r>
            <a:r>
              <a:rPr lang="en-GB" sz="1400" b="1" kern="1200" dirty="0">
                <a:solidFill>
                  <a:srgbClr val="000000"/>
                </a:solidFill>
                <a:effectLst/>
                <a:latin typeface="Calibri" panose="020F0502020204030204" pitchFamily="34" charset="0"/>
                <a:cs typeface="Calibri" panose="020F0502020204030204" pitchFamily="34" charset="0"/>
              </a:rPr>
              <a:t>operational principles </a:t>
            </a:r>
            <a:r>
              <a:rPr lang="en-GB" sz="1400" kern="1200" dirty="0">
                <a:solidFill>
                  <a:srgbClr val="000000"/>
                </a:solidFill>
                <a:effectLst/>
                <a:latin typeface="Calibri" panose="020F0502020204030204" pitchFamily="34" charset="0"/>
                <a:cs typeface="Calibri" panose="020F0502020204030204" pitchFamily="34" charset="0"/>
              </a:rPr>
              <a:t>guiding the implementation of structures and procedures within inclusive education systems must be those of equity, effectiveness, efficiency and raising achievements for all stakeholders – learners, their parents and families</a:t>
            </a:r>
            <a:r>
              <a:rPr lang="en-GB" dirty="0"/>
              <a:t>, educational professionals, community representatives, decision-makers and policy-makers – through high-quality, accessible educational opportunities. </a:t>
            </a:r>
            <a:endParaRPr lang="en-GB" sz="1400" kern="1200" dirty="0">
              <a:solidFill>
                <a:srgbClr val="000000"/>
              </a:solidFill>
              <a:effectLst/>
              <a:latin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ts val="600"/>
              </a:spcBef>
              <a:spcAft>
                <a:spcPts val="600"/>
              </a:spcAft>
              <a:buClr>
                <a:srgbClr val="000000"/>
              </a:buClr>
              <a:buSzPct val="100000"/>
              <a:buFont typeface="Times New Roman" charset="0"/>
              <a:buNone/>
              <a:tabLst/>
              <a:defRPr/>
            </a:pPr>
            <a:r>
              <a:rPr lang="en-GB" sz="1400" kern="1200" dirty="0">
                <a:solidFill>
                  <a:srgbClr val="000000"/>
                </a:solidFill>
                <a:effectLst/>
                <a:latin typeface="Calibri" panose="020F0502020204030204" pitchFamily="34" charset="0"/>
                <a:cs typeface="Calibri" panose="020F0502020204030204" pitchFamily="34" charset="0"/>
              </a:rPr>
              <a:t>The aim of policies for inclusive education is to ensure the availability of flexible continua of provision and resources that support the learning of all stakeholders at both individual and organisational levels.</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6</a:t>
            </a:fld>
            <a:endParaRPr lang="en-US" dirty="0"/>
          </a:p>
        </p:txBody>
      </p:sp>
    </p:spTree>
    <p:extLst>
      <p:ext uri="{BB962C8B-B14F-4D97-AF65-F5344CB8AC3E}">
        <p14:creationId xmlns:p14="http://schemas.microsoft.com/office/powerpoint/2010/main" val="56629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600"/>
              </a:spcBef>
              <a:spcAft>
                <a:spcPts val="600"/>
              </a:spcAft>
              <a:buClrTx/>
              <a:buSzTx/>
              <a:buFontTx/>
              <a:buNone/>
              <a:tabLst/>
              <a:defRPr/>
            </a:pPr>
            <a:r>
              <a:rPr lang="en-GB" sz="1400" kern="1200" dirty="0">
                <a:solidFill>
                  <a:srgbClr val="000000"/>
                </a:solidFill>
                <a:effectLst/>
                <a:latin typeface="Calibri" panose="020F0502020204030204" pitchFamily="34" charset="0"/>
                <a:cs typeface="Calibri" panose="020F0502020204030204" pitchFamily="34" charset="0"/>
              </a:rPr>
              <a:t>The ultimate vision for inclusive education systems is to ensure that all learners of any age are provided with meaningful, high-quality educational opportunities in their local community, alongside their friends and peers. However, the development of systems for inclusive education that implement this vision is being worked towards in very different ways, depending on each country’s past and current policy context and history.</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7</a:t>
            </a:fld>
            <a:endParaRPr lang="en-US" dirty="0"/>
          </a:p>
        </p:txBody>
      </p:sp>
    </p:spTree>
    <p:extLst>
      <p:ext uri="{BB962C8B-B14F-4D97-AF65-F5344CB8AC3E}">
        <p14:creationId xmlns:p14="http://schemas.microsoft.com/office/powerpoint/2010/main" val="34435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p:nvPr>
        </p:nvSpPr>
        <p:spPr/>
        <p:txBody>
          <a:bodyPr/>
          <a:lstStyle/>
          <a:p>
            <a:fld id="{2399FBCE-7624-A547-A12C-9918B681BB69}" type="slidenum">
              <a:rPr lang="en-GB" smtClean="0"/>
              <a:pPr/>
              <a:t>8</a:t>
            </a:fld>
            <a:endParaRPr lang="en-GB" dirty="0"/>
          </a:p>
        </p:txBody>
      </p:sp>
    </p:spTree>
    <p:extLst>
      <p:ext uri="{BB962C8B-B14F-4D97-AF65-F5344CB8AC3E}">
        <p14:creationId xmlns:p14="http://schemas.microsoft.com/office/powerpoint/2010/main" val="361359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54063"/>
            <a:ext cx="6611937" cy="3719512"/>
          </a:xfrm>
        </p:spPr>
      </p:sp>
      <p:sp>
        <p:nvSpPr>
          <p:cNvPr id="3" name="Notes Placeholder 2"/>
          <p:cNvSpPr>
            <a:spLocks noGrp="1"/>
          </p:cNvSpPr>
          <p:nvPr>
            <p:ph type="body" idx="1"/>
          </p:nvPr>
        </p:nvSpPr>
        <p:spPr>
          <a:xfrm>
            <a:off x="679482" y="4714969"/>
            <a:ext cx="5434429" cy="4462934"/>
          </a:xfrm>
        </p:spPr>
        <p:txBody>
          <a:bodyPr>
            <a:normAutofit lnSpcReduction="10000"/>
          </a:bodyPr>
          <a:lstStyle/>
          <a:p>
            <a:pPr>
              <a:spcBef>
                <a:spcPts val="0"/>
              </a:spcBef>
            </a:pPr>
            <a:r>
              <a:rPr lang="en-GB" sz="1400" kern="1200" dirty="0">
                <a:solidFill>
                  <a:srgbClr val="000000"/>
                </a:solidFill>
                <a:effectLst/>
                <a:latin typeface="Calibri" panose="020F0502020204030204" pitchFamily="34" charset="0"/>
                <a:cs typeface="Calibri" panose="020F0502020204030204" pitchFamily="34" charset="0"/>
              </a:rPr>
              <a:t>The diagram presents the framework of resource allocation mechanisms for inclusive education systems described by country reports from the 2016 Financing project. Source: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European Agency for Special Needs and Inclusive Education, 2016. </a:t>
            </a:r>
            <a:r>
              <a:rPr lang="en-GB" sz="1400" i="1"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Financing of Inclusive Education: Mapping Country Systems for Inclusive Education</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 Ebersold</a:t>
            </a:r>
            <a:r>
              <a:rPr lang="en-GB" sz="140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ed.). </a:t>
            </a:r>
            <a:r>
              <a:rPr lang="en-GB" sz="1400" dirty="0">
                <a:solidFill>
                  <a:srgbClr val="00009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Odense, Denmark</a:t>
            </a:r>
            <a:endParaRPr lang="en-GB" sz="1400" kern="1200" dirty="0">
              <a:solidFill>
                <a:srgbClr val="000090"/>
              </a:solidFill>
              <a:effectLst/>
              <a:latin typeface="Calibri" panose="020F0502020204030204" pitchFamily="34" charset="0"/>
              <a:cs typeface="Calibri" panose="020F0502020204030204" pitchFamily="34" charset="0"/>
            </a:endParaRPr>
          </a:p>
          <a:p>
            <a:pPr>
              <a:spcBef>
                <a:spcPts val="0"/>
              </a:spcBef>
            </a:pPr>
            <a:r>
              <a:rPr lang="en-GB" sz="1400" kern="1200" dirty="0">
                <a:solidFill>
                  <a:srgbClr val="000000"/>
                </a:solidFill>
                <a:effectLst/>
                <a:latin typeface="Calibri" panose="020F0502020204030204" pitchFamily="34" charset="0"/>
                <a:cs typeface="Calibri" panose="020F0502020204030204" pitchFamily="34" charset="0"/>
              </a:rPr>
              <a:t>It shows that these systems build upon </a:t>
            </a:r>
            <a:r>
              <a:rPr lang="en-GB" sz="1400" b="1" kern="1200" dirty="0">
                <a:solidFill>
                  <a:srgbClr val="000000"/>
                </a:solidFill>
                <a:effectLst/>
                <a:latin typeface="Calibri" panose="020F0502020204030204" pitchFamily="34" charset="0"/>
                <a:cs typeface="Calibri" panose="020F0502020204030204" pitchFamily="34" charset="0"/>
              </a:rPr>
              <a:t>cross-ministerial resource allocation mechanisms </a:t>
            </a:r>
            <a:r>
              <a:rPr lang="en-GB" sz="1400" kern="1200" dirty="0">
                <a:solidFill>
                  <a:srgbClr val="000000"/>
                </a:solidFill>
                <a:effectLst/>
                <a:latin typeface="Calibri" panose="020F0502020204030204" pitchFamily="34" charset="0"/>
                <a:cs typeface="Calibri" panose="020F0502020204030204" pitchFamily="34" charset="0"/>
              </a:rPr>
              <a:t>and that ministries of health and welfare, for example, are often responsible for compensating for the functional consequences of a disability that may have an educational impact (in orange). </a:t>
            </a:r>
          </a:p>
          <a:p>
            <a:pPr>
              <a:spcBef>
                <a:spcPts val="0"/>
              </a:spcBef>
            </a:pPr>
            <a:r>
              <a:rPr lang="en-GB" sz="1400" kern="1200" dirty="0">
                <a:solidFill>
                  <a:srgbClr val="000000"/>
                </a:solidFill>
                <a:effectLst/>
                <a:latin typeface="Calibri" panose="020F0502020204030204" pitchFamily="34" charset="0"/>
                <a:cs typeface="Calibri" panose="020F0502020204030204" pitchFamily="34" charset="0"/>
              </a:rPr>
              <a:t>Spending may also complement the general education framework and be specifically dedicated to the implementation of inclusive education (in green). </a:t>
            </a:r>
          </a:p>
          <a:p>
            <a:pPr>
              <a:spcBef>
                <a:spcPts val="0"/>
              </a:spcBef>
            </a:pPr>
            <a:r>
              <a:rPr lang="en-GB" sz="1400" kern="1200" dirty="0">
                <a:solidFill>
                  <a:srgbClr val="000000"/>
                </a:solidFill>
                <a:effectLst/>
                <a:latin typeface="Calibri" panose="020F0502020204030204" pitchFamily="34" charset="0"/>
                <a:cs typeface="Calibri" panose="020F0502020204030204" pitchFamily="34" charset="0"/>
              </a:rPr>
              <a:t>Resource allocation may aim at enabling local authorities and schools to meet this policy goal or at developing training provision to increase individuals’ ability to act inclusively. Resourcing of inclusive education includes also non-education issues that have an impact on education, such as accessibility or access to ancillary services. </a:t>
            </a:r>
          </a:p>
          <a:p>
            <a:pPr>
              <a:spcBef>
                <a:spcPts val="0"/>
              </a:spcBef>
            </a:pPr>
            <a:r>
              <a:rPr lang="en-GB" sz="1400" kern="1200" dirty="0">
                <a:solidFill>
                  <a:srgbClr val="000000"/>
                </a:solidFill>
                <a:effectLst/>
                <a:latin typeface="Calibri" panose="020F0502020204030204" pitchFamily="34" charset="0"/>
                <a:cs typeface="Calibri" panose="020F0502020204030204" pitchFamily="34" charset="0"/>
              </a:rPr>
              <a:t>In many countries, the journey to inclusive education also requires resourcing of special provision (in purple) that completes both the mainstream education system (blue) as well as resources for the capacity-building of stakeholders (in green).</a:t>
            </a:r>
            <a:r>
              <a:rPr lang="en-GB" sz="1400" dirty="0">
                <a:effectLst/>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idx="10"/>
          </p:nvPr>
        </p:nvSpPr>
        <p:spPr/>
        <p:txBody>
          <a:bodyPr/>
          <a:lstStyle/>
          <a:p>
            <a:fld id="{2399FBCE-7624-A547-A12C-9918B681BB69}" type="slidenum">
              <a:rPr lang="en-GB" smtClean="0"/>
              <a:pPr/>
              <a:t>9</a:t>
            </a:fld>
            <a:endParaRPr lang="en-GB" dirty="0"/>
          </a:p>
        </p:txBody>
      </p:sp>
    </p:spTree>
    <p:extLst>
      <p:ext uri="{BB962C8B-B14F-4D97-AF65-F5344CB8AC3E}">
        <p14:creationId xmlns:p14="http://schemas.microsoft.com/office/powerpoint/2010/main" val="38531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55" y="2347914"/>
            <a:ext cx="11424867" cy="1620837"/>
          </a:xfrm>
        </p:spPr>
        <p:txBody>
          <a:bodyPr/>
          <a:lstStyle/>
          <a:p>
            <a:r>
              <a:rPr lang="en-US"/>
              <a:t>Click to edit Master title style</a:t>
            </a:r>
            <a:endParaRPr lang="en-US" dirty="0"/>
          </a:p>
        </p:txBody>
      </p:sp>
      <p:sp>
        <p:nvSpPr>
          <p:cNvPr id="3" name="Subtitle 2"/>
          <p:cNvSpPr>
            <a:spLocks noGrp="1"/>
          </p:cNvSpPr>
          <p:nvPr>
            <p:ph type="subTitle" idx="1"/>
          </p:nvPr>
        </p:nvSpPr>
        <p:spPr>
          <a:xfrm>
            <a:off x="2017026" y="4283075"/>
            <a:ext cx="9407842" cy="1931988"/>
          </a:xfrm>
        </p:spPr>
        <p:txBody>
          <a:bodyPr/>
          <a:lstStyle>
            <a:lvl1pPr marL="0" indent="0" algn="ctr">
              <a:buNone/>
              <a:defRPr/>
            </a:lvl1pPr>
            <a:lvl2pPr marL="609539" indent="0" algn="ctr">
              <a:buNone/>
              <a:defRPr/>
            </a:lvl2pPr>
            <a:lvl3pPr marL="1219078" indent="0" algn="ctr">
              <a:buNone/>
              <a:defRPr/>
            </a:lvl3pPr>
            <a:lvl4pPr marL="1828617" indent="0" algn="ctr">
              <a:buNone/>
              <a:defRPr/>
            </a:lvl4pPr>
            <a:lvl5pPr marL="2438156" indent="0" algn="ctr">
              <a:buNone/>
              <a:defRPr/>
            </a:lvl5pPr>
            <a:lvl6pPr marL="3047695" indent="0" algn="ctr">
              <a:buNone/>
              <a:defRPr/>
            </a:lvl6pPr>
            <a:lvl7pPr marL="3657234" indent="0" algn="ctr">
              <a:buNone/>
              <a:defRPr/>
            </a:lvl7pPr>
            <a:lvl8pPr marL="4266773" indent="0" algn="ctr">
              <a:buNone/>
              <a:defRPr/>
            </a:lvl8pPr>
            <a:lvl9pPr marL="4876312"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918C15FC-DDEE-A64D-98EC-35EDD64EA919}" type="slidenum">
              <a:rPr lang="en-GB"/>
              <a:pPr/>
              <a:t>‹#›</a:t>
            </a:fld>
            <a:endParaRPr lang="en-GB" dirty="0"/>
          </a:p>
        </p:txBody>
      </p:sp>
    </p:spTree>
    <p:extLst>
      <p:ext uri="{BB962C8B-B14F-4D97-AF65-F5344CB8AC3E}">
        <p14:creationId xmlns:p14="http://schemas.microsoft.com/office/powerpoint/2010/main" val="404146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D09F6AD0-A045-8E4C-B6BA-47B0442F9FF4}" type="slidenum">
              <a:rPr lang="en-GB"/>
              <a:pPr/>
              <a:t>‹#›</a:t>
            </a:fld>
            <a:endParaRPr lang="en-GB" dirty="0"/>
          </a:p>
        </p:txBody>
      </p:sp>
    </p:spTree>
    <p:extLst>
      <p:ext uri="{BB962C8B-B14F-4D97-AF65-F5344CB8AC3E}">
        <p14:creationId xmlns:p14="http://schemas.microsoft.com/office/powerpoint/2010/main" val="28651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26"/>
            <a:ext cx="3022362"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931" y="301626"/>
            <a:ext cx="8863902" cy="6454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A22FC876-57F0-E74D-8230-B7668E01B60F}" type="slidenum">
              <a:rPr lang="en-GB"/>
              <a:pPr/>
              <a:t>‹#›</a:t>
            </a:fld>
            <a:endParaRPr lang="en-GB" dirty="0"/>
          </a:p>
        </p:txBody>
      </p:sp>
    </p:spTree>
    <p:extLst>
      <p:ext uri="{BB962C8B-B14F-4D97-AF65-F5344CB8AC3E}">
        <p14:creationId xmlns:p14="http://schemas.microsoft.com/office/powerpoint/2010/main" val="391002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70931" y="301625"/>
            <a:ext cx="12089448" cy="1257300"/>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fld id="{9FBE9719-2000-C74E-A336-0CF03B4BB5FC}" type="slidenum">
              <a:rPr lang="en-GB"/>
              <a:pPr/>
              <a:t>‹#›</a:t>
            </a:fld>
            <a:endParaRPr lang="en-GB" dirty="0"/>
          </a:p>
        </p:txBody>
      </p:sp>
    </p:spTree>
    <p:extLst>
      <p:ext uri="{BB962C8B-B14F-4D97-AF65-F5344CB8AC3E}">
        <p14:creationId xmlns:p14="http://schemas.microsoft.com/office/powerpoint/2010/main" val="16526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98BFCC83-D522-0043-B0E9-1BCF5552D8D1}" type="slidenum">
              <a:rPr lang="en-GB"/>
              <a:pPr/>
              <a:t>‹#›</a:t>
            </a:fld>
            <a:endParaRPr lang="en-GB" dirty="0"/>
          </a:p>
        </p:txBody>
      </p:sp>
    </p:spTree>
    <p:extLst>
      <p:ext uri="{BB962C8B-B14F-4D97-AF65-F5344CB8AC3E}">
        <p14:creationId xmlns:p14="http://schemas.microsoft.com/office/powerpoint/2010/main" val="101297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483" y="4857751"/>
            <a:ext cx="11422751" cy="15017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062483" y="3203576"/>
            <a:ext cx="11422751" cy="1654175"/>
          </a:xfrm>
        </p:spPr>
        <p:txBody>
          <a:bodyPr anchor="b"/>
          <a:lstStyle>
            <a:lvl1pPr marL="0" indent="0">
              <a:buNone/>
              <a:defRPr sz="2666"/>
            </a:lvl1pPr>
            <a:lvl2pPr marL="609539" indent="0">
              <a:buNone/>
              <a:defRPr sz="2400"/>
            </a:lvl2pPr>
            <a:lvl3pPr marL="1219078" indent="0">
              <a:buNone/>
              <a:defRPr sz="2133"/>
            </a:lvl3pPr>
            <a:lvl4pPr marL="1828617" indent="0">
              <a:buNone/>
              <a:defRPr sz="1866"/>
            </a:lvl4pPr>
            <a:lvl5pPr marL="2438156" indent="0">
              <a:buNone/>
              <a:defRPr sz="1866"/>
            </a:lvl5pPr>
            <a:lvl6pPr marL="3047695" indent="0">
              <a:buNone/>
              <a:defRPr sz="1866"/>
            </a:lvl6pPr>
            <a:lvl7pPr marL="3657234" indent="0">
              <a:buNone/>
              <a:defRPr sz="1866"/>
            </a:lvl7pPr>
            <a:lvl8pPr marL="4266773" indent="0">
              <a:buNone/>
              <a:defRPr sz="1866"/>
            </a:lvl8pPr>
            <a:lvl9pPr marL="4876312" indent="0">
              <a:buNone/>
              <a:defRPr sz="1866"/>
            </a:lvl9pPr>
          </a:lstStyle>
          <a:p>
            <a:pPr lvl="0"/>
            <a:r>
              <a:rPr lang="en-US"/>
              <a:t>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fld id="{D45964C1-8A52-4346-9425-FA101A4A8345}" type="slidenum">
              <a:rPr lang="en-GB"/>
              <a:pPr/>
              <a:t>‹#›</a:t>
            </a:fld>
            <a:endParaRPr lang="en-GB" dirty="0"/>
          </a:p>
        </p:txBody>
      </p:sp>
    </p:spTree>
    <p:extLst>
      <p:ext uri="{BB962C8B-B14F-4D97-AF65-F5344CB8AC3E}">
        <p14:creationId xmlns:p14="http://schemas.microsoft.com/office/powerpoint/2010/main" val="37794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931" y="1768476"/>
            <a:ext cx="5943132" cy="4987925"/>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247" y="1768476"/>
            <a:ext cx="5943132" cy="4987925"/>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213EB808-3214-0149-9CF9-8F5571513DA2}" type="slidenum">
              <a:rPr lang="en-GB"/>
              <a:pPr/>
              <a:t>‹#›</a:t>
            </a:fld>
            <a:endParaRPr lang="en-GB" dirty="0"/>
          </a:p>
        </p:txBody>
      </p:sp>
    </p:spTree>
    <p:extLst>
      <p:ext uri="{BB962C8B-B14F-4D97-AF65-F5344CB8AC3E}">
        <p14:creationId xmlns:p14="http://schemas.microsoft.com/office/powerpoint/2010/main" val="35260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48" y="303214"/>
            <a:ext cx="12095798"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047" y="1692275"/>
            <a:ext cx="5936783" cy="704850"/>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en-US"/>
              <a:t>Edit Master text styles</a:t>
            </a:r>
          </a:p>
        </p:txBody>
      </p:sp>
      <p:sp>
        <p:nvSpPr>
          <p:cNvPr id="4" name="Content Placeholder 3"/>
          <p:cNvSpPr>
            <a:spLocks noGrp="1"/>
          </p:cNvSpPr>
          <p:nvPr>
            <p:ph sz="half" idx="2"/>
          </p:nvPr>
        </p:nvSpPr>
        <p:spPr>
          <a:xfrm>
            <a:off x="673047" y="2397125"/>
            <a:ext cx="5936783" cy="4356100"/>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830" y="1692275"/>
            <a:ext cx="5941016" cy="704850"/>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en-US"/>
              <a:t>Edit Master text styles</a:t>
            </a:r>
          </a:p>
        </p:txBody>
      </p:sp>
      <p:sp>
        <p:nvSpPr>
          <p:cNvPr id="6" name="Content Placeholder 5"/>
          <p:cNvSpPr>
            <a:spLocks noGrp="1"/>
          </p:cNvSpPr>
          <p:nvPr>
            <p:ph sz="quarter" idx="4"/>
          </p:nvPr>
        </p:nvSpPr>
        <p:spPr>
          <a:xfrm>
            <a:off x="6827830" y="2397125"/>
            <a:ext cx="5941016" cy="4356100"/>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fld id="{9A31F875-B025-CF47-9293-FDCF0150A978}" type="slidenum">
              <a:rPr lang="en-GB"/>
              <a:pPr/>
              <a:t>‹#›</a:t>
            </a:fld>
            <a:endParaRPr lang="en-GB" dirty="0"/>
          </a:p>
        </p:txBody>
      </p:sp>
    </p:spTree>
    <p:extLst>
      <p:ext uri="{BB962C8B-B14F-4D97-AF65-F5344CB8AC3E}">
        <p14:creationId xmlns:p14="http://schemas.microsoft.com/office/powerpoint/2010/main" val="40493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fld id="{8960FB40-B3CE-C746-B3A4-5ED4E1F4CBCD}" type="slidenum">
              <a:rPr lang="en-GB"/>
              <a:pPr/>
              <a:t>‹#›</a:t>
            </a:fld>
            <a:endParaRPr lang="en-GB" dirty="0"/>
          </a:p>
        </p:txBody>
      </p:sp>
    </p:spTree>
    <p:extLst>
      <p:ext uri="{BB962C8B-B14F-4D97-AF65-F5344CB8AC3E}">
        <p14:creationId xmlns:p14="http://schemas.microsoft.com/office/powerpoint/2010/main" val="35855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fld id="{BBFEAF65-C2AC-D749-8C7E-E96818C66BFF}" type="slidenum">
              <a:rPr lang="en-GB"/>
              <a:pPr/>
              <a:t>‹#›</a:t>
            </a:fld>
            <a:endParaRPr lang="en-GB" dirty="0"/>
          </a:p>
        </p:txBody>
      </p:sp>
    </p:spTree>
    <p:extLst>
      <p:ext uri="{BB962C8B-B14F-4D97-AF65-F5344CB8AC3E}">
        <p14:creationId xmlns:p14="http://schemas.microsoft.com/office/powerpoint/2010/main" val="26426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047" y="301626"/>
            <a:ext cx="4421369" cy="1279525"/>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5255271" y="301625"/>
            <a:ext cx="7513575" cy="6451600"/>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047" y="1581151"/>
            <a:ext cx="4421369" cy="5172075"/>
          </a:xfrm>
        </p:spPr>
        <p:txBody>
          <a:bodyPr/>
          <a:lstStyle>
            <a:lvl1pPr marL="0" indent="0">
              <a:buNone/>
              <a:defRPr sz="1866"/>
            </a:lvl1pPr>
            <a:lvl2pPr marL="609539" indent="0">
              <a:buNone/>
              <a:defRPr sz="1600"/>
            </a:lvl2pPr>
            <a:lvl3pPr marL="1219078" indent="0">
              <a:buNone/>
              <a:defRPr sz="1333"/>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en-US"/>
              <a:t>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18A437F7-F002-774B-B222-B3A7783F5DD8}" type="slidenum">
              <a:rPr lang="en-GB"/>
              <a:pPr/>
              <a:t>‹#›</a:t>
            </a:fld>
            <a:endParaRPr lang="en-GB" dirty="0"/>
          </a:p>
        </p:txBody>
      </p:sp>
    </p:spTree>
    <p:extLst>
      <p:ext uri="{BB962C8B-B14F-4D97-AF65-F5344CB8AC3E}">
        <p14:creationId xmlns:p14="http://schemas.microsoft.com/office/powerpoint/2010/main" val="124184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044" y="5291139"/>
            <a:ext cx="8063865" cy="625475"/>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635044" y="674689"/>
            <a:ext cx="8063865" cy="4537075"/>
          </a:xfrm>
        </p:spPr>
        <p:txBody>
          <a:bodyPr/>
          <a:lstStyle>
            <a:lvl1pPr marL="0" indent="0">
              <a:buNone/>
              <a:defRPr sz="4266"/>
            </a:lvl1pPr>
            <a:lvl2pPr marL="609539" indent="0">
              <a:buNone/>
              <a:defRPr sz="3733"/>
            </a:lvl2pPr>
            <a:lvl3pPr marL="1219078" indent="0">
              <a:buNone/>
              <a:defRPr sz="3200"/>
            </a:lvl3pPr>
            <a:lvl4pPr marL="1828617" indent="0">
              <a:buNone/>
              <a:defRPr sz="2666"/>
            </a:lvl4pPr>
            <a:lvl5pPr marL="2438156" indent="0">
              <a:buNone/>
              <a:defRPr sz="2666"/>
            </a:lvl5pPr>
            <a:lvl6pPr marL="3047695" indent="0">
              <a:buNone/>
              <a:defRPr sz="2666"/>
            </a:lvl6pPr>
            <a:lvl7pPr marL="3657234" indent="0">
              <a:buNone/>
              <a:defRPr sz="2666"/>
            </a:lvl7pPr>
            <a:lvl8pPr marL="4266773" indent="0">
              <a:buNone/>
              <a:defRPr sz="2666"/>
            </a:lvl8pPr>
            <a:lvl9pPr marL="4876312" indent="0">
              <a:buNone/>
              <a:defRPr sz="2666"/>
            </a:lvl9pPr>
          </a:lstStyle>
          <a:p>
            <a:pPr lvl="0"/>
            <a:r>
              <a:rPr lang="en-US" noProof="0" dirty="0"/>
              <a:t>Click icon to add picture</a:t>
            </a:r>
          </a:p>
        </p:txBody>
      </p:sp>
      <p:sp>
        <p:nvSpPr>
          <p:cNvPr id="4" name="Text Placeholder 3"/>
          <p:cNvSpPr>
            <a:spLocks noGrp="1"/>
          </p:cNvSpPr>
          <p:nvPr>
            <p:ph type="body" sz="half" idx="2"/>
          </p:nvPr>
        </p:nvSpPr>
        <p:spPr>
          <a:xfrm>
            <a:off x="2635044" y="5916613"/>
            <a:ext cx="8063865" cy="887412"/>
          </a:xfrm>
        </p:spPr>
        <p:txBody>
          <a:bodyPr/>
          <a:lstStyle>
            <a:lvl1pPr marL="0" indent="0">
              <a:buNone/>
              <a:defRPr sz="1866"/>
            </a:lvl1pPr>
            <a:lvl2pPr marL="609539" indent="0">
              <a:buNone/>
              <a:defRPr sz="1600"/>
            </a:lvl2pPr>
            <a:lvl3pPr marL="1219078" indent="0">
              <a:buNone/>
              <a:defRPr sz="1333"/>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en-US"/>
              <a:t>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fld id="{62E782CB-38B0-6B45-A943-6290A590A891}" type="slidenum">
              <a:rPr lang="en-GB"/>
              <a:pPr/>
              <a:t>‹#›</a:t>
            </a:fld>
            <a:endParaRPr lang="en-GB" dirty="0"/>
          </a:p>
        </p:txBody>
      </p:sp>
    </p:spTree>
    <p:extLst>
      <p:ext uri="{BB962C8B-B14F-4D97-AF65-F5344CB8AC3E}">
        <p14:creationId xmlns:p14="http://schemas.microsoft.com/office/powerpoint/2010/main" val="309127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0931" y="301625"/>
            <a:ext cx="12089448" cy="12573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27" name="Rectangle 2"/>
          <p:cNvSpPr>
            <a:spLocks noGrp="1" noChangeArrowheads="1"/>
          </p:cNvSpPr>
          <p:nvPr>
            <p:ph type="body" idx="1"/>
          </p:nvPr>
        </p:nvSpPr>
        <p:spPr bwMode="auto">
          <a:xfrm>
            <a:off x="670931" y="1768476"/>
            <a:ext cx="12089448" cy="49879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3"/>
          <p:cNvSpPr>
            <a:spLocks noGrp="1" noChangeArrowheads="1"/>
          </p:cNvSpPr>
          <p:nvPr>
            <p:ph type="dt"/>
          </p:nvPr>
        </p:nvSpPr>
        <p:spPr bwMode="auto">
          <a:xfrm>
            <a:off x="670931" y="6886575"/>
            <a:ext cx="3123954"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866">
                <a:solidFill>
                  <a:srgbClr val="000000"/>
                </a:solidFill>
                <a:latin typeface="Times New Roman" charset="0"/>
                <a:ea typeface="+mn-ea"/>
                <a:cs typeface="+mn-cs"/>
              </a:defRPr>
            </a:lvl1pPr>
          </a:lstStyle>
          <a:p>
            <a:pPr>
              <a:defRPr/>
            </a:pPr>
            <a:endParaRPr lang="en-US" dirty="0"/>
          </a:p>
        </p:txBody>
      </p:sp>
      <p:sp>
        <p:nvSpPr>
          <p:cNvPr id="1028" name="Rectangle 4"/>
          <p:cNvSpPr>
            <a:spLocks noGrp="1" noChangeArrowheads="1"/>
          </p:cNvSpPr>
          <p:nvPr>
            <p:ph type="ftr"/>
          </p:nvPr>
        </p:nvSpPr>
        <p:spPr bwMode="auto">
          <a:xfrm>
            <a:off x="4597039" y="6886575"/>
            <a:ext cx="425416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866">
                <a:solidFill>
                  <a:srgbClr val="000000"/>
                </a:solidFill>
                <a:latin typeface="Times New Roman" charset="0"/>
                <a:ea typeface="+mn-ea"/>
                <a:cs typeface="+mn-cs"/>
              </a:defRPr>
            </a:lvl1pPr>
          </a:lstStyle>
          <a:p>
            <a:pPr>
              <a:defRPr/>
            </a:pPr>
            <a:endParaRPr lang="en-US" dirty="0"/>
          </a:p>
        </p:txBody>
      </p:sp>
      <p:sp>
        <p:nvSpPr>
          <p:cNvPr id="1029" name="Rectangle 5"/>
          <p:cNvSpPr>
            <a:spLocks noGrp="1" noChangeArrowheads="1"/>
          </p:cNvSpPr>
          <p:nvPr>
            <p:ph type="sldNum"/>
          </p:nvPr>
        </p:nvSpPr>
        <p:spPr bwMode="auto">
          <a:xfrm>
            <a:off x="9636425" y="6886575"/>
            <a:ext cx="3123954"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866">
                <a:solidFill>
                  <a:srgbClr val="000000"/>
                </a:solidFill>
                <a:latin typeface="Times New Roman" charset="0"/>
              </a:defRPr>
            </a:lvl1pPr>
          </a:lstStyle>
          <a:p>
            <a:fld id="{12496BA1-4547-A048-8986-3D65B2FBB6F0}"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98957" rtl="0" eaLnBrk="1" fontAlgn="base" hangingPunct="1">
        <a:lnSpc>
          <a:spcPct val="81000"/>
        </a:lnSpc>
        <a:spcBef>
          <a:spcPct val="0"/>
        </a:spcBef>
        <a:spcAft>
          <a:spcPct val="0"/>
        </a:spcAft>
        <a:buClr>
          <a:srgbClr val="000000"/>
        </a:buClr>
        <a:buSzPct val="45000"/>
        <a:buFont typeface="StarSymbol" charset="0"/>
        <a:defRPr sz="4800" baseline="0">
          <a:solidFill>
            <a:srgbClr val="1E203F"/>
          </a:solidFill>
          <a:latin typeface="Calibri"/>
          <a:ea typeface="ＭＳ Ｐゴシック" charset="0"/>
          <a:cs typeface="+mj-cs"/>
        </a:defRPr>
      </a:lvl1pPr>
      <a:lvl2pPr algn="ctr" defTabSz="598957" rtl="0" eaLnBrk="1" fontAlgn="base" hangingPunct="1">
        <a:lnSpc>
          <a:spcPct val="81000"/>
        </a:lnSpc>
        <a:spcBef>
          <a:spcPct val="0"/>
        </a:spcBef>
        <a:spcAft>
          <a:spcPct val="0"/>
        </a:spcAft>
        <a:buClr>
          <a:srgbClr val="000000"/>
        </a:buClr>
        <a:buSzPct val="45000"/>
        <a:buFont typeface="StarSymbol" charset="0"/>
        <a:defRPr sz="5866">
          <a:solidFill>
            <a:srgbClr val="000000"/>
          </a:solidFill>
          <a:latin typeface="Arial" pitchFamily="-108" charset="0"/>
          <a:ea typeface="ＭＳ Ｐゴシック" charset="0"/>
          <a:cs typeface="Lucida Sans Unicode" pitchFamily="-108" charset="-52"/>
        </a:defRPr>
      </a:lvl2pPr>
      <a:lvl3pPr algn="ctr" defTabSz="598957" rtl="0" eaLnBrk="1" fontAlgn="base" hangingPunct="1">
        <a:lnSpc>
          <a:spcPct val="81000"/>
        </a:lnSpc>
        <a:spcBef>
          <a:spcPct val="0"/>
        </a:spcBef>
        <a:spcAft>
          <a:spcPct val="0"/>
        </a:spcAft>
        <a:buClr>
          <a:srgbClr val="000000"/>
        </a:buClr>
        <a:buSzPct val="45000"/>
        <a:buFont typeface="StarSymbol" charset="0"/>
        <a:defRPr sz="5866">
          <a:solidFill>
            <a:srgbClr val="000000"/>
          </a:solidFill>
          <a:latin typeface="Arial" pitchFamily="-108" charset="0"/>
          <a:ea typeface="ＭＳ Ｐゴシック" charset="0"/>
          <a:cs typeface="Lucida Sans Unicode" pitchFamily="-108" charset="-52"/>
        </a:defRPr>
      </a:lvl3pPr>
      <a:lvl4pPr algn="ctr" defTabSz="598957" rtl="0" eaLnBrk="1" fontAlgn="base" hangingPunct="1">
        <a:lnSpc>
          <a:spcPct val="81000"/>
        </a:lnSpc>
        <a:spcBef>
          <a:spcPct val="0"/>
        </a:spcBef>
        <a:spcAft>
          <a:spcPct val="0"/>
        </a:spcAft>
        <a:buClr>
          <a:srgbClr val="000000"/>
        </a:buClr>
        <a:buSzPct val="45000"/>
        <a:buFont typeface="StarSymbol" charset="0"/>
        <a:defRPr sz="5866">
          <a:solidFill>
            <a:srgbClr val="000000"/>
          </a:solidFill>
          <a:latin typeface="Arial" pitchFamily="-108" charset="0"/>
          <a:ea typeface="ＭＳ Ｐゴシック" charset="0"/>
          <a:cs typeface="Lucida Sans Unicode" pitchFamily="-108" charset="-52"/>
        </a:defRPr>
      </a:lvl4pPr>
      <a:lvl5pPr algn="ctr" defTabSz="598957" rtl="0" eaLnBrk="1" fontAlgn="base" hangingPunct="1">
        <a:lnSpc>
          <a:spcPct val="81000"/>
        </a:lnSpc>
        <a:spcBef>
          <a:spcPct val="0"/>
        </a:spcBef>
        <a:spcAft>
          <a:spcPct val="0"/>
        </a:spcAft>
        <a:buClr>
          <a:srgbClr val="000000"/>
        </a:buClr>
        <a:buSzPct val="45000"/>
        <a:buFont typeface="StarSymbol" charset="0"/>
        <a:defRPr sz="5866">
          <a:solidFill>
            <a:srgbClr val="000000"/>
          </a:solidFill>
          <a:latin typeface="Arial" pitchFamily="-108" charset="0"/>
          <a:ea typeface="ＭＳ Ｐゴシック" charset="0"/>
          <a:cs typeface="Lucida Sans Unicode" pitchFamily="-108" charset="-52"/>
        </a:defRPr>
      </a:lvl5pPr>
      <a:lvl6pPr marL="609539" algn="l" defTabSz="598957" rtl="0" eaLnBrk="1" fontAlgn="base" hangingPunct="1">
        <a:spcBef>
          <a:spcPct val="0"/>
        </a:spcBef>
        <a:spcAft>
          <a:spcPct val="0"/>
        </a:spcAft>
        <a:buClr>
          <a:srgbClr val="000000"/>
        </a:buClr>
        <a:buSzPct val="45000"/>
        <a:buFont typeface="StarSymbol" charset="0"/>
        <a:defRPr sz="5866">
          <a:solidFill>
            <a:srgbClr val="000000"/>
          </a:solidFill>
          <a:latin typeface="Times New Roman" pitchFamily="-106" charset="0"/>
          <a:ea typeface="ＭＳ Ｐゴシック" pitchFamily="-106" charset="-128"/>
        </a:defRPr>
      </a:lvl6pPr>
      <a:lvl7pPr marL="1219078" algn="l" defTabSz="598957" rtl="0" eaLnBrk="1" fontAlgn="base" hangingPunct="1">
        <a:spcBef>
          <a:spcPct val="0"/>
        </a:spcBef>
        <a:spcAft>
          <a:spcPct val="0"/>
        </a:spcAft>
        <a:buClr>
          <a:srgbClr val="000000"/>
        </a:buClr>
        <a:buSzPct val="45000"/>
        <a:buFont typeface="StarSymbol" charset="0"/>
        <a:defRPr sz="5866">
          <a:solidFill>
            <a:srgbClr val="000000"/>
          </a:solidFill>
          <a:latin typeface="Times New Roman" pitchFamily="-106" charset="0"/>
          <a:ea typeface="ＭＳ Ｐゴシック" pitchFamily="-106" charset="-128"/>
        </a:defRPr>
      </a:lvl7pPr>
      <a:lvl8pPr marL="1828617" algn="l" defTabSz="598957" rtl="0" eaLnBrk="1" fontAlgn="base" hangingPunct="1">
        <a:spcBef>
          <a:spcPct val="0"/>
        </a:spcBef>
        <a:spcAft>
          <a:spcPct val="0"/>
        </a:spcAft>
        <a:buClr>
          <a:srgbClr val="000000"/>
        </a:buClr>
        <a:buSzPct val="45000"/>
        <a:buFont typeface="StarSymbol" charset="0"/>
        <a:defRPr sz="5866">
          <a:solidFill>
            <a:srgbClr val="000000"/>
          </a:solidFill>
          <a:latin typeface="Times New Roman" pitchFamily="-106" charset="0"/>
          <a:ea typeface="ＭＳ Ｐゴシック" pitchFamily="-106" charset="-128"/>
        </a:defRPr>
      </a:lvl8pPr>
      <a:lvl9pPr marL="2438156" algn="l" defTabSz="598957" rtl="0" eaLnBrk="1" fontAlgn="base" hangingPunct="1">
        <a:spcBef>
          <a:spcPct val="0"/>
        </a:spcBef>
        <a:spcAft>
          <a:spcPct val="0"/>
        </a:spcAft>
        <a:buClr>
          <a:srgbClr val="000000"/>
        </a:buClr>
        <a:buSzPct val="45000"/>
        <a:buFont typeface="StarSymbol" charset="0"/>
        <a:defRPr sz="5866">
          <a:solidFill>
            <a:srgbClr val="000000"/>
          </a:solidFill>
          <a:latin typeface="Times New Roman" pitchFamily="-106" charset="0"/>
          <a:ea typeface="ＭＳ Ｐゴシック" pitchFamily="-106" charset="-128"/>
        </a:defRPr>
      </a:lvl9pPr>
    </p:titleStyle>
    <p:bodyStyle>
      <a:lvl1pPr marL="571443" indent="-431757" algn="l" defTabSz="598957" rtl="0" eaLnBrk="1" fontAlgn="base" hangingPunct="1">
        <a:lnSpc>
          <a:spcPct val="81000"/>
        </a:lnSpc>
        <a:spcBef>
          <a:spcPct val="0"/>
        </a:spcBef>
        <a:spcAft>
          <a:spcPts val="1900"/>
        </a:spcAft>
        <a:buClr>
          <a:srgbClr val="000090"/>
        </a:buClr>
        <a:buSzPct val="45000"/>
        <a:buFont typeface="StarSymbol" charset="0"/>
        <a:buChar char="●"/>
        <a:defRPr sz="3466" baseline="0">
          <a:solidFill>
            <a:srgbClr val="1E203F"/>
          </a:solidFill>
          <a:latin typeface="Calibri"/>
          <a:ea typeface="ＭＳ Ｐゴシック" charset="0"/>
          <a:cs typeface="+mn-cs"/>
        </a:defRPr>
      </a:lvl1pPr>
      <a:lvl2pPr marL="1147119" indent="-380962" algn="l" defTabSz="598957" rtl="0" eaLnBrk="1" fontAlgn="base" hangingPunct="1">
        <a:lnSpc>
          <a:spcPct val="81000"/>
        </a:lnSpc>
        <a:spcBef>
          <a:spcPct val="0"/>
        </a:spcBef>
        <a:spcAft>
          <a:spcPts val="1517"/>
        </a:spcAft>
        <a:buClr>
          <a:srgbClr val="000090"/>
        </a:buClr>
        <a:buSzPct val="75000"/>
        <a:buFont typeface="StarSymbol" charset="0"/>
        <a:buChar char="–"/>
        <a:defRPr sz="3466" baseline="0">
          <a:solidFill>
            <a:srgbClr val="1E203F"/>
          </a:solidFill>
          <a:latin typeface="Calibri"/>
          <a:ea typeface="+mn-ea"/>
          <a:cs typeface="+mn-cs"/>
        </a:defRPr>
      </a:lvl2pPr>
      <a:lvl3pPr marL="1722794" indent="-285722" algn="l" defTabSz="598957" rtl="0" eaLnBrk="1" fontAlgn="base" hangingPunct="1">
        <a:lnSpc>
          <a:spcPct val="81000"/>
        </a:lnSpc>
        <a:spcBef>
          <a:spcPct val="0"/>
        </a:spcBef>
        <a:spcAft>
          <a:spcPts val="1133"/>
        </a:spcAft>
        <a:buClr>
          <a:srgbClr val="000090"/>
        </a:buClr>
        <a:buSzPct val="45000"/>
        <a:buFont typeface="StarSymbol" charset="0"/>
        <a:buChar char="●"/>
        <a:defRPr sz="3466" baseline="0">
          <a:solidFill>
            <a:srgbClr val="1E203F"/>
          </a:solidFill>
          <a:latin typeface="Calibri"/>
          <a:ea typeface="+mn-ea"/>
          <a:cs typeface="+mn-cs"/>
        </a:defRPr>
      </a:lvl3pPr>
      <a:lvl4pPr marL="2298470" indent="-283605" algn="l" defTabSz="598957" rtl="0" eaLnBrk="1" fontAlgn="base" hangingPunct="1">
        <a:lnSpc>
          <a:spcPct val="81000"/>
        </a:lnSpc>
        <a:spcBef>
          <a:spcPct val="0"/>
        </a:spcBef>
        <a:spcAft>
          <a:spcPts val="767"/>
        </a:spcAft>
        <a:buClr>
          <a:srgbClr val="000090"/>
        </a:buClr>
        <a:buSzPct val="75000"/>
        <a:buFont typeface="StarSymbol" charset="0"/>
        <a:buChar char="–"/>
        <a:defRPr sz="3466" baseline="0">
          <a:solidFill>
            <a:srgbClr val="1E203F"/>
          </a:solidFill>
          <a:latin typeface="Calibri"/>
          <a:ea typeface="+mn-ea"/>
          <a:cs typeface="+mn-cs"/>
        </a:defRPr>
      </a:lvl4pPr>
      <a:lvl5pPr marL="2874146" indent="-285722" algn="l" defTabSz="598957" rtl="0" eaLnBrk="1" fontAlgn="base" hangingPunct="1">
        <a:lnSpc>
          <a:spcPct val="81000"/>
        </a:lnSpc>
        <a:spcBef>
          <a:spcPct val="0"/>
        </a:spcBef>
        <a:spcAft>
          <a:spcPts val="384"/>
        </a:spcAft>
        <a:buClr>
          <a:srgbClr val="000090"/>
        </a:buClr>
        <a:buSzPct val="45000"/>
        <a:buFont typeface="StarSymbol" charset="0"/>
        <a:buChar char="●"/>
        <a:defRPr sz="3466" baseline="0">
          <a:solidFill>
            <a:srgbClr val="1E203F"/>
          </a:solidFill>
          <a:latin typeface="Calibri"/>
          <a:ea typeface="+mn-ea"/>
          <a:cs typeface="+mn-cs"/>
        </a:defRPr>
      </a:lvl5pPr>
      <a:lvl6pPr marL="3483685"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6pPr>
      <a:lvl7pPr marL="4093224"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7pPr>
      <a:lvl8pPr marL="4702763"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8pPr>
      <a:lvl9pPr marL="5312302"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78" algn="l" defTabSz="609539" rtl="0" eaLnBrk="1" latinLnBrk="0" hangingPunct="1">
        <a:defRPr sz="2400" kern="1200">
          <a:solidFill>
            <a:schemeClr val="tx1"/>
          </a:solidFill>
          <a:latin typeface="+mn-lt"/>
          <a:ea typeface="+mn-ea"/>
          <a:cs typeface="+mn-cs"/>
        </a:defRPr>
      </a:lvl3pPr>
      <a:lvl4pPr marL="1828617" algn="l" defTabSz="609539" rtl="0" eaLnBrk="1" latinLnBrk="0" hangingPunct="1">
        <a:defRPr sz="2400" kern="1200">
          <a:solidFill>
            <a:schemeClr val="tx1"/>
          </a:solidFill>
          <a:latin typeface="+mn-lt"/>
          <a:ea typeface="+mn-ea"/>
          <a:cs typeface="+mn-cs"/>
        </a:defRPr>
      </a:lvl4pPr>
      <a:lvl5pPr marL="2438156" algn="l" defTabSz="609539" rtl="0" eaLnBrk="1" latinLnBrk="0" hangingPunct="1">
        <a:defRPr sz="2400" kern="1200">
          <a:solidFill>
            <a:schemeClr val="tx1"/>
          </a:solidFill>
          <a:latin typeface="+mn-lt"/>
          <a:ea typeface="+mn-ea"/>
          <a:cs typeface="+mn-cs"/>
        </a:defRPr>
      </a:lvl5pPr>
      <a:lvl6pPr marL="3047695" algn="l" defTabSz="609539" rtl="0" eaLnBrk="1" latinLnBrk="0" hangingPunct="1">
        <a:defRPr sz="2400" kern="1200">
          <a:solidFill>
            <a:schemeClr val="tx1"/>
          </a:solidFill>
          <a:latin typeface="+mn-lt"/>
          <a:ea typeface="+mn-ea"/>
          <a:cs typeface="+mn-cs"/>
        </a:defRPr>
      </a:lvl6pPr>
      <a:lvl7pPr marL="3657234"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2"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uropean-agency.org/resources/publications/financing-inclusive-education-mapping-country-systems-inclusive-educ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european-agency.org/resources/publications/financing-inclusive-education-mapping-country-systems-inclusive-education"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european-agency.org/projects/financing-policies-inclusive-education-systems/country-partner-slovenia" TargetMode="External"/><Relationship Id="rId3" Type="http://schemas.openxmlformats.org/officeDocument/2006/relationships/hyperlink" Target="https://www.european-agency.org/projects/financing-policies-inclusive-education-systems/country-partner-italy" TargetMode="External"/><Relationship Id="rId7" Type="http://schemas.openxmlformats.org/officeDocument/2006/relationships/hyperlink" Target="https://www.european-agency.org/projects/financing-policies-inclusive-education-systems/country-partner-portug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uropean-agency.org/projects/financing-policies-inclusive-education-systems/country-partner-norway" TargetMode="External"/><Relationship Id="rId5" Type="http://schemas.openxmlformats.org/officeDocument/2006/relationships/hyperlink" Target="https://www.european-agency.org/projects/financing-policies-inclusive-education-systems/country-partner-netherlands" TargetMode="External"/><Relationship Id="rId4" Type="http://schemas.openxmlformats.org/officeDocument/2006/relationships/hyperlink" Target="https://www.european-agency.org/projects/financing-policies-inclusive-education-systems/country-partner-lithuania" TargetMode="External"/><Relationship Id="rId9" Type="http://schemas.openxmlformats.org/officeDocument/2006/relationships/hyperlink" Target="https://www.european-agency.org/projects/financing-policies-inclusive-education-systems/evaluator-partne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uropean-agency.org/projects/fpies/partners" TargetMode="External"/><Relationship Id="rId7" Type="http://schemas.openxmlformats.org/officeDocument/2006/relationships/hyperlink" Target="https://www.european-agency.org/resources/publications/financing-policies-inclusive-education-systems-self-review-too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uropean-agency.org/resources/publications/financing-policies-inclusive-education-systems-policy-guidance-framework" TargetMode="External"/><Relationship Id="rId5" Type="http://schemas.openxmlformats.org/officeDocument/2006/relationships/hyperlink" Target="https://www.european-agency.org/resources/publications/financing-policies-inclusive-education-systems-final-summary-report" TargetMode="External"/><Relationship Id="rId4" Type="http://schemas.openxmlformats.org/officeDocument/2006/relationships/hyperlink" Target="https://www.european-agency.org/resources/publications/fpies-synthesis-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uropean-agency.org/projects/fpi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secretariat@european-agency.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uropean-agency.org/about-us/who-we-are/position-on-inclusive-education-syste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uropean-agency.org/resources/publications/agency-position-inclusive-education-systems-fly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european-agency.org/resources/publications/financing-inclusive-education-mapping-country-systems-inclusive-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70930" y="3491805"/>
            <a:ext cx="12089448" cy="2880093"/>
          </a:xfrm>
        </p:spPr>
        <p:txBody>
          <a:bodyPr/>
          <a:lstStyle/>
          <a:p>
            <a:pPr>
              <a:lnSpc>
                <a:spcPct val="110000"/>
              </a:lnSpc>
              <a:spcBef>
                <a:spcPts val="600"/>
              </a:spcBef>
              <a:spcAft>
                <a:spcPts val="600"/>
              </a:spcAft>
            </a:pPr>
            <a:r>
              <a:rPr lang="en-GB" b="1" noProof="0" dirty="0"/>
              <a:t>Financing Policies for Inclusive </a:t>
            </a:r>
            <a:br>
              <a:rPr lang="en-GB" b="1" noProof="0" dirty="0"/>
            </a:br>
            <a:r>
              <a:rPr lang="en-GB" b="1" noProof="0" dirty="0"/>
              <a:t>Education Systems</a:t>
            </a:r>
            <a:endParaRPr lang="en-GB" noProof="0" dirty="0">
              <a:cs typeface="Calibri"/>
            </a:endParaRPr>
          </a:p>
        </p:txBody>
      </p:sp>
      <p:pic>
        <p:nvPicPr>
          <p:cNvPr id="12" name="Picture 11" descr="Logo for the Financing Policies for Inclusive Education Systems proj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621" y="467469"/>
            <a:ext cx="2900067" cy="3744440"/>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670930" y="6010634"/>
            <a:ext cx="12192395" cy="722527"/>
            <a:chOff x="503808" y="5110107"/>
            <a:chExt cx="9145016" cy="541938"/>
          </a:xfrm>
        </p:grpSpPr>
        <p:pic>
          <p:nvPicPr>
            <p:cNvPr id="6" name="Picture 5" descr="Co-funded by the Erasmus+ Programme of the European Un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808" y="5125168"/>
              <a:ext cx="2088232" cy="526877"/>
            </a:xfrm>
            <a:prstGeom prst="rect">
              <a:avLst/>
            </a:prstGeom>
          </p:spPr>
        </p:pic>
        <p:sp>
          <p:nvSpPr>
            <p:cNvPr id="7" name="TextBox 6" descr="This project has been funded with support from the European Commission.&#13;&#10;This communication reflects the views only of the author, and the Commission cannot be held responsible for any use which may be made of the information contained therein."/>
            <p:cNvSpPr txBox="1"/>
            <p:nvPr/>
          </p:nvSpPr>
          <p:spPr>
            <a:xfrm>
              <a:off x="2952080" y="5110107"/>
              <a:ext cx="6696744" cy="517971"/>
            </a:xfrm>
            <a:prstGeom prst="rect">
              <a:avLst/>
            </a:prstGeom>
            <a:noFill/>
          </p:spPr>
          <p:txBody>
            <a:bodyPr wrap="square" rtlCol="0">
              <a:spAutoFit/>
            </a:bodyPr>
            <a:lstStyle/>
            <a:p>
              <a:r>
                <a:rPr lang="en-US" sz="1600" dirty="0">
                  <a:solidFill>
                    <a:srgbClr val="1E1C43"/>
                  </a:solidFill>
                  <a:latin typeface="+mn-lt"/>
                </a:rPr>
                <a:t>This project has been funded with support from the European Commission.</a:t>
              </a:r>
            </a:p>
            <a:p>
              <a:r>
                <a:rPr lang="en-US" sz="1600" dirty="0">
                  <a:solidFill>
                    <a:srgbClr val="1E1C43"/>
                  </a:solidFill>
                  <a:latin typeface="+mn-lt"/>
                </a:rPr>
                <a:t>This communication reflects the views only of the author, and the Commission cannot be held responsible for any use which may be made of the information contained therein.</a:t>
              </a:r>
            </a:p>
          </p:txBody>
        </p:sp>
      </p:grpSp>
      <p:cxnSp>
        <p:nvCxnSpPr>
          <p:cNvPr id="8" name="Straight Connector 7">
            <a:extLst>
              <a:ext uri="{C183D7F6-B498-43B3-948B-1728B52AA6E4}">
                <adec:decorative xmlns:adec="http://schemas.microsoft.com/office/drawing/2017/decorative" val="1"/>
              </a:ext>
            </a:extLst>
          </p:cNvPr>
          <p:cNvCxnSpPr/>
          <p:nvPr/>
        </p:nvCxnSpPr>
        <p:spPr bwMode="auto">
          <a:xfrm>
            <a:off x="283446" y="5940077"/>
            <a:ext cx="12864416" cy="0"/>
          </a:xfrm>
          <a:prstGeom prst="line">
            <a:avLst/>
          </a:prstGeom>
          <a:solidFill>
            <a:srgbClr val="00B8FF"/>
          </a:solidFill>
          <a:ln w="19050" cap="flat" cmpd="sng" algn="ctr">
            <a:solidFill>
              <a:srgbClr val="000090"/>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0E0B9-1DCF-B64D-BDC7-1E23FA7D28A8}"/>
              </a:ext>
            </a:extLst>
          </p:cNvPr>
          <p:cNvSpPr>
            <a:spLocks noGrp="1"/>
          </p:cNvSpPr>
          <p:nvPr>
            <p:ph type="title"/>
          </p:nvPr>
        </p:nvSpPr>
        <p:spPr>
          <a:xfrm>
            <a:off x="670931" y="434305"/>
            <a:ext cx="12089448" cy="1401316"/>
          </a:xfrm>
        </p:spPr>
        <p:txBody>
          <a:bodyPr/>
          <a:lstStyle/>
          <a:p>
            <a:pPr algn="l">
              <a:lnSpc>
                <a:spcPct val="100000"/>
              </a:lnSpc>
            </a:pPr>
            <a:r>
              <a:rPr lang="en-GB" b="1" noProof="0" dirty="0"/>
              <a:t>Financing of inclusive education systems framed by four resourcing issues</a:t>
            </a:r>
          </a:p>
        </p:txBody>
      </p:sp>
      <p:sp>
        <p:nvSpPr>
          <p:cNvPr id="3" name="Espace réservé du contenu 2">
            <a:extLst>
              <a:ext uri="{FF2B5EF4-FFF2-40B4-BE49-F238E27FC236}">
                <a16:creationId xmlns:a16="http://schemas.microsoft.com/office/drawing/2014/main" id="{6CE94522-47AF-184C-9C37-090C6BB44161}"/>
              </a:ext>
            </a:extLst>
          </p:cNvPr>
          <p:cNvSpPr>
            <a:spLocks noGrp="1"/>
          </p:cNvSpPr>
          <p:nvPr>
            <p:ph idx="1"/>
          </p:nvPr>
        </p:nvSpPr>
        <p:spPr>
          <a:xfrm>
            <a:off x="670931" y="2195660"/>
            <a:ext cx="12089448" cy="4464497"/>
          </a:xfrm>
        </p:spPr>
        <p:txBody>
          <a:bodyPr/>
          <a:lstStyle/>
          <a:p>
            <a:pPr marL="444500" indent="-339725">
              <a:lnSpc>
                <a:spcPct val="120000"/>
              </a:lnSpc>
              <a:spcBef>
                <a:spcPts val="1200"/>
              </a:spcBef>
              <a:spcAft>
                <a:spcPts val="1800"/>
              </a:spcAft>
              <a:buClr>
                <a:srgbClr val="1E1C43"/>
              </a:buClr>
              <a:buSzPct val="100000"/>
              <a:buFont typeface="+mj-lt"/>
              <a:buAutoNum type="arabicPeriod"/>
            </a:pPr>
            <a:r>
              <a:rPr lang="en-GB" sz="2600" noProof="0" dirty="0"/>
              <a:t>Preventing costly and inequitable exclusionary strategies</a:t>
            </a:r>
          </a:p>
          <a:p>
            <a:pPr marL="444500" indent="-339725">
              <a:lnSpc>
                <a:spcPct val="120000"/>
              </a:lnSpc>
              <a:spcBef>
                <a:spcPts val="1200"/>
              </a:spcBef>
              <a:spcAft>
                <a:spcPts val="1800"/>
              </a:spcAft>
              <a:buClr>
                <a:srgbClr val="1E1C43"/>
              </a:buClr>
              <a:buSzPct val="100000"/>
              <a:buFont typeface="+mj-lt"/>
              <a:buAutoNum type="arabicPeriod"/>
            </a:pPr>
            <a:r>
              <a:rPr lang="en-GB" sz="2600" noProof="0" dirty="0"/>
              <a:t>Providing incentives for a school-development approach that supports schools’ social responsibility towards inclusive education</a:t>
            </a:r>
          </a:p>
          <a:p>
            <a:pPr marL="444500" indent="-339725">
              <a:lnSpc>
                <a:spcPct val="120000"/>
              </a:lnSpc>
              <a:spcBef>
                <a:spcPts val="1200"/>
              </a:spcBef>
              <a:spcAft>
                <a:spcPts val="1800"/>
              </a:spcAft>
              <a:buClr>
                <a:srgbClr val="1E1C43"/>
              </a:buClr>
              <a:buSzPct val="100000"/>
              <a:buFont typeface="+mj-lt"/>
              <a:buAutoNum type="arabicPeriod"/>
            </a:pPr>
            <a:r>
              <a:rPr lang="en-GB" sz="2600" noProof="0" dirty="0"/>
              <a:t>Ensuring innovative and flexible learning environments through capacity-building</a:t>
            </a:r>
          </a:p>
          <a:p>
            <a:pPr marL="444500" indent="-339725">
              <a:lnSpc>
                <a:spcPct val="120000"/>
              </a:lnSpc>
              <a:spcBef>
                <a:spcPts val="1200"/>
              </a:spcBef>
              <a:spcAft>
                <a:spcPts val="1800"/>
              </a:spcAft>
              <a:buClr>
                <a:srgbClr val="1E1C43"/>
              </a:buClr>
              <a:buSzPct val="100000"/>
              <a:buFont typeface="+mj-lt"/>
              <a:buAutoNum type="arabicPeriod"/>
            </a:pPr>
            <a:r>
              <a:rPr lang="en-GB" sz="2600" noProof="0" dirty="0"/>
              <a:t>Developing transparent and accountable systems for inclusive education</a:t>
            </a:r>
          </a:p>
        </p:txBody>
      </p:sp>
    </p:spTree>
    <p:extLst>
      <p:ext uri="{BB962C8B-B14F-4D97-AF65-F5344CB8AC3E}">
        <p14:creationId xmlns:p14="http://schemas.microsoft.com/office/powerpoint/2010/main" val="28511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D1BBF-6F6E-DA44-98AF-7A269E9296D4}"/>
              </a:ext>
            </a:extLst>
          </p:cNvPr>
          <p:cNvSpPr>
            <a:spLocks noGrp="1"/>
          </p:cNvSpPr>
          <p:nvPr>
            <p:ph type="title"/>
          </p:nvPr>
        </p:nvSpPr>
        <p:spPr>
          <a:xfrm>
            <a:off x="670931" y="107429"/>
            <a:ext cx="12089448" cy="1257300"/>
          </a:xfrm>
        </p:spPr>
        <p:txBody>
          <a:bodyPr/>
          <a:lstStyle/>
          <a:p>
            <a:pPr algn="l"/>
            <a:r>
              <a:rPr lang="en-GB" b="1" noProof="0" dirty="0"/>
              <a:t>Each of these four issues </a:t>
            </a:r>
            <a:r>
              <a:rPr lang="en-GB" noProof="0" dirty="0"/>
              <a:t>…</a:t>
            </a:r>
            <a:endParaRPr lang="en-GB" b="1" noProof="0" dirty="0"/>
          </a:p>
        </p:txBody>
      </p:sp>
      <p:sp>
        <p:nvSpPr>
          <p:cNvPr id="17" name="Content Placeholder 16">
            <a:extLst>
              <a:ext uri="{FF2B5EF4-FFF2-40B4-BE49-F238E27FC236}">
                <a16:creationId xmlns:a16="http://schemas.microsoft.com/office/drawing/2014/main" id="{C2B6202A-14C5-0F44-BB08-B8A008DC2F69}"/>
              </a:ext>
            </a:extLst>
          </p:cNvPr>
          <p:cNvSpPr>
            <a:spLocks noGrp="1"/>
          </p:cNvSpPr>
          <p:nvPr>
            <p:ph idx="1"/>
          </p:nvPr>
        </p:nvSpPr>
        <p:spPr>
          <a:xfrm>
            <a:off x="670931" y="1547589"/>
            <a:ext cx="12089448" cy="4987925"/>
          </a:xfrm>
        </p:spPr>
        <p:txBody>
          <a:bodyPr/>
          <a:lstStyle/>
          <a:p>
            <a:pPr marL="447675" indent="-307975">
              <a:lnSpc>
                <a:spcPct val="100000"/>
              </a:lnSpc>
              <a:spcBef>
                <a:spcPts val="1200"/>
              </a:spcBef>
              <a:buClr>
                <a:srgbClr val="1E1C43"/>
              </a:buClr>
            </a:pPr>
            <a:r>
              <a:rPr lang="en-GB" sz="2600" noProof="0" dirty="0"/>
              <a:t>… can be understood as a major facilitating factor underpinning the development of financing policies that promote quality inclusive education systems that can reduce disparity in education.</a:t>
            </a:r>
          </a:p>
          <a:p>
            <a:pPr marL="447675" indent="-307975">
              <a:lnSpc>
                <a:spcPct val="100000"/>
              </a:lnSpc>
              <a:spcBef>
                <a:spcPts val="1200"/>
              </a:spcBef>
              <a:buClr>
                <a:srgbClr val="1E1C43"/>
              </a:buClr>
            </a:pPr>
            <a:r>
              <a:rPr lang="en-GB" sz="2600" noProof="0" dirty="0"/>
              <a:t>When these issues are not adequately addressed, major barriers to cost-effective and efficient systems arise.</a:t>
            </a:r>
          </a:p>
        </p:txBody>
      </p:sp>
    </p:spTree>
    <p:extLst>
      <p:ext uri="{BB962C8B-B14F-4D97-AF65-F5344CB8AC3E}">
        <p14:creationId xmlns:p14="http://schemas.microsoft.com/office/powerpoint/2010/main" val="326287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6069B-ED35-674A-927B-2928C3AEB5A8}"/>
              </a:ext>
            </a:extLst>
          </p:cNvPr>
          <p:cNvSpPr>
            <a:spLocks noGrp="1"/>
          </p:cNvSpPr>
          <p:nvPr>
            <p:ph type="title"/>
          </p:nvPr>
        </p:nvSpPr>
        <p:spPr>
          <a:xfrm>
            <a:off x="670931" y="107429"/>
            <a:ext cx="12089448" cy="1257300"/>
          </a:xfrm>
        </p:spPr>
        <p:txBody>
          <a:bodyPr/>
          <a:lstStyle/>
          <a:p>
            <a:pPr algn="l"/>
            <a:r>
              <a:rPr lang="en-GB" b="1" noProof="0" dirty="0"/>
              <a:t>Unpacking the issues</a:t>
            </a:r>
          </a:p>
        </p:txBody>
      </p:sp>
      <p:sp>
        <p:nvSpPr>
          <p:cNvPr id="8" name="Content Placeholder 7">
            <a:extLst>
              <a:ext uri="{FF2B5EF4-FFF2-40B4-BE49-F238E27FC236}">
                <a16:creationId xmlns:a16="http://schemas.microsoft.com/office/drawing/2014/main" id="{4A18F590-00F6-FE44-B56B-CCCCABFBA784}"/>
              </a:ext>
            </a:extLst>
          </p:cNvPr>
          <p:cNvSpPr>
            <a:spLocks noGrp="1"/>
          </p:cNvSpPr>
          <p:nvPr>
            <p:ph idx="1"/>
          </p:nvPr>
        </p:nvSpPr>
        <p:spPr>
          <a:xfrm>
            <a:off x="670931" y="1547813"/>
            <a:ext cx="12089448" cy="4987925"/>
          </a:xfrm>
        </p:spPr>
        <p:txBody>
          <a:bodyPr/>
          <a:lstStyle/>
          <a:p>
            <a:pPr marL="447675" indent="-307975">
              <a:lnSpc>
                <a:spcPct val="100000"/>
              </a:lnSpc>
              <a:spcBef>
                <a:spcPts val="1200"/>
              </a:spcBef>
              <a:spcAft>
                <a:spcPts val="1800"/>
              </a:spcAft>
              <a:buClr>
                <a:srgbClr val="1E1C43"/>
              </a:buClr>
            </a:pPr>
            <a:r>
              <a:rPr lang="en-GB" sz="2600" b="1" noProof="0" dirty="0"/>
              <a:t>Resourcing issues </a:t>
            </a:r>
            <a:r>
              <a:rPr lang="en-GB" sz="2600" noProof="0" dirty="0"/>
              <a:t>are </a:t>
            </a:r>
            <a:r>
              <a:rPr lang="en-GB" sz="2600" b="1" noProof="0" dirty="0"/>
              <a:t>vital</a:t>
            </a:r>
            <a:r>
              <a:rPr lang="en-GB" sz="2600" noProof="0" dirty="0"/>
              <a:t> topics or policy dimensions to be considered in implementing effective, high-quality and cost-effective inclusive education policies</a:t>
            </a:r>
          </a:p>
          <a:p>
            <a:pPr marL="447675" indent="-307975">
              <a:lnSpc>
                <a:spcPct val="100000"/>
              </a:lnSpc>
              <a:spcBef>
                <a:spcPts val="1200"/>
              </a:spcBef>
              <a:spcAft>
                <a:spcPts val="1800"/>
              </a:spcAft>
              <a:buClr>
                <a:srgbClr val="1E1C43"/>
              </a:buClr>
            </a:pPr>
            <a:r>
              <a:rPr lang="en-GB" sz="2600" noProof="0" dirty="0"/>
              <a:t>Each issue relates to </a:t>
            </a:r>
            <a:r>
              <a:rPr lang="en-GB" sz="2600" b="1" noProof="0" dirty="0"/>
              <a:t>critical resourcing factors </a:t>
            </a:r>
            <a:r>
              <a:rPr lang="en-GB" sz="2600" noProof="0" dirty="0"/>
              <a:t>that are pivotal for determining equitable, efficient and cost-effective inclusive education</a:t>
            </a:r>
          </a:p>
          <a:p>
            <a:pPr marL="447675" indent="-307975">
              <a:lnSpc>
                <a:spcPct val="100000"/>
              </a:lnSpc>
              <a:spcBef>
                <a:spcPts val="1200"/>
              </a:spcBef>
              <a:spcAft>
                <a:spcPts val="1800"/>
              </a:spcAft>
              <a:buClr>
                <a:srgbClr val="1E1C43"/>
              </a:buClr>
            </a:pPr>
            <a:r>
              <a:rPr lang="en-GB" sz="2600" noProof="0" dirty="0"/>
              <a:t>Each critical resourcing factor builds upon </a:t>
            </a:r>
            <a:r>
              <a:rPr lang="en-GB" sz="2600" b="1" noProof="0" dirty="0"/>
              <a:t>key resourcing drivers </a:t>
            </a:r>
            <a:r>
              <a:rPr lang="en-GB" sz="2600" noProof="0" dirty="0"/>
              <a:t>that are a means of considering, understanding and then implementing critical resourcing factors</a:t>
            </a:r>
          </a:p>
        </p:txBody>
      </p:sp>
      <p:sp>
        <p:nvSpPr>
          <p:cNvPr id="5" name="TextBox 4">
            <a:extLst>
              <a:ext uri="{FF2B5EF4-FFF2-40B4-BE49-F238E27FC236}">
                <a16:creationId xmlns:a16="http://schemas.microsoft.com/office/drawing/2014/main" id="{89772C85-6C61-4D4E-A76E-8609AC33ED22}"/>
              </a:ext>
            </a:extLst>
          </p:cNvPr>
          <p:cNvSpPr txBox="1"/>
          <p:nvPr/>
        </p:nvSpPr>
        <p:spPr>
          <a:xfrm>
            <a:off x="815231" y="7236221"/>
            <a:ext cx="8280920" cy="270587"/>
          </a:xfrm>
          <a:prstGeom prst="rect">
            <a:avLst/>
          </a:prstGeom>
          <a:noFill/>
        </p:spPr>
        <p:txBody>
          <a:bodyPr wrap="square" rtlCol="0">
            <a:spAutoFit/>
          </a:bodyPr>
          <a:lstStyle/>
          <a:p>
            <a:r>
              <a:rPr lang="en-US" sz="1400" dirty="0">
                <a:solidFill>
                  <a:srgbClr val="1E1C43"/>
                </a:solidFill>
                <a:latin typeface="+mn-lt"/>
              </a:rPr>
              <a:t>Source: </a:t>
            </a:r>
            <a:r>
              <a:rPr lang="en-US" sz="1400" i="1" dirty="0">
                <a:solidFill>
                  <a:srgbClr val="1E1C43"/>
                </a:solidFill>
                <a:latin typeface="+mn-lt"/>
                <a:hlinkClick r:id="rId3">
                  <a:extLst>
                    <a:ext uri="{A12FA001-AC4F-418D-AE19-62706E023703}">
                      <ahyp:hlinkClr xmlns:ahyp="http://schemas.microsoft.com/office/drawing/2018/hyperlinkcolor" val="tx"/>
                    </a:ext>
                  </a:extLst>
                </a:hlinkClick>
              </a:rPr>
              <a:t>Financing of Inclusive Education: Mapping Country Systems for Inclusive Education</a:t>
            </a:r>
            <a:endParaRPr lang="en-US" sz="1400" i="1" dirty="0">
              <a:solidFill>
                <a:srgbClr val="1E1C43"/>
              </a:solidFill>
              <a:latin typeface="+mn-lt"/>
            </a:endParaRPr>
          </a:p>
        </p:txBody>
      </p:sp>
    </p:spTree>
    <p:extLst>
      <p:ext uri="{BB962C8B-B14F-4D97-AF65-F5344CB8AC3E}">
        <p14:creationId xmlns:p14="http://schemas.microsoft.com/office/powerpoint/2010/main" val="126556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DD022-92A2-0F4F-9EAF-5F6C861C6EC5}"/>
              </a:ext>
            </a:extLst>
          </p:cNvPr>
          <p:cNvSpPr>
            <a:spLocks noGrp="1"/>
          </p:cNvSpPr>
          <p:nvPr>
            <p:ph type="title"/>
          </p:nvPr>
        </p:nvSpPr>
        <p:spPr>
          <a:xfrm>
            <a:off x="670931" y="107429"/>
            <a:ext cx="12089448" cy="1584176"/>
          </a:xfrm>
        </p:spPr>
        <p:txBody>
          <a:bodyPr/>
          <a:lstStyle/>
          <a:p>
            <a:pPr algn="l">
              <a:lnSpc>
                <a:spcPct val="100000"/>
              </a:lnSpc>
            </a:pPr>
            <a:r>
              <a:rPr lang="en-GB" b="1" noProof="0" dirty="0"/>
              <a:t>Key issue 1: Preventing costly and inequitable exclusionary strategies </a:t>
            </a:r>
            <a:endParaRPr lang="en-GB" noProof="0" dirty="0"/>
          </a:p>
        </p:txBody>
      </p:sp>
      <p:graphicFrame>
        <p:nvGraphicFramePr>
          <p:cNvPr id="4" name="Espace réservé du contenu 3" descr="Critical resourcing factor: A political commitment to the right to education for all learners&#13;&#10;Key drivers: financial commitment towards inclusive education; commitment to excellence for all; investment in developing support measures for learners&#13;&#10;Critical resourcing factor: Embedding inclusive education in local contexts within a community-based approach&#13;&#10;Key drivers: embedding inclusive education as a key task and area of responsibility at all decision-making levels; promoting schools’ social responsibility towards inclusive education.&#13;&#10;Critical resourcing factor: Promoting a school-development approach&#13;&#10;Key drivers: moving from a needs-based approach to a whole-school approach; resourcing mechanisms that encourage the development of inclusive learning communities">
            <a:extLst>
              <a:ext uri="{FF2B5EF4-FFF2-40B4-BE49-F238E27FC236}">
                <a16:creationId xmlns:a16="http://schemas.microsoft.com/office/drawing/2014/main" id="{86F43027-7E19-C744-A9DA-A8B9B16DEDBF}"/>
              </a:ext>
            </a:extLst>
          </p:cNvPr>
          <p:cNvGraphicFramePr>
            <a:graphicFrameLocks noGrp="1"/>
          </p:cNvGraphicFramePr>
          <p:nvPr>
            <p:ph idx="1"/>
            <p:extLst>
              <p:ext uri="{D42A27DB-BD31-4B8C-83A1-F6EECF244321}">
                <p14:modId xmlns:p14="http://schemas.microsoft.com/office/powerpoint/2010/main" val="1320641521"/>
              </p:ext>
            </p:extLst>
          </p:nvPr>
        </p:nvGraphicFramePr>
        <p:xfrm>
          <a:off x="679396" y="1763613"/>
          <a:ext cx="12449203" cy="4937001"/>
        </p:xfrm>
        <a:graphic>
          <a:graphicData uri="http://schemas.openxmlformats.org/drawingml/2006/table">
            <a:tbl>
              <a:tblPr firstRow="1" bandRow="1">
                <a:tableStyleId>{21E4AEA4-8DFA-4A89-87EB-49C32662AFE0}</a:tableStyleId>
              </a:tblPr>
              <a:tblGrid>
                <a:gridCol w="4750605">
                  <a:extLst>
                    <a:ext uri="{9D8B030D-6E8A-4147-A177-3AD203B41FA5}">
                      <a16:colId xmlns:a16="http://schemas.microsoft.com/office/drawing/2014/main" val="3576753065"/>
                    </a:ext>
                  </a:extLst>
                </a:gridCol>
                <a:gridCol w="7698598">
                  <a:extLst>
                    <a:ext uri="{9D8B030D-6E8A-4147-A177-3AD203B41FA5}">
                      <a16:colId xmlns:a16="http://schemas.microsoft.com/office/drawing/2014/main" val="3789828038"/>
                    </a:ext>
                  </a:extLst>
                </a:gridCol>
              </a:tblGrid>
              <a:tr h="457976">
                <a:tc>
                  <a:txBody>
                    <a:bodyPr/>
                    <a:lstStyle/>
                    <a:p>
                      <a:pPr>
                        <a:spcBef>
                          <a:spcPts val="0"/>
                        </a:spcBef>
                        <a:spcAft>
                          <a:spcPts val="0"/>
                        </a:spcAft>
                      </a:pPr>
                      <a:r>
                        <a:rPr lang="en-GB" sz="2400" noProof="0" dirty="0">
                          <a:solidFill>
                            <a:srgbClr val="F1F1F1"/>
                          </a:solidFill>
                        </a:rPr>
                        <a:t>Main critical resourcing factors</a:t>
                      </a:r>
                    </a:p>
                  </a:txBody>
                  <a:tcPr marL="84473" marR="84473" marT="42236" marB="42236">
                    <a:solidFill>
                      <a:schemeClr val="accent2">
                        <a:lumMod val="50000"/>
                      </a:schemeClr>
                    </a:solidFill>
                  </a:tcPr>
                </a:tc>
                <a:tc>
                  <a:txBody>
                    <a:bodyPr/>
                    <a:lstStyle/>
                    <a:p>
                      <a:pPr>
                        <a:spcBef>
                          <a:spcPts val="0"/>
                        </a:spcBef>
                        <a:spcAft>
                          <a:spcPts val="0"/>
                        </a:spcAft>
                      </a:pPr>
                      <a:r>
                        <a:rPr lang="en-GB" sz="2400" noProof="0" dirty="0">
                          <a:solidFill>
                            <a:srgbClr val="F1F1F1"/>
                          </a:solidFill>
                        </a:rPr>
                        <a:t>Key drivers</a:t>
                      </a:r>
                    </a:p>
                  </a:txBody>
                  <a:tcPr marL="84473" marR="84473" marT="42236" marB="42236">
                    <a:solidFill>
                      <a:schemeClr val="accent2">
                        <a:lumMod val="50000"/>
                      </a:schemeClr>
                    </a:solidFill>
                  </a:tcPr>
                </a:tc>
                <a:extLst>
                  <a:ext uri="{0D108BD9-81ED-4DB2-BD59-A6C34878D82A}">
                    <a16:rowId xmlns:a16="http://schemas.microsoft.com/office/drawing/2014/main" val="2415941618"/>
                  </a:ext>
                </a:extLst>
              </a:tr>
              <a:tr h="1310787">
                <a:tc>
                  <a:txBody>
                    <a:bodyPr/>
                    <a:lstStyle/>
                    <a:p>
                      <a:pPr>
                        <a:spcBef>
                          <a:spcPts val="200"/>
                        </a:spcBef>
                        <a:spcAft>
                          <a:spcPts val="200"/>
                        </a:spcAft>
                      </a:pPr>
                      <a:r>
                        <a:rPr lang="en-GB" sz="2200" dirty="0">
                          <a:solidFill>
                            <a:srgbClr val="002060"/>
                          </a:solidFill>
                        </a:rPr>
                        <a:t>A political commitment to the right to education for all learners</a:t>
                      </a:r>
                      <a:endParaRPr lang="fr-FR" sz="2200" b="1" i="0" dirty="0">
                        <a:solidFill>
                          <a:srgbClr val="002060"/>
                        </a:solidFill>
                      </a:endParaRPr>
                    </a:p>
                  </a:txBody>
                  <a:tcPr marL="84473" marR="84473" marT="42236" marB="42236">
                    <a:solidFill>
                      <a:schemeClr val="accent2">
                        <a:lumMod val="20000"/>
                        <a:lumOff val="80000"/>
                      </a:schemeClr>
                    </a:solidFill>
                  </a:tcPr>
                </a:tc>
                <a:tc>
                  <a:txBody>
                    <a:bodyPr/>
                    <a:lstStyle/>
                    <a:p>
                      <a:pPr marL="285750" lvl="0" indent="-285750">
                        <a:spcBef>
                          <a:spcPts val="200"/>
                        </a:spcBef>
                        <a:spcAft>
                          <a:spcPts val="200"/>
                        </a:spcAft>
                        <a:buFont typeface="Arial" panose="020B0604020202020204" pitchFamily="34" charset="0"/>
                        <a:buChar char="•"/>
                      </a:pPr>
                      <a:r>
                        <a:rPr lang="en-GB" sz="2200" dirty="0">
                          <a:solidFill>
                            <a:srgbClr val="002060"/>
                          </a:solidFill>
                        </a:rPr>
                        <a:t>financial commitment towards inclusive education</a:t>
                      </a:r>
                    </a:p>
                    <a:p>
                      <a:pPr marL="285750" lvl="0" indent="-285750">
                        <a:spcBef>
                          <a:spcPts val="200"/>
                        </a:spcBef>
                        <a:spcAft>
                          <a:spcPts val="200"/>
                        </a:spcAft>
                        <a:buFont typeface="Arial" panose="020B0604020202020204" pitchFamily="34" charset="0"/>
                        <a:buChar char="•"/>
                      </a:pPr>
                      <a:r>
                        <a:rPr lang="en-GB" sz="2200" dirty="0">
                          <a:solidFill>
                            <a:srgbClr val="002060"/>
                          </a:solidFill>
                        </a:rPr>
                        <a:t>commitment to excellence for all</a:t>
                      </a:r>
                    </a:p>
                    <a:p>
                      <a:pPr marL="285750" lvl="0" indent="-285750">
                        <a:spcBef>
                          <a:spcPts val="200"/>
                        </a:spcBef>
                        <a:spcAft>
                          <a:spcPts val="200"/>
                        </a:spcAft>
                        <a:buFont typeface="Arial" panose="020B0604020202020204" pitchFamily="34" charset="0"/>
                        <a:buChar char="•"/>
                      </a:pPr>
                      <a:r>
                        <a:rPr lang="en-GB" sz="2200" dirty="0">
                          <a:solidFill>
                            <a:srgbClr val="002060"/>
                          </a:solidFill>
                        </a:rPr>
                        <a:t>investment in developing support measures for learners</a:t>
                      </a:r>
                      <a:endParaRPr lang="fr-FR" sz="2200" i="1" dirty="0">
                        <a:solidFill>
                          <a:srgbClr val="002060"/>
                        </a:solidFill>
                      </a:endParaRPr>
                    </a:p>
                  </a:txBody>
                  <a:tcPr marL="84473" marR="84473" marT="42236" marB="42236">
                    <a:solidFill>
                      <a:schemeClr val="accent2">
                        <a:lumMod val="20000"/>
                        <a:lumOff val="80000"/>
                      </a:schemeClr>
                    </a:solidFill>
                  </a:tcPr>
                </a:tc>
                <a:extLst>
                  <a:ext uri="{0D108BD9-81ED-4DB2-BD59-A6C34878D82A}">
                    <a16:rowId xmlns:a16="http://schemas.microsoft.com/office/drawing/2014/main" val="2730865195"/>
                  </a:ext>
                </a:extLst>
              </a:tr>
              <a:tr h="1584119">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2200" dirty="0">
                          <a:solidFill>
                            <a:srgbClr val="002060"/>
                          </a:solidFill>
                        </a:rPr>
                        <a:t>Embedding inclusive education in local contexts within a community-based approach</a:t>
                      </a:r>
                    </a:p>
                    <a:p>
                      <a:pPr>
                        <a:spcBef>
                          <a:spcPts val="200"/>
                        </a:spcBef>
                        <a:spcAft>
                          <a:spcPts val="200"/>
                        </a:spcAft>
                      </a:pPr>
                      <a:endParaRPr lang="fr-FR" sz="2200" dirty="0">
                        <a:solidFill>
                          <a:srgbClr val="002060"/>
                        </a:solidFill>
                      </a:endParaRPr>
                    </a:p>
                  </a:txBody>
                  <a:tcPr marL="84473" marR="84473" marT="42236" marB="42236">
                    <a:solidFill>
                      <a:schemeClr val="accent2">
                        <a:lumMod val="20000"/>
                        <a:lumOff val="80000"/>
                      </a:schemeClr>
                    </a:solidFill>
                  </a:tcPr>
                </a:tc>
                <a:tc>
                  <a:txBody>
                    <a:bodyPr/>
                    <a:lstStyle/>
                    <a:p>
                      <a:pPr marL="285750" lvl="0" indent="-285750">
                        <a:spcBef>
                          <a:spcPts val="200"/>
                        </a:spcBef>
                        <a:spcAft>
                          <a:spcPts val="200"/>
                        </a:spcAft>
                        <a:buFont typeface="Arial" panose="020B0604020202020204" pitchFamily="34" charset="0"/>
                        <a:buChar char="•"/>
                      </a:pPr>
                      <a:r>
                        <a:rPr lang="en-GB" sz="2200" dirty="0">
                          <a:solidFill>
                            <a:srgbClr val="002060"/>
                          </a:solidFill>
                        </a:rPr>
                        <a:t>embedding inclusive education as a key task and area of responsibility at all decision-making levels</a:t>
                      </a:r>
                    </a:p>
                    <a:p>
                      <a:pPr marL="285750" lvl="0" indent="-285750">
                        <a:spcBef>
                          <a:spcPts val="200"/>
                        </a:spcBef>
                        <a:spcAft>
                          <a:spcPts val="200"/>
                        </a:spcAft>
                        <a:buFont typeface="Arial" panose="020B0604020202020204" pitchFamily="34" charset="0"/>
                        <a:buChar char="•"/>
                      </a:pPr>
                      <a:r>
                        <a:rPr lang="en-GB" sz="2200" dirty="0">
                          <a:solidFill>
                            <a:srgbClr val="002060"/>
                          </a:solidFill>
                        </a:rPr>
                        <a:t>promoting schools’ social responsibility towards inclusive education</a:t>
                      </a:r>
                      <a:endParaRPr lang="fr-FR" sz="2200" i="1" dirty="0">
                        <a:solidFill>
                          <a:srgbClr val="002060"/>
                        </a:solidFill>
                      </a:endParaRPr>
                    </a:p>
                  </a:txBody>
                  <a:tcPr marL="84473" marR="84473" marT="42236" marB="42236">
                    <a:solidFill>
                      <a:schemeClr val="accent2">
                        <a:lumMod val="20000"/>
                        <a:lumOff val="80000"/>
                      </a:schemeClr>
                    </a:solidFill>
                  </a:tcPr>
                </a:tc>
                <a:extLst>
                  <a:ext uri="{0D108BD9-81ED-4DB2-BD59-A6C34878D82A}">
                    <a16:rowId xmlns:a16="http://schemas.microsoft.com/office/drawing/2014/main" val="804567602"/>
                  </a:ext>
                </a:extLst>
              </a:tr>
              <a:tr h="1584119">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2200" dirty="0">
                          <a:solidFill>
                            <a:srgbClr val="002060"/>
                          </a:solidFill>
                        </a:rPr>
                        <a:t>Promoting a school-development approach</a:t>
                      </a:r>
                    </a:p>
                    <a:p>
                      <a:pPr>
                        <a:spcBef>
                          <a:spcPts val="200"/>
                        </a:spcBef>
                        <a:spcAft>
                          <a:spcPts val="200"/>
                        </a:spcAft>
                      </a:pPr>
                      <a:endParaRPr lang="fr-FR" sz="2200" dirty="0">
                        <a:solidFill>
                          <a:srgbClr val="002060"/>
                        </a:solidFill>
                      </a:endParaRPr>
                    </a:p>
                  </a:txBody>
                  <a:tcPr marL="84473" marR="84473" marT="42236" marB="42236">
                    <a:solidFill>
                      <a:schemeClr val="accent2">
                        <a:lumMod val="20000"/>
                        <a:lumOff val="80000"/>
                      </a:schemeClr>
                    </a:solidFill>
                  </a:tcPr>
                </a:tc>
                <a:tc>
                  <a:txBody>
                    <a:bodyPr/>
                    <a:lstStyle/>
                    <a:p>
                      <a:pPr marL="285750" lvl="0" indent="-285750">
                        <a:spcBef>
                          <a:spcPts val="200"/>
                        </a:spcBef>
                        <a:spcAft>
                          <a:spcPts val="200"/>
                        </a:spcAft>
                        <a:buFont typeface="Arial" panose="020B0604020202020204" pitchFamily="34" charset="0"/>
                        <a:buChar char="•"/>
                      </a:pPr>
                      <a:r>
                        <a:rPr lang="en-GB" sz="2200" dirty="0">
                          <a:solidFill>
                            <a:srgbClr val="002060"/>
                          </a:solidFill>
                        </a:rPr>
                        <a:t>moving from a needs-based approach to a whole-school approach </a:t>
                      </a:r>
                    </a:p>
                    <a:p>
                      <a:pPr marL="285750" lvl="0" indent="-285750">
                        <a:spcBef>
                          <a:spcPts val="200"/>
                        </a:spcBef>
                        <a:spcAft>
                          <a:spcPts val="200"/>
                        </a:spcAft>
                        <a:buFont typeface="Arial" panose="020B0604020202020204" pitchFamily="34" charset="0"/>
                        <a:buChar char="•"/>
                      </a:pPr>
                      <a:r>
                        <a:rPr lang="en-GB" sz="2200" dirty="0">
                          <a:solidFill>
                            <a:srgbClr val="002060"/>
                          </a:solidFill>
                        </a:rPr>
                        <a:t>resourcing mechanisms that encourage the development of inclusive learning communities</a:t>
                      </a:r>
                      <a:endParaRPr lang="fr-FR" sz="2200" i="1" dirty="0">
                        <a:solidFill>
                          <a:srgbClr val="002060"/>
                        </a:solidFill>
                      </a:endParaRPr>
                    </a:p>
                  </a:txBody>
                  <a:tcPr marL="84473" marR="84473" marT="42236" marB="42236">
                    <a:solidFill>
                      <a:schemeClr val="accent2">
                        <a:lumMod val="20000"/>
                        <a:lumOff val="80000"/>
                      </a:schemeClr>
                    </a:solidFill>
                  </a:tcPr>
                </a:tc>
                <a:extLst>
                  <a:ext uri="{0D108BD9-81ED-4DB2-BD59-A6C34878D82A}">
                    <a16:rowId xmlns:a16="http://schemas.microsoft.com/office/drawing/2014/main" val="1491149529"/>
                  </a:ext>
                </a:extLst>
              </a:tr>
            </a:tbl>
          </a:graphicData>
        </a:graphic>
      </p:graphicFrame>
    </p:spTree>
    <p:extLst>
      <p:ext uri="{BB962C8B-B14F-4D97-AF65-F5344CB8AC3E}">
        <p14:creationId xmlns:p14="http://schemas.microsoft.com/office/powerpoint/2010/main" val="271559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DD022-92A2-0F4F-9EAF-5F6C861C6EC5}"/>
              </a:ext>
            </a:extLst>
          </p:cNvPr>
          <p:cNvSpPr>
            <a:spLocks noGrp="1"/>
          </p:cNvSpPr>
          <p:nvPr>
            <p:ph type="title"/>
          </p:nvPr>
        </p:nvSpPr>
        <p:spPr>
          <a:xfrm>
            <a:off x="670931" y="107429"/>
            <a:ext cx="12089448" cy="1584176"/>
          </a:xfrm>
        </p:spPr>
        <p:txBody>
          <a:bodyPr/>
          <a:lstStyle/>
          <a:p>
            <a:pPr algn="l">
              <a:lnSpc>
                <a:spcPct val="100000"/>
              </a:lnSpc>
            </a:pPr>
            <a:r>
              <a:rPr lang="en-GB" b="1" noProof="0" dirty="0"/>
              <a:t>Key issue 2: Promoting a school-development approach to inclusive education</a:t>
            </a:r>
          </a:p>
        </p:txBody>
      </p:sp>
      <p:graphicFrame>
        <p:nvGraphicFramePr>
          <p:cNvPr id="4" name="Espace réservé du contenu 3" descr="Critical resourcing factor: Providing incentives for a supportive learning environment&#13;&#10;Key drivers: financial support for schools and learners at risk of underachievement; resourcing mechanisms that foster learning networks&#13;&#10;Critical resourcing factor: Promoting school autonomy&#13;&#10;Key drivers: flexible use of public funding; organisational flexibility.&#13;&#10;Critical resourcing factor: Embedding inclusive education in supportive quality assurance mechanisms at school level&#13;&#10;Key drivers: support for distributed leadership; an adequate combination of means for supportive innovative learning environments">
            <a:extLst>
              <a:ext uri="{FF2B5EF4-FFF2-40B4-BE49-F238E27FC236}">
                <a16:creationId xmlns:a16="http://schemas.microsoft.com/office/drawing/2014/main" id="{86F43027-7E19-C744-A9DA-A8B9B16DEDBF}"/>
              </a:ext>
            </a:extLst>
          </p:cNvPr>
          <p:cNvGraphicFramePr>
            <a:graphicFrameLocks noGrp="1"/>
          </p:cNvGraphicFramePr>
          <p:nvPr>
            <p:ph idx="1"/>
            <p:extLst>
              <p:ext uri="{D42A27DB-BD31-4B8C-83A1-F6EECF244321}">
                <p14:modId xmlns:p14="http://schemas.microsoft.com/office/powerpoint/2010/main" val="2602735631"/>
              </p:ext>
            </p:extLst>
          </p:nvPr>
        </p:nvGraphicFramePr>
        <p:xfrm>
          <a:off x="670931" y="1763613"/>
          <a:ext cx="12457668" cy="4786499"/>
        </p:xfrm>
        <a:graphic>
          <a:graphicData uri="http://schemas.openxmlformats.org/drawingml/2006/table">
            <a:tbl>
              <a:tblPr firstRow="1" bandRow="1">
                <a:tableStyleId>{21E4AEA4-8DFA-4A89-87EB-49C32662AFE0}</a:tableStyleId>
              </a:tblPr>
              <a:tblGrid>
                <a:gridCol w="4753834">
                  <a:extLst>
                    <a:ext uri="{9D8B030D-6E8A-4147-A177-3AD203B41FA5}">
                      <a16:colId xmlns:a16="http://schemas.microsoft.com/office/drawing/2014/main" val="3576753065"/>
                    </a:ext>
                  </a:extLst>
                </a:gridCol>
                <a:gridCol w="7703834">
                  <a:extLst>
                    <a:ext uri="{9D8B030D-6E8A-4147-A177-3AD203B41FA5}">
                      <a16:colId xmlns:a16="http://schemas.microsoft.com/office/drawing/2014/main" val="3789828038"/>
                    </a:ext>
                  </a:extLst>
                </a:gridCol>
              </a:tblGrid>
              <a:tr h="504056">
                <a:tc>
                  <a:txBody>
                    <a:bodyPr/>
                    <a:lstStyle/>
                    <a:p>
                      <a:pPr>
                        <a:spcBef>
                          <a:spcPts val="0"/>
                        </a:spcBef>
                        <a:spcAft>
                          <a:spcPts val="0"/>
                        </a:spcAft>
                      </a:pPr>
                      <a:r>
                        <a:rPr lang="en-GB" sz="2600" noProof="0" dirty="0">
                          <a:solidFill>
                            <a:schemeClr val="bg2"/>
                          </a:solidFill>
                        </a:rPr>
                        <a:t>Main critical resourcing factors</a:t>
                      </a:r>
                    </a:p>
                  </a:txBody>
                  <a:tcPr marL="90798" marR="90798" marT="45399" marB="45399">
                    <a:solidFill>
                      <a:schemeClr val="accent2">
                        <a:lumMod val="50000"/>
                      </a:schemeClr>
                    </a:solidFill>
                  </a:tcPr>
                </a:tc>
                <a:tc>
                  <a:txBody>
                    <a:bodyPr/>
                    <a:lstStyle/>
                    <a:p>
                      <a:pPr>
                        <a:spcBef>
                          <a:spcPts val="0"/>
                        </a:spcBef>
                        <a:spcAft>
                          <a:spcPts val="0"/>
                        </a:spcAft>
                      </a:pPr>
                      <a:r>
                        <a:rPr lang="en-GB" sz="2600" noProof="0" dirty="0">
                          <a:solidFill>
                            <a:schemeClr val="bg2"/>
                          </a:solidFill>
                        </a:rPr>
                        <a:t>Key drivers</a:t>
                      </a:r>
                    </a:p>
                  </a:txBody>
                  <a:tcPr marL="90798" marR="90798" marT="45399" marB="45399">
                    <a:solidFill>
                      <a:schemeClr val="accent2">
                        <a:lumMod val="50000"/>
                      </a:schemeClr>
                    </a:solidFill>
                  </a:tcPr>
                </a:tc>
                <a:extLst>
                  <a:ext uri="{0D108BD9-81ED-4DB2-BD59-A6C34878D82A}">
                    <a16:rowId xmlns:a16="http://schemas.microsoft.com/office/drawing/2014/main" val="2415941618"/>
                  </a:ext>
                </a:extLst>
              </a:tr>
              <a:tr h="1557052">
                <a:tc>
                  <a:txBody>
                    <a:bodyPr/>
                    <a:lstStyle/>
                    <a:p>
                      <a:pPr lvl="0" algn="l">
                        <a:spcBef>
                          <a:spcPts val="200"/>
                        </a:spcBef>
                        <a:spcAft>
                          <a:spcPts val="200"/>
                        </a:spcAft>
                      </a:pPr>
                      <a:r>
                        <a:rPr lang="en-GB" sz="2400" noProof="0" dirty="0">
                          <a:solidFill>
                            <a:srgbClr val="002060"/>
                          </a:solidFill>
                        </a:rPr>
                        <a:t>Providing incentives for a supportive learning environment </a:t>
                      </a:r>
                      <a:endParaRPr lang="en-GB" sz="2400" b="1" noProof="0" dirty="0">
                        <a:solidFill>
                          <a:srgbClr val="002060"/>
                        </a:solidFill>
                      </a:endParaRPr>
                    </a:p>
                  </a:txBody>
                  <a:tcPr marL="90798" marR="90798" marT="45399" marB="45399">
                    <a:solidFill>
                      <a:schemeClr val="accent2">
                        <a:lumMod val="20000"/>
                        <a:lumOff val="80000"/>
                      </a:schemeClr>
                    </a:solidFill>
                  </a:tcPr>
                </a:tc>
                <a:tc>
                  <a:txBody>
                    <a:bodyPr/>
                    <a:lstStyle/>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financial support for schools and learners at risk of underachievement </a:t>
                      </a:r>
                    </a:p>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resourcing mechanisms that foster learning networks</a:t>
                      </a:r>
                      <a:endParaRPr lang="en-GB" sz="2400" i="1" noProof="0" dirty="0">
                        <a:solidFill>
                          <a:srgbClr val="002060"/>
                        </a:solidFill>
                      </a:endParaRPr>
                    </a:p>
                  </a:txBody>
                  <a:tcPr marL="90798" marR="90798" marT="45399" marB="45399">
                    <a:solidFill>
                      <a:schemeClr val="accent2">
                        <a:lumMod val="20000"/>
                        <a:lumOff val="80000"/>
                      </a:schemeClr>
                    </a:solidFill>
                  </a:tcPr>
                </a:tc>
                <a:extLst>
                  <a:ext uri="{0D108BD9-81ED-4DB2-BD59-A6C34878D82A}">
                    <a16:rowId xmlns:a16="http://schemas.microsoft.com/office/drawing/2014/main" val="2730865195"/>
                  </a:ext>
                </a:extLst>
              </a:tr>
              <a:tr h="1190688">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2400" noProof="0" dirty="0">
                          <a:solidFill>
                            <a:srgbClr val="002060"/>
                          </a:solidFill>
                        </a:rPr>
                        <a:t>Promoting school autonomy</a:t>
                      </a:r>
                      <a:endParaRPr lang="en-GB" sz="2400" b="1" noProof="0" dirty="0">
                        <a:solidFill>
                          <a:srgbClr val="002060"/>
                        </a:solidFill>
                      </a:endParaRPr>
                    </a:p>
                  </a:txBody>
                  <a:tcPr marL="90798" marR="90798" marT="45399" marB="45399">
                    <a:solidFill>
                      <a:schemeClr val="accent2">
                        <a:lumMod val="20000"/>
                        <a:lumOff val="80000"/>
                      </a:schemeClr>
                    </a:solidFill>
                  </a:tcPr>
                </a:tc>
                <a:tc>
                  <a:txBody>
                    <a:bodyPr/>
                    <a:lstStyle/>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flexible use of public funding </a:t>
                      </a:r>
                    </a:p>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organisational flexibility</a:t>
                      </a:r>
                      <a:endParaRPr lang="en-GB" sz="2400" i="1" noProof="0" dirty="0">
                        <a:solidFill>
                          <a:srgbClr val="002060"/>
                        </a:solidFill>
                      </a:endParaRPr>
                    </a:p>
                  </a:txBody>
                  <a:tcPr marL="90798" marR="90798" marT="45399" marB="45399">
                    <a:solidFill>
                      <a:schemeClr val="accent2">
                        <a:lumMod val="20000"/>
                        <a:lumOff val="80000"/>
                      </a:schemeClr>
                    </a:solidFill>
                  </a:tcPr>
                </a:tc>
                <a:extLst>
                  <a:ext uri="{0D108BD9-81ED-4DB2-BD59-A6C34878D82A}">
                    <a16:rowId xmlns:a16="http://schemas.microsoft.com/office/drawing/2014/main" val="804567602"/>
                  </a:ext>
                </a:extLst>
              </a:tr>
              <a:tr h="1534703">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2400" noProof="0" dirty="0">
                          <a:solidFill>
                            <a:srgbClr val="002060"/>
                          </a:solidFill>
                        </a:rPr>
                        <a:t>Embedding inclusive education in supportive quality assurance mechanisms at school level </a:t>
                      </a:r>
                    </a:p>
                  </a:txBody>
                  <a:tcPr marL="90798" marR="90798" marT="45399" marB="45399">
                    <a:solidFill>
                      <a:schemeClr val="accent2">
                        <a:lumMod val="20000"/>
                        <a:lumOff val="80000"/>
                      </a:schemeClr>
                    </a:solidFill>
                  </a:tcPr>
                </a:tc>
                <a:tc>
                  <a:txBody>
                    <a:bodyPr/>
                    <a:lstStyle/>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support for distributed leadership </a:t>
                      </a:r>
                    </a:p>
                    <a:p>
                      <a:pPr marL="317500" lvl="1" indent="-285750">
                        <a:spcBef>
                          <a:spcPts val="200"/>
                        </a:spcBef>
                        <a:spcAft>
                          <a:spcPts val="200"/>
                        </a:spcAft>
                        <a:buFont typeface="Arial" panose="020B0604020202020204" pitchFamily="34" charset="0"/>
                        <a:buChar char="•"/>
                        <a:tabLst/>
                      </a:pPr>
                      <a:r>
                        <a:rPr lang="en-GB" sz="2400" noProof="0" dirty="0">
                          <a:solidFill>
                            <a:srgbClr val="002060"/>
                          </a:solidFill>
                        </a:rPr>
                        <a:t>an adequate combination of means for supportive innovative learning environments</a:t>
                      </a:r>
                      <a:endParaRPr lang="en-GB" sz="2400" i="1" noProof="0" dirty="0">
                        <a:solidFill>
                          <a:srgbClr val="002060"/>
                        </a:solidFill>
                      </a:endParaRPr>
                    </a:p>
                  </a:txBody>
                  <a:tcPr marL="90798" marR="90798" marT="45399" marB="45399">
                    <a:solidFill>
                      <a:schemeClr val="accent2">
                        <a:lumMod val="20000"/>
                        <a:lumOff val="80000"/>
                      </a:schemeClr>
                    </a:solidFill>
                  </a:tcPr>
                </a:tc>
                <a:extLst>
                  <a:ext uri="{0D108BD9-81ED-4DB2-BD59-A6C34878D82A}">
                    <a16:rowId xmlns:a16="http://schemas.microsoft.com/office/drawing/2014/main" val="1491149529"/>
                  </a:ext>
                </a:extLst>
              </a:tr>
            </a:tbl>
          </a:graphicData>
        </a:graphic>
      </p:graphicFrame>
    </p:spTree>
    <p:extLst>
      <p:ext uri="{BB962C8B-B14F-4D97-AF65-F5344CB8AC3E}">
        <p14:creationId xmlns:p14="http://schemas.microsoft.com/office/powerpoint/2010/main" val="196676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B8319-1AEE-7E4F-A4C7-9874C6AC7E33}"/>
              </a:ext>
            </a:extLst>
          </p:cNvPr>
          <p:cNvSpPr>
            <a:spLocks noGrp="1"/>
          </p:cNvSpPr>
          <p:nvPr>
            <p:ph type="title"/>
          </p:nvPr>
        </p:nvSpPr>
        <p:spPr>
          <a:xfrm>
            <a:off x="671215" y="107429"/>
            <a:ext cx="12422480" cy="1525757"/>
          </a:xfrm>
        </p:spPr>
        <p:txBody>
          <a:bodyPr/>
          <a:lstStyle/>
          <a:p>
            <a:pPr algn="l">
              <a:lnSpc>
                <a:spcPct val="100000"/>
              </a:lnSpc>
            </a:pPr>
            <a:r>
              <a:rPr lang="en-GB" b="1" noProof="0" dirty="0">
                <a:solidFill>
                  <a:srgbClr val="1E1C43"/>
                </a:solidFill>
              </a:rPr>
              <a:t>Key issue 3: Ensuring innovative and flexible learning environments </a:t>
            </a:r>
          </a:p>
        </p:txBody>
      </p:sp>
      <p:graphicFrame>
        <p:nvGraphicFramePr>
          <p:cNvPr id="4" name="Espace réservé du contenu 3" descr="Critical resourcing factor: Enabling capacity-building strategies&#13;&#10;Key drivers: empower local communities, schools or learners&#13;&#10;Critical resourcing factor: Enabling special settings to act as a resource for mainstream settings&#13;&#10;Key drivers: incentives for special settings to act as resource centres; embedding inclusive education issues in pre- and in-service training of specialists working in special settings&#13;&#10;Critical resourcing factor: Embedding inclusive education in professional development&#13;&#10;Key drivers: embedding inclusive education in teacher training opportunities; promoting leadership capabilities in developing inclusive schools; including parents in training opportunities">
            <a:extLst>
              <a:ext uri="{FF2B5EF4-FFF2-40B4-BE49-F238E27FC236}">
                <a16:creationId xmlns:a16="http://schemas.microsoft.com/office/drawing/2014/main" id="{C6B57B1E-C9DA-2646-AA7F-8282F5603BBA}"/>
              </a:ext>
            </a:extLst>
          </p:cNvPr>
          <p:cNvGraphicFramePr>
            <a:graphicFrameLocks noGrp="1"/>
          </p:cNvGraphicFramePr>
          <p:nvPr>
            <p:ph idx="1"/>
            <p:extLst>
              <p:ext uri="{D42A27DB-BD31-4B8C-83A1-F6EECF244321}">
                <p14:modId xmlns:p14="http://schemas.microsoft.com/office/powerpoint/2010/main" val="3818893243"/>
              </p:ext>
            </p:extLst>
          </p:nvPr>
        </p:nvGraphicFramePr>
        <p:xfrm>
          <a:off x="671513" y="1691606"/>
          <a:ext cx="12391213" cy="4901517"/>
        </p:xfrm>
        <a:graphic>
          <a:graphicData uri="http://schemas.openxmlformats.org/drawingml/2006/table">
            <a:tbl>
              <a:tblPr firstRow="1" bandRow="1">
                <a:tableStyleId>{93296810-A885-4BE3-A3E7-6D5BEEA58F35}</a:tableStyleId>
              </a:tblPr>
              <a:tblGrid>
                <a:gridCol w="5052655">
                  <a:extLst>
                    <a:ext uri="{9D8B030D-6E8A-4147-A177-3AD203B41FA5}">
                      <a16:colId xmlns:a16="http://schemas.microsoft.com/office/drawing/2014/main" val="2235045246"/>
                    </a:ext>
                  </a:extLst>
                </a:gridCol>
                <a:gridCol w="7338558">
                  <a:extLst>
                    <a:ext uri="{9D8B030D-6E8A-4147-A177-3AD203B41FA5}">
                      <a16:colId xmlns:a16="http://schemas.microsoft.com/office/drawing/2014/main" val="4159959071"/>
                    </a:ext>
                  </a:extLst>
                </a:gridCol>
              </a:tblGrid>
              <a:tr h="481340">
                <a:tc>
                  <a:txBody>
                    <a:bodyPr/>
                    <a:lstStyle/>
                    <a:p>
                      <a:pPr>
                        <a:spcBef>
                          <a:spcPts val="200"/>
                        </a:spcBef>
                        <a:spcAft>
                          <a:spcPts val="200"/>
                        </a:spcAft>
                      </a:pPr>
                      <a:r>
                        <a:rPr lang="en-GB" sz="2600" noProof="0" dirty="0">
                          <a:solidFill>
                            <a:schemeClr val="bg2"/>
                          </a:solidFill>
                        </a:rPr>
                        <a:t>Main critical resourcing factors</a:t>
                      </a:r>
                    </a:p>
                  </a:txBody>
                  <a:tcPr marL="90798" marR="90798" marT="45399" marB="45399">
                    <a:solidFill>
                      <a:schemeClr val="accent2">
                        <a:lumMod val="50000"/>
                      </a:schemeClr>
                    </a:solidFill>
                  </a:tcPr>
                </a:tc>
                <a:tc>
                  <a:txBody>
                    <a:bodyPr/>
                    <a:lstStyle/>
                    <a:p>
                      <a:pPr>
                        <a:spcBef>
                          <a:spcPts val="200"/>
                        </a:spcBef>
                        <a:spcAft>
                          <a:spcPts val="200"/>
                        </a:spcAft>
                      </a:pPr>
                      <a:r>
                        <a:rPr lang="en-GB" sz="2600" noProof="0" dirty="0">
                          <a:solidFill>
                            <a:schemeClr val="bg2"/>
                          </a:solidFill>
                        </a:rPr>
                        <a:t>Key drivers</a:t>
                      </a:r>
                    </a:p>
                  </a:txBody>
                  <a:tcPr marL="90798" marR="90798" marT="45399" marB="45399">
                    <a:solidFill>
                      <a:schemeClr val="accent2">
                        <a:lumMod val="50000"/>
                      </a:schemeClr>
                    </a:solidFill>
                  </a:tcPr>
                </a:tc>
                <a:extLst>
                  <a:ext uri="{0D108BD9-81ED-4DB2-BD59-A6C34878D82A}">
                    <a16:rowId xmlns:a16="http://schemas.microsoft.com/office/drawing/2014/main" val="753422350"/>
                  </a:ext>
                </a:extLst>
              </a:tr>
              <a:tr h="741107">
                <a:tc>
                  <a:txBody>
                    <a:bodyPr/>
                    <a:lstStyle/>
                    <a:p>
                      <a:pPr>
                        <a:spcBef>
                          <a:spcPts val="200"/>
                        </a:spcBef>
                        <a:spcAft>
                          <a:spcPts val="200"/>
                        </a:spcAft>
                      </a:pPr>
                      <a:r>
                        <a:rPr lang="en-GB" sz="2400" kern="1200" noProof="0" dirty="0">
                          <a:solidFill>
                            <a:srgbClr val="002060"/>
                          </a:solidFill>
                          <a:effectLst/>
                        </a:rPr>
                        <a:t>Enabling capacity-building strategies</a:t>
                      </a:r>
                      <a:r>
                        <a:rPr lang="en-GB" sz="2400" noProof="0" dirty="0">
                          <a:solidFill>
                            <a:srgbClr val="002060"/>
                          </a:solidFill>
                          <a:effectLst/>
                        </a:rPr>
                        <a:t> </a:t>
                      </a:r>
                      <a:endParaRPr lang="en-GB" sz="2400" noProof="0" dirty="0">
                        <a:solidFill>
                          <a:srgbClr val="002060"/>
                        </a:solidFill>
                      </a:endParaRPr>
                    </a:p>
                  </a:txBody>
                  <a:tcPr marL="90798" marR="90798" marT="45399" marB="45399">
                    <a:solidFill>
                      <a:schemeClr val="accent2">
                        <a:lumMod val="20000"/>
                        <a:lumOff val="80000"/>
                      </a:schemeClr>
                    </a:solidFill>
                  </a:tcPr>
                </a:tc>
                <a:tc>
                  <a:txBody>
                    <a:bodyPr/>
                    <a:lstStyle/>
                    <a:p>
                      <a:pPr marL="285750" lvl="0" indent="-285750">
                        <a:spcBef>
                          <a:spcPts val="200"/>
                        </a:spcBef>
                        <a:spcAft>
                          <a:spcPts val="200"/>
                        </a:spcAft>
                        <a:buFont typeface="Arial" panose="020B0604020202020204" pitchFamily="34" charset="0"/>
                        <a:buChar char="•"/>
                      </a:pPr>
                      <a:r>
                        <a:rPr lang="en-GB" sz="2400" kern="1200" noProof="0" dirty="0">
                          <a:solidFill>
                            <a:srgbClr val="002060"/>
                          </a:solidFill>
                          <a:effectLst/>
                        </a:rPr>
                        <a:t>empower local communities, schools or learners</a:t>
                      </a:r>
                      <a:endParaRPr lang="en-GB" sz="2400" i="1" kern="1200" noProof="0" dirty="0">
                        <a:solidFill>
                          <a:srgbClr val="002060"/>
                        </a:solidFill>
                        <a:effectLst/>
                        <a:latin typeface="+mn-lt"/>
                        <a:ea typeface="+mn-ea"/>
                        <a:cs typeface="+mn-cs"/>
                      </a:endParaRPr>
                    </a:p>
                  </a:txBody>
                  <a:tcPr marL="90798" marR="90798" marT="45399" marB="45399">
                    <a:solidFill>
                      <a:schemeClr val="accent2">
                        <a:lumMod val="20000"/>
                        <a:lumOff val="80000"/>
                      </a:schemeClr>
                    </a:solidFill>
                  </a:tcPr>
                </a:tc>
                <a:extLst>
                  <a:ext uri="{0D108BD9-81ED-4DB2-BD59-A6C34878D82A}">
                    <a16:rowId xmlns:a16="http://schemas.microsoft.com/office/drawing/2014/main" val="856557116"/>
                  </a:ext>
                </a:extLst>
              </a:tr>
              <a:tr h="1652174">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2400" noProof="0" dirty="0">
                          <a:solidFill>
                            <a:srgbClr val="002060"/>
                          </a:solidFill>
                        </a:rPr>
                        <a:t>Enabling special settings to act as a resource for mainstream settings</a:t>
                      </a:r>
                    </a:p>
                    <a:p>
                      <a:pPr>
                        <a:spcBef>
                          <a:spcPts val="200"/>
                        </a:spcBef>
                        <a:spcAft>
                          <a:spcPts val="200"/>
                        </a:spcAft>
                      </a:pPr>
                      <a:endParaRPr lang="en-GB" sz="2400" noProof="0" dirty="0">
                        <a:solidFill>
                          <a:srgbClr val="002060"/>
                        </a:solidFill>
                      </a:endParaRPr>
                    </a:p>
                  </a:txBody>
                  <a:tcPr marL="90798" marR="90798" marT="45399" marB="45399">
                    <a:solidFill>
                      <a:schemeClr val="accent2">
                        <a:lumMod val="20000"/>
                        <a:lumOff val="80000"/>
                      </a:schemeClr>
                    </a:solidFill>
                  </a:tcPr>
                </a:tc>
                <a:tc>
                  <a:txBody>
                    <a:bodyPr/>
                    <a:lstStyle/>
                    <a:p>
                      <a:pPr marL="285750" marR="0" lvl="0" indent="-28575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2400" kern="1200" noProof="0" dirty="0">
                          <a:solidFill>
                            <a:srgbClr val="002060"/>
                          </a:solidFill>
                          <a:effectLst/>
                        </a:rPr>
                        <a:t>incentives for special settings to act as resource centres</a:t>
                      </a:r>
                    </a:p>
                    <a:p>
                      <a:pPr marL="285750" marR="0" lvl="0" indent="-28575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2400" kern="1200" noProof="0" dirty="0">
                          <a:solidFill>
                            <a:srgbClr val="002060"/>
                          </a:solidFill>
                          <a:effectLst/>
                        </a:rPr>
                        <a:t>embedding inclusive education issues in pre- and in-service training of specialists working in special settings</a:t>
                      </a:r>
                    </a:p>
                  </a:txBody>
                  <a:tcPr marL="90798" marR="90798" marT="45399" marB="45399">
                    <a:solidFill>
                      <a:schemeClr val="accent2">
                        <a:lumMod val="20000"/>
                        <a:lumOff val="80000"/>
                      </a:schemeClr>
                    </a:solidFill>
                  </a:tcPr>
                </a:tc>
                <a:extLst>
                  <a:ext uri="{0D108BD9-81ED-4DB2-BD59-A6C34878D82A}">
                    <a16:rowId xmlns:a16="http://schemas.microsoft.com/office/drawing/2014/main" val="2166327564"/>
                  </a:ext>
                </a:extLst>
              </a:tr>
              <a:tr h="1897140">
                <a:tc>
                  <a:txBody>
                    <a:bodyPr/>
                    <a:lstStyle/>
                    <a:p>
                      <a:pPr>
                        <a:spcBef>
                          <a:spcPts val="200"/>
                        </a:spcBef>
                        <a:spcAft>
                          <a:spcPts val="200"/>
                        </a:spcAft>
                      </a:pPr>
                      <a:r>
                        <a:rPr lang="en-GB" sz="2400" kern="1200" noProof="0" dirty="0">
                          <a:solidFill>
                            <a:srgbClr val="002060"/>
                          </a:solidFill>
                          <a:effectLst/>
                        </a:rPr>
                        <a:t>Embedding inclusive education in professional development</a:t>
                      </a:r>
                      <a:r>
                        <a:rPr lang="en-GB" sz="2400" noProof="0" dirty="0">
                          <a:solidFill>
                            <a:srgbClr val="002060"/>
                          </a:solidFill>
                          <a:effectLst/>
                        </a:rPr>
                        <a:t> </a:t>
                      </a:r>
                      <a:endParaRPr lang="en-GB" sz="2400" noProof="0" dirty="0">
                        <a:solidFill>
                          <a:srgbClr val="002060"/>
                        </a:solidFill>
                      </a:endParaRPr>
                    </a:p>
                  </a:txBody>
                  <a:tcPr marL="90798" marR="90798" marT="45399" marB="45399">
                    <a:solidFill>
                      <a:schemeClr val="accent2">
                        <a:lumMod val="20000"/>
                        <a:lumOff val="80000"/>
                      </a:schemeClr>
                    </a:solidFill>
                  </a:tcPr>
                </a:tc>
                <a:tc>
                  <a:txBody>
                    <a:bodyPr/>
                    <a:lstStyle/>
                    <a:p>
                      <a:pPr marL="285750" indent="-285750">
                        <a:spcBef>
                          <a:spcPts val="200"/>
                        </a:spcBef>
                        <a:spcAft>
                          <a:spcPts val="200"/>
                        </a:spcAft>
                        <a:buFont typeface="Arial" panose="020B0604020202020204" pitchFamily="34" charset="0"/>
                        <a:buChar char="•"/>
                      </a:pPr>
                      <a:r>
                        <a:rPr lang="en-GB" sz="2400" kern="1200" noProof="0" dirty="0">
                          <a:solidFill>
                            <a:srgbClr val="002060"/>
                          </a:solidFill>
                          <a:effectLst/>
                        </a:rPr>
                        <a:t>embedding inclusive education in teacher training opportunities</a:t>
                      </a:r>
                    </a:p>
                    <a:p>
                      <a:pPr marL="285750" indent="-285750">
                        <a:spcBef>
                          <a:spcPts val="200"/>
                        </a:spcBef>
                        <a:spcAft>
                          <a:spcPts val="200"/>
                        </a:spcAft>
                        <a:buFont typeface="Arial" panose="020B0604020202020204" pitchFamily="34" charset="0"/>
                        <a:buChar char="•"/>
                      </a:pPr>
                      <a:r>
                        <a:rPr lang="en-GB" sz="2400" kern="1200" noProof="0" dirty="0">
                          <a:solidFill>
                            <a:srgbClr val="002060"/>
                          </a:solidFill>
                          <a:effectLst/>
                        </a:rPr>
                        <a:t>promoting leadership capabilities in</a:t>
                      </a:r>
                      <a:r>
                        <a:rPr lang="en-GB" sz="2400" kern="1200" baseline="0" noProof="0" dirty="0">
                          <a:solidFill>
                            <a:srgbClr val="002060"/>
                          </a:solidFill>
                          <a:effectLst/>
                        </a:rPr>
                        <a:t> </a:t>
                      </a:r>
                      <a:r>
                        <a:rPr lang="en-GB" sz="2400" kern="1200" noProof="0" dirty="0">
                          <a:solidFill>
                            <a:srgbClr val="002060"/>
                          </a:solidFill>
                          <a:effectLst/>
                        </a:rPr>
                        <a:t>developing inclusive schools </a:t>
                      </a:r>
                    </a:p>
                    <a:p>
                      <a:pPr marL="285750" indent="-285750">
                        <a:spcBef>
                          <a:spcPts val="200"/>
                        </a:spcBef>
                        <a:spcAft>
                          <a:spcPts val="200"/>
                        </a:spcAft>
                        <a:buFont typeface="Arial" panose="020B0604020202020204" pitchFamily="34" charset="0"/>
                        <a:buChar char="•"/>
                      </a:pPr>
                      <a:r>
                        <a:rPr lang="en-GB" sz="2400" kern="1200" noProof="0" dirty="0">
                          <a:solidFill>
                            <a:srgbClr val="002060"/>
                          </a:solidFill>
                          <a:effectLst/>
                        </a:rPr>
                        <a:t>including parents in training opportunities</a:t>
                      </a:r>
                      <a:endParaRPr lang="en-GB" sz="2400" i="1" noProof="0" dirty="0">
                        <a:solidFill>
                          <a:srgbClr val="002060"/>
                        </a:solidFill>
                      </a:endParaRPr>
                    </a:p>
                  </a:txBody>
                  <a:tcPr marL="90798" marR="90798" marT="45399" marB="45399">
                    <a:solidFill>
                      <a:schemeClr val="accent2">
                        <a:lumMod val="20000"/>
                        <a:lumOff val="80000"/>
                      </a:schemeClr>
                    </a:solidFill>
                  </a:tcPr>
                </a:tc>
                <a:extLst>
                  <a:ext uri="{0D108BD9-81ED-4DB2-BD59-A6C34878D82A}">
                    <a16:rowId xmlns:a16="http://schemas.microsoft.com/office/drawing/2014/main" val="3916690142"/>
                  </a:ext>
                </a:extLst>
              </a:tr>
            </a:tbl>
          </a:graphicData>
        </a:graphic>
      </p:graphicFrame>
    </p:spTree>
    <p:extLst>
      <p:ext uri="{BB962C8B-B14F-4D97-AF65-F5344CB8AC3E}">
        <p14:creationId xmlns:p14="http://schemas.microsoft.com/office/powerpoint/2010/main" val="420765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DD022-92A2-0F4F-9EAF-5F6C861C6EC5}"/>
              </a:ext>
            </a:extLst>
          </p:cNvPr>
          <p:cNvSpPr>
            <a:spLocks noGrp="1"/>
          </p:cNvSpPr>
          <p:nvPr>
            <p:ph type="title"/>
          </p:nvPr>
        </p:nvSpPr>
        <p:spPr>
          <a:xfrm>
            <a:off x="671215" y="107429"/>
            <a:ext cx="12584461" cy="1440160"/>
          </a:xfrm>
        </p:spPr>
        <p:txBody>
          <a:bodyPr>
            <a:noAutofit/>
          </a:bodyPr>
          <a:lstStyle/>
          <a:p>
            <a:pPr algn="l">
              <a:lnSpc>
                <a:spcPct val="100000"/>
              </a:lnSpc>
            </a:pPr>
            <a:r>
              <a:rPr lang="en-GB" b="1" noProof="0" dirty="0">
                <a:solidFill>
                  <a:srgbClr val="1E1C43"/>
                </a:solidFill>
              </a:rPr>
              <a:t>Key issue 4: Transparent and accountable systems for inclusive education</a:t>
            </a:r>
          </a:p>
        </p:txBody>
      </p:sp>
      <p:graphicFrame>
        <p:nvGraphicFramePr>
          <p:cNvPr id="4" name="Espace réservé du contenu 3" descr="Critical resourcing factor: Network governance strategies promoting integrated systems for inclusive education&#13;&#10;Key drivers: school networks; local networks; an interdisciplinary framework; an inter-ministerial framework&#13;&#10;Critical resourcing factor: Moving from procedural control mechanisms to accountable systems for inclusive education&#13;&#10;Key drivers: connecting the funding with evidence-based resource planning; developing monitoring mechanisms that go beyond administrative compliance; mapping funding data against the goals of inclusive education; embedding inclusive education in reporting and dissemination mechanisms&#13;&#10;Critical resourcing factor: Embedding inclusive education policies in a quality assurance system&#13;&#10;Key drivers: reworking existing evaluation procedures and mechanisms for inclusive education issues in a quality assurance system; developing a clear inclusive education quality assurance framework">
            <a:extLst>
              <a:ext uri="{FF2B5EF4-FFF2-40B4-BE49-F238E27FC236}">
                <a16:creationId xmlns:a16="http://schemas.microsoft.com/office/drawing/2014/main" id="{86F43027-7E19-C744-A9DA-A8B9B16DEDBF}"/>
              </a:ext>
            </a:extLst>
          </p:cNvPr>
          <p:cNvGraphicFramePr>
            <a:graphicFrameLocks noGrp="1"/>
          </p:cNvGraphicFramePr>
          <p:nvPr>
            <p:ph idx="1"/>
            <p:extLst>
              <p:ext uri="{D42A27DB-BD31-4B8C-83A1-F6EECF244321}">
                <p14:modId xmlns:p14="http://schemas.microsoft.com/office/powerpoint/2010/main" val="1500960398"/>
              </p:ext>
            </p:extLst>
          </p:nvPr>
        </p:nvGraphicFramePr>
        <p:xfrm>
          <a:off x="671513" y="1619597"/>
          <a:ext cx="12457085" cy="5068628"/>
        </p:xfrm>
        <a:graphic>
          <a:graphicData uri="http://schemas.openxmlformats.org/drawingml/2006/table">
            <a:tbl>
              <a:tblPr firstRow="1" bandRow="1">
                <a:tableStyleId>{93296810-A885-4BE3-A3E7-6D5BEEA58F35}</a:tableStyleId>
              </a:tblPr>
              <a:tblGrid>
                <a:gridCol w="4477548">
                  <a:extLst>
                    <a:ext uri="{9D8B030D-6E8A-4147-A177-3AD203B41FA5}">
                      <a16:colId xmlns:a16="http://schemas.microsoft.com/office/drawing/2014/main" val="3576753065"/>
                    </a:ext>
                  </a:extLst>
                </a:gridCol>
                <a:gridCol w="7979537">
                  <a:extLst>
                    <a:ext uri="{9D8B030D-6E8A-4147-A177-3AD203B41FA5}">
                      <a16:colId xmlns:a16="http://schemas.microsoft.com/office/drawing/2014/main" val="3789828038"/>
                    </a:ext>
                  </a:extLst>
                </a:gridCol>
              </a:tblGrid>
              <a:tr h="456206">
                <a:tc>
                  <a:txBody>
                    <a:bodyPr/>
                    <a:lstStyle/>
                    <a:p>
                      <a:pPr>
                        <a:spcBef>
                          <a:spcPts val="0"/>
                        </a:spcBef>
                        <a:spcAft>
                          <a:spcPts val="0"/>
                        </a:spcAft>
                      </a:pPr>
                      <a:r>
                        <a:rPr lang="en-GB" sz="2500" noProof="0" dirty="0">
                          <a:solidFill>
                            <a:schemeClr val="bg2"/>
                          </a:solidFill>
                        </a:rPr>
                        <a:t>Main critical resourcing factors</a:t>
                      </a:r>
                    </a:p>
                  </a:txBody>
                  <a:tcPr marL="87401" marR="87401" marT="43701" marB="43701">
                    <a:solidFill>
                      <a:schemeClr val="accent2">
                        <a:lumMod val="50000"/>
                      </a:schemeClr>
                    </a:solidFill>
                  </a:tcPr>
                </a:tc>
                <a:tc>
                  <a:txBody>
                    <a:bodyPr/>
                    <a:lstStyle/>
                    <a:p>
                      <a:pPr>
                        <a:spcBef>
                          <a:spcPts val="0"/>
                        </a:spcBef>
                        <a:spcAft>
                          <a:spcPts val="0"/>
                        </a:spcAft>
                      </a:pPr>
                      <a:r>
                        <a:rPr lang="en-GB" sz="2500" noProof="0" dirty="0">
                          <a:solidFill>
                            <a:schemeClr val="bg2"/>
                          </a:solidFill>
                        </a:rPr>
                        <a:t>Key drivers</a:t>
                      </a:r>
                    </a:p>
                  </a:txBody>
                  <a:tcPr marL="87401" marR="87401" marT="43701" marB="43701">
                    <a:solidFill>
                      <a:schemeClr val="accent2">
                        <a:lumMod val="50000"/>
                      </a:schemeClr>
                    </a:solidFill>
                  </a:tcPr>
                </a:tc>
                <a:extLst>
                  <a:ext uri="{0D108BD9-81ED-4DB2-BD59-A6C34878D82A}">
                    <a16:rowId xmlns:a16="http://schemas.microsoft.com/office/drawing/2014/main" val="2415941618"/>
                  </a:ext>
                </a:extLst>
              </a:tr>
              <a:tr h="13319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100" noProof="0" dirty="0">
                          <a:solidFill>
                            <a:srgbClr val="002060"/>
                          </a:solidFill>
                        </a:rPr>
                        <a:t>Network governance strategies promoting integrated systems for inclusive education </a:t>
                      </a:r>
                      <a:endParaRPr lang="en-GB" sz="2100" b="1" noProof="0" dirty="0">
                        <a:solidFill>
                          <a:srgbClr val="002060"/>
                        </a:solidFill>
                      </a:endParaRPr>
                    </a:p>
                  </a:txBody>
                  <a:tcPr marL="87401" marR="87401" marT="43701" marB="43701">
                    <a:solidFill>
                      <a:schemeClr val="accent2">
                        <a:lumMod val="20000"/>
                        <a:lumOff val="80000"/>
                      </a:schemeClr>
                    </a:solidFill>
                  </a:tcPr>
                </a:tc>
                <a:tc>
                  <a:txBody>
                    <a:bodyPr/>
                    <a:lstStyle/>
                    <a:p>
                      <a:pPr marL="285750" lvl="0" indent="-285750">
                        <a:spcBef>
                          <a:spcPts val="0"/>
                        </a:spcBef>
                        <a:spcAft>
                          <a:spcPts val="0"/>
                        </a:spcAft>
                        <a:buFont typeface="Arial" panose="020B0604020202020204" pitchFamily="34" charset="0"/>
                        <a:buChar char="•"/>
                      </a:pPr>
                      <a:r>
                        <a:rPr lang="en-GB" sz="2100" noProof="0" dirty="0">
                          <a:solidFill>
                            <a:srgbClr val="002060"/>
                          </a:solidFill>
                        </a:rPr>
                        <a:t>school networks</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local networks</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an interdisciplinary framework </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an inter-ministerial framework</a:t>
                      </a:r>
                      <a:endParaRPr lang="en-GB" sz="2100" i="1" noProof="0" dirty="0">
                        <a:solidFill>
                          <a:srgbClr val="002060"/>
                        </a:solidFill>
                      </a:endParaRPr>
                    </a:p>
                  </a:txBody>
                  <a:tcPr marL="87401" marR="87401" marT="43701" marB="43701">
                    <a:solidFill>
                      <a:schemeClr val="accent2">
                        <a:lumMod val="20000"/>
                        <a:lumOff val="80000"/>
                      </a:schemeClr>
                    </a:solidFill>
                  </a:tcPr>
                </a:tc>
                <a:extLst>
                  <a:ext uri="{0D108BD9-81ED-4DB2-BD59-A6C34878D82A}">
                    <a16:rowId xmlns:a16="http://schemas.microsoft.com/office/drawing/2014/main" val="2730865195"/>
                  </a:ext>
                </a:extLst>
              </a:tr>
              <a:tr h="19553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100" noProof="0" dirty="0">
                          <a:solidFill>
                            <a:srgbClr val="002060"/>
                          </a:solidFill>
                        </a:rPr>
                        <a:t>Moving from procedural control mechanisms to accountable systems for inclusive education </a:t>
                      </a:r>
                      <a:endParaRPr lang="en-GB" sz="2100" b="1" noProof="0" dirty="0">
                        <a:solidFill>
                          <a:srgbClr val="002060"/>
                        </a:solidFill>
                      </a:endParaRPr>
                    </a:p>
                  </a:txBody>
                  <a:tcPr marL="87401" marR="87401" marT="43701" marB="43701">
                    <a:solidFill>
                      <a:schemeClr val="accent2">
                        <a:lumMod val="20000"/>
                        <a:lumOff val="80000"/>
                      </a:schemeClr>
                    </a:solidFill>
                  </a:tcPr>
                </a:tc>
                <a:tc>
                  <a:txBody>
                    <a:bodyPr/>
                    <a:lstStyle/>
                    <a:p>
                      <a:pPr marL="285750" lvl="0" indent="-285750">
                        <a:spcBef>
                          <a:spcPts val="0"/>
                        </a:spcBef>
                        <a:spcAft>
                          <a:spcPts val="0"/>
                        </a:spcAft>
                        <a:buFont typeface="Arial" panose="020B0604020202020204" pitchFamily="34" charset="0"/>
                        <a:buChar char="•"/>
                      </a:pPr>
                      <a:r>
                        <a:rPr lang="en-GB" sz="2100" noProof="0" dirty="0">
                          <a:solidFill>
                            <a:srgbClr val="002060"/>
                          </a:solidFill>
                        </a:rPr>
                        <a:t>connecting the funding with evidence-based resource planning</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developing monitoring mechanisms that go beyond administrative compliance</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mapping funding data against the goals of inclusive education</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embedding inclusive education in reporting and dissemination mechanisms</a:t>
                      </a:r>
                      <a:endParaRPr lang="en-GB" sz="2100" i="1" noProof="0" dirty="0">
                        <a:solidFill>
                          <a:srgbClr val="002060"/>
                        </a:solidFill>
                      </a:endParaRPr>
                    </a:p>
                  </a:txBody>
                  <a:tcPr marL="87401" marR="87401" marT="43701" marB="43701">
                    <a:solidFill>
                      <a:schemeClr val="accent2">
                        <a:lumMod val="20000"/>
                        <a:lumOff val="80000"/>
                      </a:schemeClr>
                    </a:solidFill>
                  </a:tcPr>
                </a:tc>
                <a:extLst>
                  <a:ext uri="{0D108BD9-81ED-4DB2-BD59-A6C34878D82A}">
                    <a16:rowId xmlns:a16="http://schemas.microsoft.com/office/drawing/2014/main" val="804567602"/>
                  </a:ext>
                </a:extLst>
              </a:tr>
              <a:tr h="12250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100" noProof="0" dirty="0">
                          <a:solidFill>
                            <a:srgbClr val="002060"/>
                          </a:solidFill>
                        </a:rPr>
                        <a:t>Embedding inclusive education policies in a quality assurance system </a:t>
                      </a:r>
                      <a:endParaRPr lang="en-GB" sz="2100" b="1" noProof="0" dirty="0">
                        <a:solidFill>
                          <a:srgbClr val="002060"/>
                        </a:solidFill>
                      </a:endParaRPr>
                    </a:p>
                  </a:txBody>
                  <a:tcPr marL="87401" marR="87401" marT="43701" marB="43701">
                    <a:solidFill>
                      <a:schemeClr val="accent2">
                        <a:lumMod val="20000"/>
                        <a:lumOff val="80000"/>
                      </a:schemeClr>
                    </a:solidFill>
                  </a:tcPr>
                </a:tc>
                <a:tc>
                  <a:txBody>
                    <a:bodyPr/>
                    <a:lstStyle/>
                    <a:p>
                      <a:pPr marL="285750" lvl="0" indent="-285750">
                        <a:spcBef>
                          <a:spcPts val="0"/>
                        </a:spcBef>
                        <a:spcAft>
                          <a:spcPts val="0"/>
                        </a:spcAft>
                        <a:buFont typeface="Arial" panose="020B0604020202020204" pitchFamily="34" charset="0"/>
                        <a:buChar char="•"/>
                      </a:pPr>
                      <a:r>
                        <a:rPr lang="en-GB" sz="2100" noProof="0" dirty="0">
                          <a:solidFill>
                            <a:srgbClr val="002060"/>
                          </a:solidFill>
                        </a:rPr>
                        <a:t>reworking existing evaluation procedures and mechanisms for inclusive education issues in a quality assurance system</a:t>
                      </a:r>
                    </a:p>
                    <a:p>
                      <a:pPr marL="285750" lvl="0" indent="-285750">
                        <a:spcBef>
                          <a:spcPts val="0"/>
                        </a:spcBef>
                        <a:spcAft>
                          <a:spcPts val="0"/>
                        </a:spcAft>
                        <a:buFont typeface="Arial" panose="020B0604020202020204" pitchFamily="34" charset="0"/>
                        <a:buChar char="•"/>
                      </a:pPr>
                      <a:r>
                        <a:rPr lang="en-GB" sz="2100" noProof="0" dirty="0">
                          <a:solidFill>
                            <a:srgbClr val="002060"/>
                          </a:solidFill>
                        </a:rPr>
                        <a:t>developing a clear inclusive education quality assurance framework</a:t>
                      </a:r>
                      <a:endParaRPr lang="en-GB" sz="2100" i="1" noProof="0" dirty="0">
                        <a:solidFill>
                          <a:srgbClr val="002060"/>
                        </a:solidFill>
                      </a:endParaRPr>
                    </a:p>
                  </a:txBody>
                  <a:tcPr marL="87401" marR="87401" marT="43701" marB="43701">
                    <a:solidFill>
                      <a:schemeClr val="accent2">
                        <a:lumMod val="20000"/>
                        <a:lumOff val="80000"/>
                      </a:schemeClr>
                    </a:solidFill>
                  </a:tcPr>
                </a:tc>
                <a:extLst>
                  <a:ext uri="{0D108BD9-81ED-4DB2-BD59-A6C34878D82A}">
                    <a16:rowId xmlns:a16="http://schemas.microsoft.com/office/drawing/2014/main" val="1491149529"/>
                  </a:ext>
                </a:extLst>
              </a:tr>
            </a:tbl>
          </a:graphicData>
        </a:graphic>
      </p:graphicFrame>
    </p:spTree>
    <p:extLst>
      <p:ext uri="{BB962C8B-B14F-4D97-AF65-F5344CB8AC3E}">
        <p14:creationId xmlns:p14="http://schemas.microsoft.com/office/powerpoint/2010/main" val="423854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E1AE-C234-4745-BE0F-C5E42CFD42C8}"/>
              </a:ext>
            </a:extLst>
          </p:cNvPr>
          <p:cNvSpPr>
            <a:spLocks noGrp="1"/>
          </p:cNvSpPr>
          <p:nvPr>
            <p:ph type="title"/>
          </p:nvPr>
        </p:nvSpPr>
        <p:spPr>
          <a:xfrm>
            <a:off x="671513" y="2987749"/>
            <a:ext cx="12457384" cy="1501775"/>
          </a:xfrm>
        </p:spPr>
        <p:txBody>
          <a:bodyPr/>
          <a:lstStyle/>
          <a:p>
            <a:r>
              <a:rPr lang="en-GB" sz="5400" noProof="0" dirty="0"/>
              <a:t>Financing inclusive education systems</a:t>
            </a:r>
          </a:p>
        </p:txBody>
      </p:sp>
    </p:spTree>
    <p:extLst>
      <p:ext uri="{BB962C8B-B14F-4D97-AF65-F5344CB8AC3E}">
        <p14:creationId xmlns:p14="http://schemas.microsoft.com/office/powerpoint/2010/main" val="258823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D2-0778-9142-B99A-FB63C6A7FE22}"/>
              </a:ext>
            </a:extLst>
          </p:cNvPr>
          <p:cNvSpPr>
            <a:spLocks noGrp="1"/>
          </p:cNvSpPr>
          <p:nvPr>
            <p:ph type="title"/>
          </p:nvPr>
        </p:nvSpPr>
        <p:spPr>
          <a:xfrm>
            <a:off x="670931" y="107429"/>
            <a:ext cx="12089448" cy="1257300"/>
          </a:xfrm>
        </p:spPr>
        <p:txBody>
          <a:bodyPr/>
          <a:lstStyle/>
          <a:p>
            <a:pPr algn="l">
              <a:lnSpc>
                <a:spcPct val="100000"/>
              </a:lnSpc>
            </a:pPr>
            <a:r>
              <a:rPr lang="en-GB" b="1" noProof="0" dirty="0"/>
              <a:t>Financing policy imperatives</a:t>
            </a:r>
          </a:p>
        </p:txBody>
      </p:sp>
      <p:sp>
        <p:nvSpPr>
          <p:cNvPr id="3" name="Content Placeholder 2">
            <a:extLst>
              <a:ext uri="{FF2B5EF4-FFF2-40B4-BE49-F238E27FC236}">
                <a16:creationId xmlns:a16="http://schemas.microsoft.com/office/drawing/2014/main" id="{1C625B81-FD13-0E46-BEC0-A70A40A675FD}"/>
              </a:ext>
            </a:extLst>
          </p:cNvPr>
          <p:cNvSpPr>
            <a:spLocks noGrp="1"/>
          </p:cNvSpPr>
          <p:nvPr>
            <p:ph idx="1"/>
          </p:nvPr>
        </p:nvSpPr>
        <p:spPr>
          <a:xfrm>
            <a:off x="670931" y="1547589"/>
            <a:ext cx="12089448" cy="4987925"/>
          </a:xfrm>
        </p:spPr>
        <p:txBody>
          <a:bodyPr/>
          <a:lstStyle/>
          <a:p>
            <a:pPr marL="444500" indent="-304800">
              <a:lnSpc>
                <a:spcPct val="120000"/>
              </a:lnSpc>
              <a:spcBef>
                <a:spcPts val="1200"/>
              </a:spcBef>
              <a:spcAft>
                <a:spcPts val="1800"/>
              </a:spcAft>
              <a:buClr>
                <a:srgbClr val="1E1C43"/>
              </a:buClr>
            </a:pPr>
            <a:r>
              <a:rPr lang="en-GB" sz="2600" b="1" noProof="0" dirty="0"/>
              <a:t>Accountability</a:t>
            </a:r>
            <a:r>
              <a:rPr lang="en-GB" sz="2600" noProof="0" dirty="0"/>
              <a:t>: understanding what schools are achieving with their additional resources, while taking into account the relationship between expenditure, educational processes and learning outcomes</a:t>
            </a:r>
          </a:p>
          <a:p>
            <a:pPr marL="444500" indent="-304800">
              <a:lnSpc>
                <a:spcPct val="120000"/>
              </a:lnSpc>
              <a:spcBef>
                <a:spcPts val="1200"/>
              </a:spcBef>
              <a:spcAft>
                <a:spcPts val="1800"/>
              </a:spcAft>
              <a:buClr>
                <a:srgbClr val="1E1C43"/>
              </a:buClr>
            </a:pPr>
            <a:r>
              <a:rPr lang="en-GB" sz="2600" b="1" noProof="0" dirty="0"/>
              <a:t>Monitoring</a:t>
            </a:r>
            <a:r>
              <a:rPr lang="en-GB" sz="2600" noProof="0" dirty="0"/>
              <a:t>: to review and ensure ‘fit for purpose’ processes for allocating funds to ensure that resources reach the learners for whom they are intended and are having the desired effects</a:t>
            </a:r>
          </a:p>
          <a:p>
            <a:pPr marL="444500" indent="-304800">
              <a:lnSpc>
                <a:spcPct val="120000"/>
              </a:lnSpc>
              <a:spcBef>
                <a:spcPts val="1200"/>
              </a:spcBef>
              <a:spcAft>
                <a:spcPts val="1800"/>
              </a:spcAft>
              <a:buClr>
                <a:srgbClr val="1E1C43"/>
              </a:buClr>
            </a:pPr>
            <a:r>
              <a:rPr lang="en-GB" sz="2600" b="1" noProof="0" dirty="0"/>
              <a:t>Flexibility</a:t>
            </a:r>
            <a:r>
              <a:rPr lang="en-GB" sz="2600" noProof="0" dirty="0"/>
              <a:t>: providing a degree of decentralisation within inclusive education systems allowing school leaders and teachers to access a comprehensive system of support</a:t>
            </a:r>
          </a:p>
        </p:txBody>
      </p:sp>
    </p:spTree>
    <p:extLst>
      <p:ext uri="{BB962C8B-B14F-4D97-AF65-F5344CB8AC3E}">
        <p14:creationId xmlns:p14="http://schemas.microsoft.com/office/powerpoint/2010/main" val="183859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035BA-D726-2442-91C8-50D7E0FE0DAF}"/>
              </a:ext>
            </a:extLst>
          </p:cNvPr>
          <p:cNvSpPr>
            <a:spLocks noGrp="1"/>
          </p:cNvSpPr>
          <p:nvPr>
            <p:ph type="title" idx="4294967295"/>
          </p:nvPr>
        </p:nvSpPr>
        <p:spPr>
          <a:xfrm>
            <a:off x="670931" y="112409"/>
            <a:ext cx="12089448" cy="975344"/>
          </a:xfrm>
        </p:spPr>
        <p:txBody>
          <a:bodyPr/>
          <a:lstStyle/>
          <a:p>
            <a:pPr algn="l">
              <a:lnSpc>
                <a:spcPct val="100000"/>
              </a:lnSpc>
            </a:pPr>
            <a:r>
              <a:rPr lang="en-GB" b="1" noProof="0" dirty="0"/>
              <a:t>Achieving a balance</a:t>
            </a:r>
          </a:p>
        </p:txBody>
      </p:sp>
      <p:pic>
        <p:nvPicPr>
          <p:cNvPr id="13" name="Picture 12" descr="The diagram consists of a pyramid with three levels, with funding types on the left and intervention types on the right. Bottom level: General funding: Resources allocated to schools to provide general education for all learners. Type of intervention: Flexible teaching and learning opportunities provided in mainstream classrooms. Middle level: Throughput funding: Resources allocated to schools for groups of learners at risk of failure who may need additional support. Type of intervention: Adapted teaching and intensified support provided based on identification of needs at school level.&#10;Top level: Input funding: Resources allocated to individual learners in need of intensive additional support. Type of intervention: Specialised and individualised teaching and learning, most often linked to a long-term individual education plan and/or external support.">
            <a:extLst>
              <a:ext uri="{FF2B5EF4-FFF2-40B4-BE49-F238E27FC236}">
                <a16:creationId xmlns:a16="http://schemas.microsoft.com/office/drawing/2014/main" id="{7C596A98-DD1B-6447-859E-2B04154F1303}"/>
              </a:ext>
            </a:extLst>
          </p:cNvPr>
          <p:cNvPicPr/>
          <p:nvPr/>
        </p:nvPicPr>
        <p:blipFill>
          <a:blip r:embed="rId3"/>
          <a:stretch>
            <a:fillRect/>
          </a:stretch>
        </p:blipFill>
        <p:spPr>
          <a:xfrm>
            <a:off x="2111375" y="1015450"/>
            <a:ext cx="9217025" cy="5644707"/>
          </a:xfrm>
          <a:prstGeom prst="rect">
            <a:avLst/>
          </a:prstGeom>
        </p:spPr>
      </p:pic>
      <p:grpSp>
        <p:nvGrpSpPr>
          <p:cNvPr id="21" name="Group 20" descr="The diagram consists of a pyramid with three levels, with funding types on the left and intervention types on the right. Bottom level: General funding: Resources allocated to schools to provide general education for all learners. Type of intervention: Flexible teaching and learning opportunities provided in mainstream classrooms. Middle level: Throughput funding: Resources allocated to schools for groups of learners at risk of failure who may need additional support. Type of intervention: Adapted teaching and intensified support provided based on identification of needs at school level.&#13;&#10;Top level: Input funding: Resources allocated to individual learners in need of intensive additional support. Type of intervention: Specialised and individualised teaching and learning, most often linked to a long-term individual education plan and/or external support.">
            <a:extLst>
              <a:ext uri="{FF2B5EF4-FFF2-40B4-BE49-F238E27FC236}">
                <a16:creationId xmlns:a16="http://schemas.microsoft.com/office/drawing/2014/main" id="{0389C983-BC4D-8B4E-9097-D2C1EB126250}"/>
              </a:ext>
            </a:extLst>
          </p:cNvPr>
          <p:cNvGrpSpPr/>
          <p:nvPr/>
        </p:nvGrpSpPr>
        <p:grpSpPr>
          <a:xfrm>
            <a:off x="3985518" y="1619597"/>
            <a:ext cx="6838824" cy="5328593"/>
            <a:chOff x="34" y="-200895"/>
            <a:chExt cx="4503381" cy="3508762"/>
          </a:xfrm>
        </p:grpSpPr>
        <p:sp>
          <p:nvSpPr>
            <p:cNvPr id="23" name="Text Box 32">
              <a:extLst>
                <a:ext uri="{FF2B5EF4-FFF2-40B4-BE49-F238E27FC236}">
                  <a16:creationId xmlns:a16="http://schemas.microsoft.com/office/drawing/2014/main" id="{B3F80CB5-142C-4241-A5D6-52FA3772FA62}"/>
                </a:ext>
              </a:extLst>
            </p:cNvPr>
            <p:cNvSpPr txBox="1">
              <a:spLocks/>
            </p:cNvSpPr>
            <p:nvPr/>
          </p:nvSpPr>
          <p:spPr>
            <a:xfrm>
              <a:off x="34" y="2196617"/>
              <a:ext cx="1798955" cy="111125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General 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 allocated to schools to provide general education for all learners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36">
              <a:extLst>
                <a:ext uri="{FF2B5EF4-FFF2-40B4-BE49-F238E27FC236}">
                  <a16:creationId xmlns:a16="http://schemas.microsoft.com/office/drawing/2014/main" id="{67081118-A204-3F48-B892-C7F64225400A}"/>
                </a:ext>
              </a:extLst>
            </p:cNvPr>
            <p:cNvSpPr txBox="1">
              <a:spLocks/>
            </p:cNvSpPr>
            <p:nvPr/>
          </p:nvSpPr>
          <p:spPr>
            <a:xfrm>
              <a:off x="2915915" y="2169890"/>
              <a:ext cx="1587500" cy="73025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80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Type of intervention: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0"/>
                </a:spcAft>
              </a:pPr>
              <a:r>
                <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Flexible teaching and learning opportunities provided in mainstream classrooms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1">
              <a:extLst>
                <a:ext uri="{FF2B5EF4-FFF2-40B4-BE49-F238E27FC236}">
                  <a16:creationId xmlns:a16="http://schemas.microsoft.com/office/drawing/2014/main" id="{A5C4301B-BC09-C740-B34D-63BAFC75EBDA}"/>
                </a:ext>
              </a:extLst>
            </p:cNvPr>
            <p:cNvSpPr txBox="1">
              <a:spLocks/>
            </p:cNvSpPr>
            <p:nvPr/>
          </p:nvSpPr>
          <p:spPr>
            <a:xfrm>
              <a:off x="59266" y="1027727"/>
              <a:ext cx="1684655" cy="9525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Throughput 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 allocated to schools for groups of learners at risk of failure who may need additional support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35">
              <a:extLst>
                <a:ext uri="{FF2B5EF4-FFF2-40B4-BE49-F238E27FC236}">
                  <a16:creationId xmlns:a16="http://schemas.microsoft.com/office/drawing/2014/main" id="{2EF98CDC-5589-2D40-8179-A20AD8F3FDAA}"/>
                </a:ext>
              </a:extLst>
            </p:cNvPr>
            <p:cNvSpPr txBox="1">
              <a:spLocks/>
            </p:cNvSpPr>
            <p:nvPr/>
          </p:nvSpPr>
          <p:spPr>
            <a:xfrm>
              <a:off x="2213556" y="1000213"/>
              <a:ext cx="1720850" cy="102743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80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Type of intervention: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0"/>
                </a:spcAft>
              </a:pPr>
              <a:r>
                <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Adapted teaching and intensified support provided based on identification of needs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0"/>
                </a:spcAft>
              </a:pPr>
              <a:r>
                <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school 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33">
              <a:extLst>
                <a:ext uri="{FF2B5EF4-FFF2-40B4-BE49-F238E27FC236}">
                  <a16:creationId xmlns:a16="http://schemas.microsoft.com/office/drawing/2014/main" id="{D0DF4B3B-C835-1642-9E48-DE9C7F7E8DE6}"/>
                </a:ext>
              </a:extLst>
            </p:cNvPr>
            <p:cNvSpPr txBox="1">
              <a:spLocks/>
            </p:cNvSpPr>
            <p:nvPr/>
          </p:nvSpPr>
          <p:spPr>
            <a:xfrm>
              <a:off x="346021" y="-200895"/>
              <a:ext cx="1122680" cy="90805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spcAft>
                  <a:spcPts val="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allocated to individual learners in need of intensive additional support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34">
              <a:extLst>
                <a:ext uri="{FF2B5EF4-FFF2-40B4-BE49-F238E27FC236}">
                  <a16:creationId xmlns:a16="http://schemas.microsoft.com/office/drawing/2014/main" id="{7EA2DD15-8961-ED44-B593-6AEC9A9C809C}"/>
                </a:ext>
              </a:extLst>
            </p:cNvPr>
            <p:cNvSpPr txBox="1">
              <a:spLocks/>
            </p:cNvSpPr>
            <p:nvPr/>
          </p:nvSpPr>
          <p:spPr>
            <a:xfrm>
              <a:off x="1540933" y="-200895"/>
              <a:ext cx="1670050" cy="850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80000"/>
                </a:lnSpc>
                <a:spcAft>
                  <a:spcPts val="0"/>
                </a:spcAft>
              </a:pPr>
              <a:r>
                <a:rPr lang="en-GB"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Type of intervention: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0"/>
                </a:spcAft>
              </a:pPr>
              <a:r>
                <a:rPr lang="en-GB"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Specialised and individualised teaching and learning most often linked to a long-term individual education plan and/or external support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F528F920-BE30-2747-91C2-7AC42B33E499}"/>
              </a:ext>
            </a:extLst>
          </p:cNvPr>
          <p:cNvSpPr txBox="1"/>
          <p:nvPr/>
        </p:nvSpPr>
        <p:spPr>
          <a:xfrm>
            <a:off x="815231" y="7233786"/>
            <a:ext cx="8496944" cy="270587"/>
          </a:xfrm>
          <a:prstGeom prst="rect">
            <a:avLst/>
          </a:prstGeom>
          <a:noFill/>
        </p:spPr>
        <p:txBody>
          <a:bodyPr wrap="square" rtlCol="0">
            <a:spAutoFit/>
          </a:bodyPr>
          <a:lstStyle/>
          <a:p>
            <a:r>
              <a:rPr lang="en-GB" sz="1400" dirty="0">
                <a:solidFill>
                  <a:srgbClr val="1E1C43"/>
                </a:solidFill>
                <a:latin typeface="+mn-lt"/>
              </a:rPr>
              <a:t>Source: </a:t>
            </a:r>
            <a:r>
              <a:rPr lang="en-GB" sz="1400" i="1" dirty="0">
                <a:solidFill>
                  <a:srgbClr val="1E1C43"/>
                </a:solidFill>
                <a:latin typeface="+mn-lt"/>
                <a:hlinkClick r:id="rId4">
                  <a:extLst>
                    <a:ext uri="{A12FA001-AC4F-418D-AE19-62706E023703}">
                      <ahyp:hlinkClr xmlns:ahyp="http://schemas.microsoft.com/office/drawing/2018/hyperlinkcolor" val="tx"/>
                    </a:ext>
                  </a:extLst>
                </a:hlinkClick>
              </a:rPr>
              <a:t>Financing of Inclusive Education: Mapping Country Systems for Inclusive Education</a:t>
            </a:r>
            <a:endParaRPr lang="en-GB" sz="1400" i="1" dirty="0">
              <a:solidFill>
                <a:srgbClr val="1E1C43"/>
              </a:solidFill>
              <a:latin typeface="+mn-lt"/>
            </a:endParaRPr>
          </a:p>
        </p:txBody>
      </p:sp>
    </p:spTree>
    <p:extLst>
      <p:ext uri="{BB962C8B-B14F-4D97-AF65-F5344CB8AC3E}">
        <p14:creationId xmlns:p14="http://schemas.microsoft.com/office/powerpoint/2010/main" val="243641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70931" y="146273"/>
            <a:ext cx="12089448" cy="1257300"/>
          </a:xfrm>
        </p:spPr>
        <p:txBody>
          <a:bodyPr/>
          <a:lstStyle/>
          <a:p>
            <a:pPr algn="l"/>
            <a:r>
              <a:rPr lang="en-GB" b="1" noProof="0" dirty="0"/>
              <a:t>FPIES – key information</a:t>
            </a:r>
          </a:p>
        </p:txBody>
      </p:sp>
      <p:sp>
        <p:nvSpPr>
          <p:cNvPr id="16386" name="Content Placeholder 2"/>
          <p:cNvSpPr>
            <a:spLocks noGrp="1"/>
          </p:cNvSpPr>
          <p:nvPr>
            <p:ph idx="1"/>
          </p:nvPr>
        </p:nvSpPr>
        <p:spPr>
          <a:xfrm>
            <a:off x="670931" y="1547589"/>
            <a:ext cx="12089448" cy="4987925"/>
          </a:xfrm>
        </p:spPr>
        <p:txBody>
          <a:bodyPr/>
          <a:lstStyle/>
          <a:p>
            <a:pPr marL="447675" indent="-307975">
              <a:lnSpc>
                <a:spcPct val="120000"/>
              </a:lnSpc>
              <a:spcBef>
                <a:spcPts val="1200"/>
              </a:spcBef>
              <a:spcAft>
                <a:spcPts val="600"/>
              </a:spcAft>
              <a:buClr>
                <a:srgbClr val="1E1C43"/>
              </a:buClr>
            </a:pPr>
            <a:r>
              <a:rPr lang="en-GB" sz="2600" noProof="0" dirty="0">
                <a:solidFill>
                  <a:srgbClr val="1E1C43"/>
                </a:solidFill>
              </a:rPr>
              <a:t>Erasmus+ (EACEA-33-2014)</a:t>
            </a:r>
          </a:p>
          <a:p>
            <a:pPr marL="898525" lvl="1" indent="-317500">
              <a:lnSpc>
                <a:spcPct val="120000"/>
              </a:lnSpc>
              <a:spcBef>
                <a:spcPts val="1200"/>
              </a:spcBef>
              <a:spcAft>
                <a:spcPts val="600"/>
              </a:spcAft>
              <a:buClr>
                <a:srgbClr val="1E1C43"/>
              </a:buClr>
            </a:pPr>
            <a:r>
              <a:rPr lang="en-GB" sz="2600" noProof="0" dirty="0">
                <a:solidFill>
                  <a:srgbClr val="1E1C43"/>
                </a:solidFill>
              </a:rPr>
              <a:t>Support for policy reform</a:t>
            </a:r>
          </a:p>
          <a:p>
            <a:pPr marL="898525" lvl="1" indent="-317500">
              <a:lnSpc>
                <a:spcPct val="120000"/>
              </a:lnSpc>
              <a:spcBef>
                <a:spcPts val="1200"/>
              </a:spcBef>
              <a:spcAft>
                <a:spcPts val="600"/>
              </a:spcAft>
              <a:buClr>
                <a:srgbClr val="1E1C43"/>
              </a:buClr>
            </a:pPr>
            <a:r>
              <a:rPr lang="en-GB" sz="2600" noProof="0" dirty="0">
                <a:solidFill>
                  <a:srgbClr val="1E1C43"/>
                </a:solidFill>
              </a:rPr>
              <a:t>Prospective initiatives – Forward-Looking Cooperation Project</a:t>
            </a:r>
          </a:p>
          <a:p>
            <a:pPr marL="447675" indent="-307975">
              <a:lnSpc>
                <a:spcPct val="120000"/>
              </a:lnSpc>
              <a:spcBef>
                <a:spcPts val="1200"/>
              </a:spcBef>
              <a:spcAft>
                <a:spcPts val="600"/>
              </a:spcAft>
              <a:buClr>
                <a:srgbClr val="1E1C43"/>
              </a:buClr>
            </a:pPr>
            <a:r>
              <a:rPr lang="en-GB" sz="2600" noProof="0" dirty="0">
                <a:solidFill>
                  <a:srgbClr val="1E1C43"/>
                </a:solidFill>
              </a:rPr>
              <a:t>Running from: 1/1/2016 – 31/12/2018</a:t>
            </a:r>
          </a:p>
          <a:p>
            <a:pPr marL="447675" indent="-307975">
              <a:lnSpc>
                <a:spcPct val="120000"/>
              </a:lnSpc>
              <a:spcBef>
                <a:spcPts val="1200"/>
              </a:spcBef>
              <a:spcAft>
                <a:spcPts val="600"/>
              </a:spcAft>
              <a:buClr>
                <a:srgbClr val="1E1C43"/>
              </a:buClr>
            </a:pPr>
            <a:r>
              <a:rPr lang="en-GB" sz="2600" noProof="0" dirty="0">
                <a:solidFill>
                  <a:srgbClr val="1E1C43"/>
                </a:solidFill>
              </a:rPr>
              <a:t>Co-ordinator: European Agency for Special Needs and Inclusive Education</a:t>
            </a:r>
          </a:p>
          <a:p>
            <a:pPr marL="447675" indent="-307975">
              <a:lnSpc>
                <a:spcPct val="120000"/>
              </a:lnSpc>
              <a:spcBef>
                <a:spcPts val="1200"/>
              </a:spcBef>
              <a:spcAft>
                <a:spcPts val="600"/>
              </a:spcAft>
              <a:buClr>
                <a:srgbClr val="1E1C43"/>
              </a:buClr>
            </a:pPr>
            <a:r>
              <a:rPr lang="en-GB" sz="2600" noProof="0" dirty="0">
                <a:solidFill>
                  <a:srgbClr val="1E1C43"/>
                </a:solidFill>
              </a:rPr>
              <a:t>Country partners: </a:t>
            </a:r>
            <a:r>
              <a:rPr lang="en-GB" sz="2600" noProof="0" dirty="0">
                <a:solidFill>
                  <a:srgbClr val="1E1C43"/>
                </a:solidFill>
                <a:hlinkClick r:id="rId3">
                  <a:extLst>
                    <a:ext uri="{A12FA001-AC4F-418D-AE19-62706E023703}">
                      <ahyp:hlinkClr xmlns:ahyp="http://schemas.microsoft.com/office/drawing/2018/hyperlinkcolor" val="tx"/>
                    </a:ext>
                  </a:extLst>
                </a:hlinkClick>
              </a:rPr>
              <a:t>Italy</a:t>
            </a:r>
            <a:r>
              <a:rPr lang="en-GB" sz="2600" noProof="0" dirty="0">
                <a:solidFill>
                  <a:srgbClr val="1E1C43"/>
                </a:solidFill>
              </a:rPr>
              <a:t>, </a:t>
            </a:r>
            <a:r>
              <a:rPr lang="en-GB" sz="2600" noProof="0" dirty="0">
                <a:solidFill>
                  <a:srgbClr val="1E1C43"/>
                </a:solidFill>
                <a:hlinkClick r:id="rId4">
                  <a:extLst>
                    <a:ext uri="{A12FA001-AC4F-418D-AE19-62706E023703}">
                      <ahyp:hlinkClr xmlns:ahyp="http://schemas.microsoft.com/office/drawing/2018/hyperlinkcolor" val="tx"/>
                    </a:ext>
                  </a:extLst>
                </a:hlinkClick>
              </a:rPr>
              <a:t>Lithuania</a:t>
            </a:r>
            <a:r>
              <a:rPr lang="en-GB" sz="2600" noProof="0" dirty="0">
                <a:solidFill>
                  <a:srgbClr val="1E1C43"/>
                </a:solidFill>
              </a:rPr>
              <a:t>, </a:t>
            </a:r>
            <a:r>
              <a:rPr lang="en-GB" sz="2600" noProof="0" dirty="0">
                <a:solidFill>
                  <a:srgbClr val="1E1C43"/>
                </a:solidFill>
                <a:hlinkClick r:id="rId5">
                  <a:extLst>
                    <a:ext uri="{A12FA001-AC4F-418D-AE19-62706E023703}">
                      <ahyp:hlinkClr xmlns:ahyp="http://schemas.microsoft.com/office/drawing/2018/hyperlinkcolor" val="tx"/>
                    </a:ext>
                  </a:extLst>
                </a:hlinkClick>
              </a:rPr>
              <a:t>Netherlands</a:t>
            </a:r>
            <a:r>
              <a:rPr lang="en-GB" sz="2600" noProof="0" dirty="0">
                <a:solidFill>
                  <a:srgbClr val="1E1C43"/>
                </a:solidFill>
              </a:rPr>
              <a:t>, </a:t>
            </a:r>
            <a:r>
              <a:rPr lang="en-GB" sz="2600" noProof="0" dirty="0">
                <a:solidFill>
                  <a:srgbClr val="1E1C43"/>
                </a:solidFill>
                <a:hlinkClick r:id="rId6">
                  <a:extLst>
                    <a:ext uri="{A12FA001-AC4F-418D-AE19-62706E023703}">
                      <ahyp:hlinkClr xmlns:ahyp="http://schemas.microsoft.com/office/drawing/2018/hyperlinkcolor" val="tx"/>
                    </a:ext>
                  </a:extLst>
                </a:hlinkClick>
              </a:rPr>
              <a:t>Norway</a:t>
            </a:r>
            <a:r>
              <a:rPr lang="en-GB" sz="2600" noProof="0" dirty="0">
                <a:solidFill>
                  <a:srgbClr val="1E1C43"/>
                </a:solidFill>
              </a:rPr>
              <a:t>, </a:t>
            </a:r>
            <a:r>
              <a:rPr lang="en-GB" sz="2600" noProof="0" dirty="0">
                <a:solidFill>
                  <a:srgbClr val="1E1C43"/>
                </a:solidFill>
                <a:hlinkClick r:id="rId7">
                  <a:extLst>
                    <a:ext uri="{A12FA001-AC4F-418D-AE19-62706E023703}">
                      <ahyp:hlinkClr xmlns:ahyp="http://schemas.microsoft.com/office/drawing/2018/hyperlinkcolor" val="tx"/>
                    </a:ext>
                  </a:extLst>
                </a:hlinkClick>
              </a:rPr>
              <a:t>Portugal</a:t>
            </a:r>
            <a:r>
              <a:rPr lang="en-GB" sz="2600" noProof="0" dirty="0">
                <a:solidFill>
                  <a:srgbClr val="1E1C43"/>
                </a:solidFill>
              </a:rPr>
              <a:t>, </a:t>
            </a:r>
            <a:r>
              <a:rPr lang="en-GB" sz="2600" noProof="0" dirty="0">
                <a:solidFill>
                  <a:srgbClr val="1E1C43"/>
                </a:solidFill>
                <a:hlinkClick r:id="rId8">
                  <a:extLst>
                    <a:ext uri="{A12FA001-AC4F-418D-AE19-62706E023703}">
                      <ahyp:hlinkClr xmlns:ahyp="http://schemas.microsoft.com/office/drawing/2018/hyperlinkcolor" val="tx"/>
                    </a:ext>
                  </a:extLst>
                </a:hlinkClick>
              </a:rPr>
              <a:t>Slovenia</a:t>
            </a:r>
            <a:endParaRPr lang="en-GB" sz="2600" noProof="0" dirty="0">
              <a:solidFill>
                <a:srgbClr val="1E1C43"/>
              </a:solidFill>
            </a:endParaRPr>
          </a:p>
          <a:p>
            <a:pPr marL="447675" indent="-307975">
              <a:lnSpc>
                <a:spcPct val="120000"/>
              </a:lnSpc>
              <a:spcBef>
                <a:spcPts val="1200"/>
              </a:spcBef>
              <a:spcAft>
                <a:spcPts val="600"/>
              </a:spcAft>
              <a:buClr>
                <a:srgbClr val="1E1C43"/>
              </a:buClr>
            </a:pPr>
            <a:r>
              <a:rPr lang="en-GB" sz="2600" noProof="0" dirty="0">
                <a:solidFill>
                  <a:srgbClr val="1E1C43"/>
                </a:solidFill>
              </a:rPr>
              <a:t>Evaluator: </a:t>
            </a:r>
            <a:r>
              <a:rPr lang="en-GB" sz="2600" noProof="0" dirty="0">
                <a:solidFill>
                  <a:srgbClr val="1E1C43"/>
                </a:solidFill>
                <a:hlinkClick r:id="rId9">
                  <a:extLst>
                    <a:ext uri="{A12FA001-AC4F-418D-AE19-62706E023703}">
                      <ahyp:hlinkClr xmlns:ahyp="http://schemas.microsoft.com/office/drawing/2018/hyperlinkcolor" val="tx"/>
                    </a:ext>
                  </a:extLst>
                </a:hlinkClick>
              </a:rPr>
              <a:t>Universitat Ramon Llull</a:t>
            </a:r>
            <a:endParaRPr lang="en-GB" sz="2600" noProof="0" dirty="0">
              <a:solidFill>
                <a:srgbClr val="1E1C43"/>
              </a:solidFill>
            </a:endParaRPr>
          </a:p>
        </p:txBody>
      </p:sp>
    </p:spTree>
    <p:extLst>
      <p:ext uri="{BB962C8B-B14F-4D97-AF65-F5344CB8AC3E}">
        <p14:creationId xmlns:p14="http://schemas.microsoft.com/office/powerpoint/2010/main" val="130254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23E-550C-284F-8724-ADBA3D13CBF6}"/>
              </a:ext>
            </a:extLst>
          </p:cNvPr>
          <p:cNvSpPr>
            <a:spLocks noGrp="1"/>
          </p:cNvSpPr>
          <p:nvPr>
            <p:ph type="title"/>
          </p:nvPr>
        </p:nvSpPr>
        <p:spPr>
          <a:xfrm>
            <a:off x="670931" y="146273"/>
            <a:ext cx="12089448" cy="1257300"/>
          </a:xfrm>
        </p:spPr>
        <p:txBody>
          <a:bodyPr/>
          <a:lstStyle/>
          <a:p>
            <a:pPr algn="l">
              <a:lnSpc>
                <a:spcPct val="100000"/>
              </a:lnSpc>
            </a:pPr>
            <a:r>
              <a:rPr lang="en-GB" b="1" noProof="0" dirty="0"/>
              <a:t>An effective financing policy framework</a:t>
            </a:r>
          </a:p>
        </p:txBody>
      </p:sp>
      <p:sp>
        <p:nvSpPr>
          <p:cNvPr id="4" name="Content Placeholder 2">
            <a:extLst>
              <a:ext uri="{FF2B5EF4-FFF2-40B4-BE49-F238E27FC236}">
                <a16:creationId xmlns:a16="http://schemas.microsoft.com/office/drawing/2014/main" id="{F0B41987-F9F0-D741-B5B9-086B47455BDD}"/>
              </a:ext>
            </a:extLst>
          </p:cNvPr>
          <p:cNvSpPr txBox="1">
            <a:spLocks/>
          </p:cNvSpPr>
          <p:nvPr/>
        </p:nvSpPr>
        <p:spPr>
          <a:xfrm>
            <a:off x="670931" y="1331565"/>
            <a:ext cx="12089448" cy="5203949"/>
          </a:xfrm>
          <a:prstGeom prst="rect">
            <a:avLst/>
          </a:prstGeom>
        </p:spPr>
        <p:txBody>
          <a:bodyPr/>
          <a:lstStyle>
            <a:lvl1pPr marL="571443" indent="-431757" algn="l" defTabSz="598957" rtl="0" eaLnBrk="1" fontAlgn="base" hangingPunct="1">
              <a:lnSpc>
                <a:spcPct val="81000"/>
              </a:lnSpc>
              <a:spcBef>
                <a:spcPct val="0"/>
              </a:spcBef>
              <a:spcAft>
                <a:spcPts val="1900"/>
              </a:spcAft>
              <a:buClr>
                <a:srgbClr val="000090"/>
              </a:buClr>
              <a:buSzPct val="45000"/>
              <a:buFont typeface="StarSymbol" charset="0"/>
              <a:buChar char="●"/>
              <a:defRPr sz="3466" baseline="0">
                <a:solidFill>
                  <a:srgbClr val="1E203F"/>
                </a:solidFill>
                <a:latin typeface="Calibri"/>
                <a:ea typeface="ＭＳ Ｐゴシック" charset="0"/>
                <a:cs typeface="+mn-cs"/>
              </a:defRPr>
            </a:lvl1pPr>
            <a:lvl2pPr marL="1147119" indent="-380962" algn="l" defTabSz="598957" rtl="0" eaLnBrk="1" fontAlgn="base" hangingPunct="1">
              <a:lnSpc>
                <a:spcPct val="81000"/>
              </a:lnSpc>
              <a:spcBef>
                <a:spcPct val="0"/>
              </a:spcBef>
              <a:spcAft>
                <a:spcPts val="1517"/>
              </a:spcAft>
              <a:buClr>
                <a:srgbClr val="000090"/>
              </a:buClr>
              <a:buSzPct val="75000"/>
              <a:buFont typeface="StarSymbol" charset="0"/>
              <a:buChar char="–"/>
              <a:defRPr sz="3466" baseline="0">
                <a:solidFill>
                  <a:srgbClr val="1E203F"/>
                </a:solidFill>
                <a:latin typeface="Calibri"/>
                <a:ea typeface="+mn-ea"/>
                <a:cs typeface="+mn-cs"/>
              </a:defRPr>
            </a:lvl2pPr>
            <a:lvl3pPr marL="1722794" indent="-285722" algn="l" defTabSz="598957" rtl="0" eaLnBrk="1" fontAlgn="base" hangingPunct="1">
              <a:lnSpc>
                <a:spcPct val="81000"/>
              </a:lnSpc>
              <a:spcBef>
                <a:spcPct val="0"/>
              </a:spcBef>
              <a:spcAft>
                <a:spcPts val="1133"/>
              </a:spcAft>
              <a:buClr>
                <a:srgbClr val="000090"/>
              </a:buClr>
              <a:buSzPct val="45000"/>
              <a:buFont typeface="StarSymbol" charset="0"/>
              <a:buChar char="●"/>
              <a:defRPr sz="3466" baseline="0">
                <a:solidFill>
                  <a:srgbClr val="1E203F"/>
                </a:solidFill>
                <a:latin typeface="Calibri"/>
                <a:ea typeface="+mn-ea"/>
                <a:cs typeface="+mn-cs"/>
              </a:defRPr>
            </a:lvl3pPr>
            <a:lvl4pPr marL="2298470" indent="-283605" algn="l" defTabSz="598957" rtl="0" eaLnBrk="1" fontAlgn="base" hangingPunct="1">
              <a:lnSpc>
                <a:spcPct val="81000"/>
              </a:lnSpc>
              <a:spcBef>
                <a:spcPct val="0"/>
              </a:spcBef>
              <a:spcAft>
                <a:spcPts val="767"/>
              </a:spcAft>
              <a:buClr>
                <a:srgbClr val="000090"/>
              </a:buClr>
              <a:buSzPct val="75000"/>
              <a:buFont typeface="StarSymbol" charset="0"/>
              <a:buChar char="–"/>
              <a:defRPr sz="3466" baseline="0">
                <a:solidFill>
                  <a:srgbClr val="1E203F"/>
                </a:solidFill>
                <a:latin typeface="Calibri"/>
                <a:ea typeface="+mn-ea"/>
                <a:cs typeface="+mn-cs"/>
              </a:defRPr>
            </a:lvl4pPr>
            <a:lvl5pPr marL="2874146" indent="-285722" algn="l" defTabSz="598957" rtl="0" eaLnBrk="1" fontAlgn="base" hangingPunct="1">
              <a:lnSpc>
                <a:spcPct val="81000"/>
              </a:lnSpc>
              <a:spcBef>
                <a:spcPct val="0"/>
              </a:spcBef>
              <a:spcAft>
                <a:spcPts val="384"/>
              </a:spcAft>
              <a:buClr>
                <a:srgbClr val="000090"/>
              </a:buClr>
              <a:buSzPct val="45000"/>
              <a:buFont typeface="StarSymbol" charset="0"/>
              <a:buChar char="●"/>
              <a:defRPr sz="3466" baseline="0">
                <a:solidFill>
                  <a:srgbClr val="1E203F"/>
                </a:solidFill>
                <a:latin typeface="Calibri"/>
                <a:ea typeface="+mn-ea"/>
                <a:cs typeface="+mn-cs"/>
              </a:defRPr>
            </a:lvl5pPr>
            <a:lvl6pPr marL="3483685"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6pPr>
            <a:lvl7pPr marL="4093224"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7pPr>
            <a:lvl8pPr marL="4702763"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8pPr>
            <a:lvl9pPr marL="5312302" indent="-285722" algn="l" defTabSz="598957" rtl="0" eaLnBrk="1" fontAlgn="base" hangingPunct="1">
              <a:lnSpc>
                <a:spcPct val="81000"/>
              </a:lnSpc>
              <a:spcBef>
                <a:spcPct val="0"/>
              </a:spcBef>
              <a:spcAft>
                <a:spcPts val="384"/>
              </a:spcAft>
              <a:buClr>
                <a:srgbClr val="000000"/>
              </a:buClr>
              <a:buSzPct val="45000"/>
              <a:buFont typeface="StarSymbol" charset="0"/>
              <a:buChar char="●"/>
              <a:defRPr sz="2666">
                <a:solidFill>
                  <a:srgbClr val="000000"/>
                </a:solidFill>
                <a:latin typeface="+mn-lt"/>
                <a:ea typeface="+mn-ea"/>
                <a:cs typeface="+mn-cs"/>
              </a:defRPr>
            </a:lvl9pPr>
          </a:lstStyle>
          <a:p>
            <a:pPr marL="447675" indent="-447675">
              <a:lnSpc>
                <a:spcPct val="100000"/>
              </a:lnSpc>
              <a:spcBef>
                <a:spcPts val="600"/>
              </a:spcBef>
              <a:spcAft>
                <a:spcPts val="600"/>
              </a:spcAft>
              <a:buClr>
                <a:srgbClr val="1E1C43"/>
              </a:buClr>
              <a:buNone/>
            </a:pPr>
            <a:r>
              <a:rPr lang="en-GB" sz="2600" dirty="0"/>
              <a:t>Requires a policy vision focused upon:</a:t>
            </a:r>
            <a:endParaRPr lang="en-GB" sz="2600" b="1" kern="0" dirty="0"/>
          </a:p>
          <a:p>
            <a:pPr marL="447675" lvl="0" indent="-447675">
              <a:lnSpc>
                <a:spcPct val="100000"/>
              </a:lnSpc>
              <a:spcBef>
                <a:spcPts val="600"/>
              </a:spcBef>
              <a:spcAft>
                <a:spcPts val="600"/>
              </a:spcAft>
              <a:buClr>
                <a:srgbClr val="1E1C43"/>
              </a:buClr>
            </a:pPr>
            <a:r>
              <a:rPr lang="en-GB" sz="2600" dirty="0"/>
              <a:t>Ensuring the development of high-quality and cost-effective inclusive education policies that reduce disparity in education and work towards all learners’ educational and social inclusion within a lifelong perspective </a:t>
            </a:r>
          </a:p>
          <a:p>
            <a:pPr marL="447675" indent="-447675">
              <a:lnSpc>
                <a:spcPct val="100000"/>
              </a:lnSpc>
              <a:spcBef>
                <a:spcPts val="600"/>
              </a:spcBef>
              <a:spcAft>
                <a:spcPts val="600"/>
              </a:spcAft>
              <a:buClr>
                <a:srgbClr val="1E1C43"/>
              </a:buClr>
              <a:buNone/>
            </a:pPr>
            <a:r>
              <a:rPr lang="en-GB" sz="2600" dirty="0"/>
              <a:t>Will be based upon three policy principles:</a:t>
            </a:r>
          </a:p>
          <a:p>
            <a:pPr marL="447675" lvl="0" indent="-447675">
              <a:lnSpc>
                <a:spcPct val="100000"/>
              </a:lnSpc>
              <a:spcBef>
                <a:spcPts val="600"/>
              </a:spcBef>
              <a:spcAft>
                <a:spcPts val="600"/>
              </a:spcAft>
              <a:buClr>
                <a:srgbClr val="1E1C43"/>
              </a:buClr>
            </a:pPr>
            <a:r>
              <a:rPr lang="en-GB" sz="2600" b="1" dirty="0"/>
              <a:t>Efficiency</a:t>
            </a:r>
            <a:r>
              <a:rPr lang="en-GB" sz="2600" dirty="0"/>
              <a:t>, in terms of focusing on the improvement of the cost-benefit relationships within the overall system</a:t>
            </a:r>
          </a:p>
          <a:p>
            <a:pPr marL="447675" lvl="0" indent="-447675">
              <a:lnSpc>
                <a:spcPct val="100000"/>
              </a:lnSpc>
              <a:spcBef>
                <a:spcPts val="600"/>
              </a:spcBef>
              <a:spcAft>
                <a:spcPts val="600"/>
              </a:spcAft>
              <a:buClr>
                <a:srgbClr val="1E1C43"/>
              </a:buClr>
            </a:pPr>
            <a:r>
              <a:rPr lang="en-GB" sz="2600" b="1" dirty="0"/>
              <a:t>Effectiveness</a:t>
            </a:r>
            <a:r>
              <a:rPr lang="en-GB" sz="2600" dirty="0"/>
              <a:t>, in terms of considering educational outcomes for learners as well as other stakeholders in the system</a:t>
            </a:r>
          </a:p>
          <a:p>
            <a:pPr marL="447675" lvl="0" indent="-447675">
              <a:lnSpc>
                <a:spcPct val="100000"/>
              </a:lnSpc>
              <a:spcBef>
                <a:spcPts val="600"/>
              </a:spcBef>
              <a:spcAft>
                <a:spcPts val="600"/>
              </a:spcAft>
              <a:buClr>
                <a:srgbClr val="1E1C43"/>
              </a:buClr>
            </a:pPr>
            <a:r>
              <a:rPr lang="en-GB" sz="2600" b="1" dirty="0"/>
              <a:t>Equity</a:t>
            </a:r>
            <a:r>
              <a:rPr lang="en-GB" sz="2600" dirty="0"/>
              <a:t>, in terms of ensuring equitable educational opportunities through respect for diversity and the elimination of discrimination</a:t>
            </a:r>
          </a:p>
        </p:txBody>
      </p:sp>
    </p:spTree>
    <p:extLst>
      <p:ext uri="{BB962C8B-B14F-4D97-AF65-F5344CB8AC3E}">
        <p14:creationId xmlns:p14="http://schemas.microsoft.com/office/powerpoint/2010/main" val="109531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FE3-905E-3B4C-859E-47217C8958CA}"/>
              </a:ext>
            </a:extLst>
          </p:cNvPr>
          <p:cNvSpPr>
            <a:spLocks noGrp="1"/>
          </p:cNvSpPr>
          <p:nvPr>
            <p:ph type="title"/>
          </p:nvPr>
        </p:nvSpPr>
        <p:spPr>
          <a:xfrm>
            <a:off x="671216" y="467469"/>
            <a:ext cx="6048672" cy="3620909"/>
          </a:xfrm>
        </p:spPr>
        <p:txBody>
          <a:bodyPr anchor="t"/>
          <a:lstStyle/>
          <a:p>
            <a:pPr algn="l">
              <a:lnSpc>
                <a:spcPct val="100000"/>
              </a:lnSpc>
              <a:spcBef>
                <a:spcPts val="600"/>
              </a:spcBef>
              <a:spcAft>
                <a:spcPts val="600"/>
              </a:spcAft>
            </a:pPr>
            <a:r>
              <a:rPr lang="en-GB" sz="2600" b="1" noProof="0" dirty="0">
                <a:solidFill>
                  <a:srgbClr val="1E1C43"/>
                </a:solidFill>
              </a:rPr>
              <a:t>Financing policy inter-connected to and as a critical lever for all other operational processes of inclusive education systems</a:t>
            </a:r>
          </a:p>
        </p:txBody>
      </p:sp>
      <p:pic>
        <p:nvPicPr>
          <p:cNvPr id="19" name="Picture 18" descr="'Financing policy vision, issues, goals and objectives' appears at the centre of the diagram. It is surrounded by other educational policy areas, namely: 'Learning and teaching environments', 'Continua of mainstream support services', 'Capacity-building for individuals, organisations and the system', 'Governance and cross-sectoral collaboration', 'Monitoring, quality assurance and accountability', and 'Identification of individual learning support needs'.">
            <a:extLst>
              <a:ext uri="{FF2B5EF4-FFF2-40B4-BE49-F238E27FC236}">
                <a16:creationId xmlns:a16="http://schemas.microsoft.com/office/drawing/2014/main" id="{C4EBC6B8-CD06-A746-A1A0-085A8EC590D5}"/>
              </a:ext>
            </a:extLst>
          </p:cNvPr>
          <p:cNvPicPr>
            <a:picLocks noChangeAspect="1"/>
          </p:cNvPicPr>
          <p:nvPr/>
        </p:nvPicPr>
        <p:blipFill>
          <a:blip r:embed="rId3"/>
          <a:stretch>
            <a:fillRect/>
          </a:stretch>
        </p:blipFill>
        <p:spPr>
          <a:xfrm>
            <a:off x="7439966" y="374952"/>
            <a:ext cx="5714227" cy="6300000"/>
          </a:xfrm>
          <a:prstGeom prst="rect">
            <a:avLst/>
          </a:prstGeom>
        </p:spPr>
      </p:pic>
      <p:sp>
        <p:nvSpPr>
          <p:cNvPr id="27" name="Text Box 17">
            <a:extLst>
              <a:ext uri="{FF2B5EF4-FFF2-40B4-BE49-F238E27FC236}">
                <a16:creationId xmlns:a16="http://schemas.microsoft.com/office/drawing/2014/main" id="{C530C64E-DA0B-0845-AA39-B63B42433A10}"/>
              </a:ext>
            </a:extLst>
          </p:cNvPr>
          <p:cNvSpPr txBox="1"/>
          <p:nvPr/>
        </p:nvSpPr>
        <p:spPr>
          <a:xfrm>
            <a:off x="9460272" y="3161822"/>
            <a:ext cx="1724111" cy="11334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Financing policy vision, issues, goals and objectives</a:t>
            </a:r>
            <a:endParaRPr lang="en-GB" sz="1400" dirty="0">
              <a:effectLst/>
              <a:latin typeface="Times New Roman" panose="02020603050405020304" pitchFamily="18" charset="0"/>
              <a:ea typeface="Times New Roman" panose="02020603050405020304" pitchFamily="18" charset="0"/>
            </a:endParaRPr>
          </a:p>
        </p:txBody>
      </p:sp>
      <p:sp>
        <p:nvSpPr>
          <p:cNvPr id="21" name="Text Box 11">
            <a:extLst>
              <a:ext uri="{FF2B5EF4-FFF2-40B4-BE49-F238E27FC236}">
                <a16:creationId xmlns:a16="http://schemas.microsoft.com/office/drawing/2014/main" id="{A7712AAE-96AB-1345-9C44-4A242171742B}"/>
              </a:ext>
            </a:extLst>
          </p:cNvPr>
          <p:cNvSpPr txBox="1"/>
          <p:nvPr/>
        </p:nvSpPr>
        <p:spPr>
          <a:xfrm>
            <a:off x="9600207" y="899517"/>
            <a:ext cx="1382297" cy="7200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Learning and teaching environments</a:t>
            </a:r>
            <a:endParaRPr lang="en-GB" sz="1400" dirty="0">
              <a:effectLst/>
              <a:latin typeface="Times New Roman" panose="02020603050405020304" pitchFamily="18" charset="0"/>
              <a:ea typeface="Times New Roman" panose="02020603050405020304" pitchFamily="18" charset="0"/>
            </a:endParaRPr>
          </a:p>
        </p:txBody>
      </p:sp>
      <p:sp>
        <p:nvSpPr>
          <p:cNvPr id="26" name="Text Box 16">
            <a:extLst>
              <a:ext uri="{FF2B5EF4-FFF2-40B4-BE49-F238E27FC236}">
                <a16:creationId xmlns:a16="http://schemas.microsoft.com/office/drawing/2014/main" id="{E0F4319C-4902-7F48-ADDE-9ED09D478184}"/>
              </a:ext>
            </a:extLst>
          </p:cNvPr>
          <p:cNvSpPr txBox="1"/>
          <p:nvPr/>
        </p:nvSpPr>
        <p:spPr>
          <a:xfrm>
            <a:off x="11544423" y="2041901"/>
            <a:ext cx="1491303" cy="7944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Continua of mainstream support services</a:t>
            </a:r>
            <a:endParaRPr lang="en-GB" sz="1400" dirty="0">
              <a:effectLst/>
              <a:latin typeface="Times New Roman" panose="02020603050405020304" pitchFamily="18" charset="0"/>
              <a:ea typeface="Times New Roman" panose="02020603050405020304" pitchFamily="18" charset="0"/>
            </a:endParaRPr>
          </a:p>
        </p:txBody>
      </p:sp>
      <p:sp>
        <p:nvSpPr>
          <p:cNvPr id="25" name="Text Box 15">
            <a:extLst>
              <a:ext uri="{FF2B5EF4-FFF2-40B4-BE49-F238E27FC236}">
                <a16:creationId xmlns:a16="http://schemas.microsoft.com/office/drawing/2014/main" id="{F595D914-8239-194D-8B5D-5F0FA5BD2FC1}"/>
              </a:ext>
            </a:extLst>
          </p:cNvPr>
          <p:cNvSpPr txBox="1"/>
          <p:nvPr/>
        </p:nvSpPr>
        <p:spPr>
          <a:xfrm>
            <a:off x="11544423" y="4325897"/>
            <a:ext cx="1491303" cy="10381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Capacity-building for individuals, organisations and the system</a:t>
            </a:r>
            <a:endParaRPr lang="en-GB" sz="1400" dirty="0">
              <a:effectLst/>
              <a:latin typeface="Times New Roman" panose="02020603050405020304" pitchFamily="18" charset="0"/>
              <a:ea typeface="Times New Roman" panose="02020603050405020304" pitchFamily="18" charset="0"/>
            </a:endParaRPr>
          </a:p>
        </p:txBody>
      </p:sp>
      <p:sp>
        <p:nvSpPr>
          <p:cNvPr id="24" name="Text Box 14">
            <a:extLst>
              <a:ext uri="{FF2B5EF4-FFF2-40B4-BE49-F238E27FC236}">
                <a16:creationId xmlns:a16="http://schemas.microsoft.com/office/drawing/2014/main" id="{3637AC45-807F-0442-B953-0D752BB28B4C}"/>
              </a:ext>
            </a:extLst>
          </p:cNvPr>
          <p:cNvSpPr txBox="1"/>
          <p:nvPr/>
        </p:nvSpPr>
        <p:spPr>
          <a:xfrm>
            <a:off x="9460272" y="5508030"/>
            <a:ext cx="1583663" cy="7200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Governance and cross-sectoral collaboration</a:t>
            </a:r>
            <a:endParaRPr lang="en-GB" sz="1400" dirty="0">
              <a:effectLst/>
              <a:latin typeface="Times New Roman" panose="02020603050405020304" pitchFamily="18" charset="0"/>
              <a:ea typeface="Times New Roman" panose="02020603050405020304" pitchFamily="18" charset="0"/>
            </a:endParaRPr>
          </a:p>
        </p:txBody>
      </p:sp>
      <p:sp>
        <p:nvSpPr>
          <p:cNvPr id="23" name="Text Box 13">
            <a:extLst>
              <a:ext uri="{FF2B5EF4-FFF2-40B4-BE49-F238E27FC236}">
                <a16:creationId xmlns:a16="http://schemas.microsoft.com/office/drawing/2014/main" id="{40CB50B6-FD0F-2B49-BC7C-3A9BCC8F7394}"/>
              </a:ext>
            </a:extLst>
          </p:cNvPr>
          <p:cNvSpPr txBox="1"/>
          <p:nvPr/>
        </p:nvSpPr>
        <p:spPr>
          <a:xfrm>
            <a:off x="7511975" y="4325897"/>
            <a:ext cx="1563311" cy="7500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Monitoring, quality assurance and accountability</a:t>
            </a:r>
            <a:endParaRPr lang="en-GB" sz="1400" dirty="0">
              <a:effectLst/>
              <a:latin typeface="Times New Roman" panose="02020603050405020304" pitchFamily="18" charset="0"/>
              <a:ea typeface="Times New Roman" panose="02020603050405020304" pitchFamily="18" charset="0"/>
            </a:endParaRPr>
          </a:p>
        </p:txBody>
      </p:sp>
      <p:sp>
        <p:nvSpPr>
          <p:cNvPr id="22" name="Text Box 12">
            <a:extLst>
              <a:ext uri="{FF2B5EF4-FFF2-40B4-BE49-F238E27FC236}">
                <a16:creationId xmlns:a16="http://schemas.microsoft.com/office/drawing/2014/main" id="{6F8BF84A-2DD5-F140-A85E-1B0316423700}"/>
              </a:ext>
            </a:extLst>
          </p:cNvPr>
          <p:cNvSpPr txBox="1"/>
          <p:nvPr/>
        </p:nvSpPr>
        <p:spPr>
          <a:xfrm>
            <a:off x="7655991" y="1979637"/>
            <a:ext cx="1376915" cy="8567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Identification of individual learning support needs</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459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422E-19AC-9C49-8FC2-702A7A62ED70}"/>
              </a:ext>
            </a:extLst>
          </p:cNvPr>
          <p:cNvSpPr>
            <a:spLocks noGrp="1"/>
          </p:cNvSpPr>
          <p:nvPr>
            <p:ph type="title"/>
          </p:nvPr>
        </p:nvSpPr>
        <p:spPr>
          <a:xfrm>
            <a:off x="679111" y="146273"/>
            <a:ext cx="12089448" cy="1257300"/>
          </a:xfrm>
        </p:spPr>
        <p:txBody>
          <a:bodyPr/>
          <a:lstStyle/>
          <a:p>
            <a:pPr algn="l">
              <a:lnSpc>
                <a:spcPct val="100000"/>
              </a:lnSpc>
            </a:pPr>
            <a:r>
              <a:rPr lang="en-GB" b="1" noProof="0" dirty="0"/>
              <a:t>FPIES main project final outputs</a:t>
            </a:r>
          </a:p>
        </p:txBody>
      </p:sp>
      <p:sp>
        <p:nvSpPr>
          <p:cNvPr id="3" name="Content Placeholder 2">
            <a:extLst>
              <a:ext uri="{FF2B5EF4-FFF2-40B4-BE49-F238E27FC236}">
                <a16:creationId xmlns:a16="http://schemas.microsoft.com/office/drawing/2014/main" id="{73A18C26-C9E8-2449-941C-634688317192}"/>
              </a:ext>
            </a:extLst>
          </p:cNvPr>
          <p:cNvSpPr>
            <a:spLocks noGrp="1"/>
          </p:cNvSpPr>
          <p:nvPr>
            <p:ph idx="1"/>
          </p:nvPr>
        </p:nvSpPr>
        <p:spPr>
          <a:xfrm>
            <a:off x="671513" y="1556767"/>
            <a:ext cx="12089448" cy="4987925"/>
          </a:xfrm>
        </p:spPr>
        <p:txBody>
          <a:bodyPr>
            <a:normAutofit/>
          </a:bodyPr>
          <a:lstStyle/>
          <a:p>
            <a:pPr marL="7938" indent="0">
              <a:lnSpc>
                <a:spcPct val="100000"/>
              </a:lnSpc>
              <a:spcBef>
                <a:spcPts val="1800"/>
              </a:spcBef>
              <a:spcAft>
                <a:spcPts val="1800"/>
              </a:spcAft>
              <a:buNone/>
            </a:pPr>
            <a:r>
              <a:rPr lang="en-GB" sz="2600" noProof="0" dirty="0">
                <a:solidFill>
                  <a:srgbClr val="1E1C43"/>
                </a:solidFill>
              </a:rPr>
              <a:t>Six Country Reports, available at: </a:t>
            </a:r>
            <a:r>
              <a:rPr lang="en-GB" sz="2600" noProof="0" dirty="0">
                <a:solidFill>
                  <a:srgbClr val="1E1C43"/>
                </a:solidFill>
                <a:hlinkClick r:id="rId3">
                  <a:extLst>
                    <a:ext uri="{A12FA001-AC4F-418D-AE19-62706E023703}">
                      <ahyp:hlinkClr xmlns:ahyp="http://schemas.microsoft.com/office/drawing/2018/hyperlinkcolor" val="tx"/>
                    </a:ext>
                  </a:extLst>
                </a:hlinkClick>
              </a:rPr>
              <a:t>www.european-agency.org/projects/fpies/partners</a:t>
            </a:r>
            <a:endParaRPr lang="en-GB" sz="2600" noProof="0" dirty="0">
              <a:solidFill>
                <a:srgbClr val="1E1C43"/>
              </a:solidFill>
            </a:endParaRPr>
          </a:p>
          <a:p>
            <a:pPr marL="7938" indent="0">
              <a:lnSpc>
                <a:spcPct val="100000"/>
              </a:lnSpc>
              <a:spcBef>
                <a:spcPts val="1800"/>
              </a:spcBef>
              <a:spcAft>
                <a:spcPts val="1800"/>
              </a:spcAft>
              <a:buNone/>
            </a:pPr>
            <a:r>
              <a:rPr lang="en-GB" sz="2600" noProof="0" dirty="0">
                <a:solidFill>
                  <a:srgbClr val="1E1C43"/>
                </a:solidFill>
              </a:rPr>
              <a:t>Project synthesis report: </a:t>
            </a:r>
            <a:r>
              <a:rPr lang="en-GB" sz="2600" i="1" noProof="0" dirty="0">
                <a:solidFill>
                  <a:srgbClr val="1E1C43"/>
                </a:solidFill>
                <a:hlinkClick r:id="rId4">
                  <a:extLst>
                    <a:ext uri="{A12FA001-AC4F-418D-AE19-62706E023703}">
                      <ahyp:hlinkClr xmlns:ahyp="http://schemas.microsoft.com/office/drawing/2018/hyperlinkcolor" val="tx"/>
                    </a:ext>
                  </a:extLst>
                </a:hlinkClick>
              </a:rPr>
              <a:t>Resourcing Levers to Reduce Disparity in Education</a:t>
            </a:r>
            <a:endParaRPr lang="en-GB" sz="2600" i="1" noProof="0" dirty="0">
              <a:solidFill>
                <a:srgbClr val="1E1C43"/>
              </a:solidFill>
            </a:endParaRPr>
          </a:p>
          <a:p>
            <a:pPr marL="7938" indent="0">
              <a:lnSpc>
                <a:spcPct val="100000"/>
              </a:lnSpc>
              <a:spcBef>
                <a:spcPts val="1800"/>
              </a:spcBef>
              <a:spcAft>
                <a:spcPts val="1800"/>
              </a:spcAft>
              <a:buNone/>
            </a:pPr>
            <a:r>
              <a:rPr lang="en-GB" sz="2600" u="sng" noProof="0" dirty="0">
                <a:solidFill>
                  <a:srgbClr val="1E1C43"/>
                </a:solidFill>
                <a:hlinkClick r:id="rId5">
                  <a:extLst>
                    <a:ext uri="{A12FA001-AC4F-418D-AE19-62706E023703}">
                      <ahyp:hlinkClr xmlns:ahyp="http://schemas.microsoft.com/office/drawing/2018/hyperlinkcolor" val="tx"/>
                    </a:ext>
                  </a:extLst>
                </a:hlinkClick>
              </a:rPr>
              <a:t>Final Summary Report</a:t>
            </a:r>
            <a:endParaRPr lang="en-GB" sz="2600" u="sng" noProof="0" dirty="0">
              <a:solidFill>
                <a:srgbClr val="1E1C43"/>
              </a:solidFill>
            </a:endParaRPr>
          </a:p>
          <a:p>
            <a:pPr marL="7938" indent="0">
              <a:lnSpc>
                <a:spcPct val="100000"/>
              </a:lnSpc>
              <a:spcBef>
                <a:spcPts val="1800"/>
              </a:spcBef>
              <a:spcAft>
                <a:spcPts val="1800"/>
              </a:spcAft>
              <a:buNone/>
            </a:pPr>
            <a:r>
              <a:rPr lang="en-GB" sz="2600" u="sng" noProof="0" dirty="0">
                <a:solidFill>
                  <a:srgbClr val="1E1C43"/>
                </a:solidFill>
                <a:hlinkClick r:id="rId6">
                  <a:extLst>
                    <a:ext uri="{A12FA001-AC4F-418D-AE19-62706E023703}">
                      <ahyp:hlinkClr xmlns:ahyp="http://schemas.microsoft.com/office/drawing/2018/hyperlinkcolor" val="tx"/>
                    </a:ext>
                  </a:extLst>
                </a:hlinkClick>
              </a:rPr>
              <a:t>Policy Guidance Framework</a:t>
            </a:r>
            <a:r>
              <a:rPr lang="en-GB" sz="2600" noProof="0" dirty="0">
                <a:solidFill>
                  <a:srgbClr val="1E1C43"/>
                </a:solidFill>
              </a:rPr>
              <a:t>, including a </a:t>
            </a:r>
            <a:r>
              <a:rPr lang="en-GB" sz="2600" noProof="0" dirty="0">
                <a:solidFill>
                  <a:srgbClr val="1E1C43"/>
                </a:solidFill>
                <a:hlinkClick r:id="rId7">
                  <a:extLst>
                    <a:ext uri="{A12FA001-AC4F-418D-AE19-62706E023703}">
                      <ahyp:hlinkClr xmlns:ahyp="http://schemas.microsoft.com/office/drawing/2018/hyperlinkcolor" val="tx"/>
                    </a:ext>
                  </a:extLst>
                </a:hlinkClick>
              </a:rPr>
              <a:t>Self-Review Tool</a:t>
            </a:r>
            <a:r>
              <a:rPr lang="en-GB" sz="2600" noProof="0" dirty="0">
                <a:solidFill>
                  <a:srgbClr val="1E1C43"/>
                </a:solidFill>
              </a:rPr>
              <a:t> translated into all Agency member country languages</a:t>
            </a:r>
          </a:p>
          <a:p>
            <a:pPr marL="7938" indent="0">
              <a:lnSpc>
                <a:spcPct val="100000"/>
              </a:lnSpc>
              <a:spcBef>
                <a:spcPts val="1800"/>
              </a:spcBef>
              <a:spcAft>
                <a:spcPts val="1800"/>
              </a:spcAft>
              <a:buNone/>
            </a:pPr>
            <a:r>
              <a:rPr lang="en-GB" sz="2600" noProof="0" dirty="0">
                <a:solidFill>
                  <a:srgbClr val="1E1C43"/>
                </a:solidFill>
              </a:rPr>
              <a:t>Final Evaluation Report, prepared by the external evaluators at Universitat Ramon Llull (link to be added)</a:t>
            </a:r>
          </a:p>
        </p:txBody>
      </p:sp>
    </p:spTree>
    <p:extLst>
      <p:ext uri="{BB962C8B-B14F-4D97-AF65-F5344CB8AC3E}">
        <p14:creationId xmlns:p14="http://schemas.microsoft.com/office/powerpoint/2010/main" val="377875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A4878-9355-1948-9B9D-D42A60D5F8FA}"/>
              </a:ext>
            </a:extLst>
          </p:cNvPr>
          <p:cNvSpPr>
            <a:spLocks noGrp="1"/>
          </p:cNvSpPr>
          <p:nvPr>
            <p:ph type="title" idx="4294967295"/>
          </p:nvPr>
        </p:nvSpPr>
        <p:spPr/>
        <p:txBody>
          <a:bodyPr/>
          <a:lstStyle/>
          <a:p>
            <a:pPr algn="l">
              <a:lnSpc>
                <a:spcPct val="100000"/>
              </a:lnSpc>
            </a:pPr>
            <a:r>
              <a:rPr lang="en-GB" b="1" noProof="0" dirty="0"/>
              <a:t>Further information</a:t>
            </a:r>
          </a:p>
        </p:txBody>
      </p:sp>
      <p:sp>
        <p:nvSpPr>
          <p:cNvPr id="2" name="TextBox 1">
            <a:extLst>
              <a:ext uri="{FF2B5EF4-FFF2-40B4-BE49-F238E27FC236}">
                <a16:creationId xmlns:a16="http://schemas.microsoft.com/office/drawing/2014/main" id="{5300979C-4C75-324F-AED0-5BE84BD5CAD9}"/>
              </a:ext>
            </a:extLst>
          </p:cNvPr>
          <p:cNvSpPr txBox="1"/>
          <p:nvPr/>
        </p:nvSpPr>
        <p:spPr>
          <a:xfrm>
            <a:off x="599207" y="2843733"/>
            <a:ext cx="11521280" cy="1046440"/>
          </a:xfrm>
          <a:prstGeom prst="rect">
            <a:avLst/>
          </a:prstGeom>
          <a:noFill/>
        </p:spPr>
        <p:txBody>
          <a:bodyPr wrap="square" rtlCol="0">
            <a:spAutoFit/>
          </a:bodyPr>
          <a:lstStyle/>
          <a:p>
            <a:pPr>
              <a:lnSpc>
                <a:spcPct val="100000"/>
              </a:lnSpc>
              <a:spcBef>
                <a:spcPts val="600"/>
              </a:spcBef>
              <a:spcAft>
                <a:spcPts val="600"/>
              </a:spcAft>
            </a:pPr>
            <a:r>
              <a:rPr lang="en-US" sz="2600" dirty="0">
                <a:solidFill>
                  <a:srgbClr val="1E1C43"/>
                </a:solidFill>
                <a:latin typeface="+mj-lt"/>
              </a:rPr>
              <a:t>For further information about the FPIES project, visit: </a:t>
            </a:r>
          </a:p>
          <a:p>
            <a:pPr>
              <a:lnSpc>
                <a:spcPct val="100000"/>
              </a:lnSpc>
              <a:spcBef>
                <a:spcPts val="600"/>
              </a:spcBef>
              <a:spcAft>
                <a:spcPts val="600"/>
              </a:spcAft>
            </a:pPr>
            <a:r>
              <a:rPr lang="en-US" sz="2600" dirty="0">
                <a:solidFill>
                  <a:srgbClr val="1E1C43"/>
                </a:solidFill>
                <a:latin typeface="+mj-lt"/>
                <a:hlinkClick r:id="rId3">
                  <a:extLst>
                    <a:ext uri="{A12FA001-AC4F-418D-AE19-62706E023703}">
                      <ahyp:hlinkClr xmlns:ahyp="http://schemas.microsoft.com/office/drawing/2018/hyperlinkcolor" val="tx"/>
                    </a:ext>
                  </a:extLst>
                </a:hlinkClick>
              </a:rPr>
              <a:t>www.european-agency.org</a:t>
            </a:r>
            <a:r>
              <a:rPr lang="en-US" sz="2600">
                <a:solidFill>
                  <a:srgbClr val="1E1C43"/>
                </a:solidFill>
                <a:latin typeface="+mj-lt"/>
                <a:hlinkClick r:id="rId3">
                  <a:extLst>
                    <a:ext uri="{A12FA001-AC4F-418D-AE19-62706E023703}">
                      <ahyp:hlinkClr xmlns:ahyp="http://schemas.microsoft.com/office/drawing/2018/hyperlinkcolor" val="tx"/>
                    </a:ext>
                  </a:extLst>
                </a:hlinkClick>
              </a:rPr>
              <a:t>/projects/fpies</a:t>
            </a:r>
            <a:endParaRPr lang="en-US" sz="2600">
              <a:solidFill>
                <a:srgbClr val="1E1C43"/>
              </a:solidFill>
              <a:latin typeface="+mj-lt"/>
            </a:endParaRPr>
          </a:p>
        </p:txBody>
      </p:sp>
      <p:sp>
        <p:nvSpPr>
          <p:cNvPr id="4" name="TextBox 3">
            <a:extLst>
              <a:ext uri="{FF2B5EF4-FFF2-40B4-BE49-F238E27FC236}">
                <a16:creationId xmlns:a16="http://schemas.microsoft.com/office/drawing/2014/main" id="{81C1A271-C97D-BF43-BBD4-0A74C477328D}"/>
              </a:ext>
            </a:extLst>
          </p:cNvPr>
          <p:cNvSpPr txBox="1"/>
          <p:nvPr/>
        </p:nvSpPr>
        <p:spPr>
          <a:xfrm>
            <a:off x="599207" y="3885986"/>
            <a:ext cx="12457384" cy="1454437"/>
          </a:xfrm>
          <a:prstGeom prst="rect">
            <a:avLst/>
          </a:prstGeom>
          <a:noFill/>
        </p:spPr>
        <p:txBody>
          <a:bodyPr wrap="square" rtlCol="0">
            <a:spAutoFit/>
          </a:bodyPr>
          <a:lstStyle/>
          <a:p>
            <a:pPr>
              <a:lnSpc>
                <a:spcPct val="100000"/>
              </a:lnSpc>
              <a:spcBef>
                <a:spcPts val="600"/>
              </a:spcBef>
              <a:spcAft>
                <a:spcPts val="600"/>
              </a:spcAft>
            </a:pPr>
            <a:r>
              <a:rPr lang="en-US" sz="2600" dirty="0">
                <a:solidFill>
                  <a:srgbClr val="1E1C43"/>
                </a:solidFill>
                <a:latin typeface="+mj-lt"/>
              </a:rPr>
              <a:t>Or contact the Agency Secretariat:</a:t>
            </a:r>
          </a:p>
          <a:p>
            <a:pPr>
              <a:lnSpc>
                <a:spcPct val="100000"/>
              </a:lnSpc>
              <a:spcBef>
                <a:spcPts val="600"/>
              </a:spcBef>
              <a:spcAft>
                <a:spcPts val="600"/>
              </a:spcAft>
            </a:pPr>
            <a:r>
              <a:rPr lang="en-US" sz="2600" dirty="0">
                <a:solidFill>
                  <a:srgbClr val="1E1C43"/>
                </a:solidFill>
                <a:latin typeface="+mj-lt"/>
                <a:hlinkClick r:id="rId4">
                  <a:extLst>
                    <a:ext uri="{A12FA001-AC4F-418D-AE19-62706E023703}">
                      <ahyp:hlinkClr xmlns:ahyp="http://schemas.microsoft.com/office/drawing/2018/hyperlinkcolor" val="tx"/>
                    </a:ext>
                  </a:extLst>
                </a:hlinkClick>
              </a:rPr>
              <a:t>secretariat@european-agency.org</a:t>
            </a:r>
            <a:endParaRPr lang="en-US" sz="2600">
              <a:solidFill>
                <a:srgbClr val="1E1C43"/>
              </a:solidFill>
              <a:latin typeface="+mj-lt"/>
            </a:endParaRPr>
          </a:p>
          <a:p>
            <a:endParaRPr lang="en-US" sz="2600" dirty="0">
              <a:solidFill>
                <a:srgbClr val="000090"/>
              </a:solidFill>
              <a:latin typeface="+mj-lt"/>
            </a:endParaRPr>
          </a:p>
        </p:txBody>
      </p:sp>
    </p:spTree>
    <p:extLst>
      <p:ext uri="{BB962C8B-B14F-4D97-AF65-F5344CB8AC3E}">
        <p14:creationId xmlns:p14="http://schemas.microsoft.com/office/powerpoint/2010/main" val="38047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679111" y="1547589"/>
            <a:ext cx="12089448" cy="4824536"/>
          </a:xfrm>
        </p:spPr>
        <p:txBody>
          <a:bodyPr>
            <a:normAutofit/>
          </a:bodyPr>
          <a:lstStyle/>
          <a:p>
            <a:pPr marL="444500" indent="-304800">
              <a:lnSpc>
                <a:spcPct val="120000"/>
              </a:lnSpc>
              <a:spcBef>
                <a:spcPts val="1200"/>
              </a:spcBef>
              <a:spcAft>
                <a:spcPts val="1800"/>
              </a:spcAft>
              <a:buClr>
                <a:srgbClr val="1E1C43"/>
              </a:buClr>
            </a:pPr>
            <a:r>
              <a:rPr lang="en-GB" sz="2600" noProof="0" dirty="0">
                <a:latin typeface="+mn-lt"/>
              </a:rPr>
              <a:t>The </a:t>
            </a:r>
            <a:r>
              <a:rPr lang="en-GB" sz="2600" b="1" noProof="0" dirty="0">
                <a:latin typeface="+mn-lt"/>
              </a:rPr>
              <a:t>peer learning methodology </a:t>
            </a:r>
            <a:r>
              <a:rPr lang="en-GB" sz="2600" noProof="0" dirty="0">
                <a:latin typeface="+mn-lt"/>
              </a:rPr>
              <a:t>has the potential to facilitate self-review and experience exchange to support long-term policy development and implementation</a:t>
            </a:r>
          </a:p>
          <a:p>
            <a:pPr marL="444500" indent="-304800">
              <a:lnSpc>
                <a:spcPct val="120000"/>
              </a:lnSpc>
              <a:spcBef>
                <a:spcPts val="1200"/>
              </a:spcBef>
              <a:spcAft>
                <a:spcPts val="1800"/>
              </a:spcAft>
              <a:buClr>
                <a:srgbClr val="1E1C43"/>
              </a:buClr>
            </a:pPr>
            <a:r>
              <a:rPr lang="en-GB" sz="2600" b="1" noProof="0" dirty="0">
                <a:latin typeface="+mn-lt"/>
              </a:rPr>
              <a:t>Six</a:t>
            </a:r>
            <a:r>
              <a:rPr lang="en-GB" sz="2600" noProof="0" dirty="0">
                <a:latin typeface="+mn-lt"/>
              </a:rPr>
              <a:t> </a:t>
            </a:r>
            <a:r>
              <a:rPr lang="en-GB" sz="2600" b="1" noProof="0" dirty="0">
                <a:latin typeface="+mn-lt"/>
              </a:rPr>
              <a:t>Country Study Visits</a:t>
            </a:r>
            <a:r>
              <a:rPr lang="en-GB" sz="2600" noProof="0" dirty="0">
                <a:latin typeface="+mn-lt"/>
              </a:rPr>
              <a:t>: involved a wide range of </a:t>
            </a:r>
            <a:r>
              <a:rPr lang="en-GB" sz="2600" noProof="0" dirty="0"/>
              <a:t>relevant </a:t>
            </a:r>
            <a:r>
              <a:rPr lang="en-GB" sz="2600" noProof="0" dirty="0">
                <a:latin typeface="+mn-lt"/>
              </a:rPr>
              <a:t>local stakeholders from ministry, municipality and school level and ministry-level visitors from three of the other five partner countries</a:t>
            </a:r>
          </a:p>
          <a:p>
            <a:pPr marL="444500" indent="-304800">
              <a:lnSpc>
                <a:spcPct val="120000"/>
              </a:lnSpc>
              <a:spcBef>
                <a:spcPts val="1200"/>
              </a:spcBef>
              <a:spcAft>
                <a:spcPts val="1800"/>
              </a:spcAft>
              <a:buClr>
                <a:srgbClr val="1E1C43"/>
              </a:buClr>
            </a:pPr>
            <a:r>
              <a:rPr lang="en-GB" sz="2600" b="1" noProof="0" dirty="0">
                <a:latin typeface="+mn-lt"/>
              </a:rPr>
              <a:t>Ministry seminar in Athens: </a:t>
            </a:r>
            <a:r>
              <a:rPr lang="en-GB" sz="2600" noProof="0" dirty="0">
                <a:latin typeface="+mn-lt"/>
              </a:rPr>
              <a:t>an exploitation activity with another Agency member country</a:t>
            </a:r>
          </a:p>
        </p:txBody>
      </p:sp>
      <p:sp>
        <p:nvSpPr>
          <p:cNvPr id="4" name="Title 1"/>
          <p:cNvSpPr>
            <a:spLocks noGrp="1"/>
          </p:cNvSpPr>
          <p:nvPr>
            <p:ph type="title"/>
          </p:nvPr>
        </p:nvSpPr>
        <p:spPr>
          <a:xfrm>
            <a:off x="679111" y="107429"/>
            <a:ext cx="12089448" cy="1512168"/>
          </a:xfrm>
        </p:spPr>
        <p:txBody>
          <a:bodyPr/>
          <a:lstStyle/>
          <a:p>
            <a:pPr algn="l"/>
            <a:r>
              <a:rPr lang="en-GB" b="1" noProof="0" dirty="0"/>
              <a:t>Peer learning methodology</a:t>
            </a:r>
          </a:p>
        </p:txBody>
      </p:sp>
    </p:spTree>
    <p:extLst>
      <p:ext uri="{BB962C8B-B14F-4D97-AF65-F5344CB8AC3E}">
        <p14:creationId xmlns:p14="http://schemas.microsoft.com/office/powerpoint/2010/main" val="408464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99" y="107429"/>
            <a:ext cx="12089448" cy="1257300"/>
          </a:xfrm>
        </p:spPr>
        <p:txBody>
          <a:bodyPr/>
          <a:lstStyle/>
          <a:p>
            <a:r>
              <a:rPr lang="en-GB" b="1" noProof="0" dirty="0"/>
              <a:t>The importance of involving local stakeholders</a:t>
            </a:r>
          </a:p>
        </p:txBody>
      </p:sp>
      <p:sp>
        <p:nvSpPr>
          <p:cNvPr id="3" name="Content Placeholder 2"/>
          <p:cNvSpPr>
            <a:spLocks noGrp="1"/>
          </p:cNvSpPr>
          <p:nvPr>
            <p:ph idx="1"/>
          </p:nvPr>
        </p:nvSpPr>
        <p:spPr>
          <a:xfrm>
            <a:off x="638197" y="1552757"/>
            <a:ext cx="12089448" cy="4987925"/>
          </a:xfrm>
        </p:spPr>
        <p:txBody>
          <a:bodyPr/>
          <a:lstStyle/>
          <a:p>
            <a:pPr marL="444500" indent="-304800">
              <a:lnSpc>
                <a:spcPct val="120000"/>
              </a:lnSpc>
              <a:spcBef>
                <a:spcPts val="1200"/>
              </a:spcBef>
              <a:spcAft>
                <a:spcPts val="1800"/>
              </a:spcAft>
              <a:buClr>
                <a:srgbClr val="1E1C43"/>
              </a:buClr>
            </a:pPr>
            <a:r>
              <a:rPr lang="en-GB" sz="2600" noProof="0" dirty="0"/>
              <a:t>Involving local stakeholders from different levels of the system in the Country Study Visits gave an insight into the issues of financing at each level</a:t>
            </a:r>
          </a:p>
          <a:p>
            <a:pPr marL="444500" indent="-304800">
              <a:lnSpc>
                <a:spcPct val="120000"/>
              </a:lnSpc>
              <a:spcBef>
                <a:spcPts val="1200"/>
              </a:spcBef>
              <a:spcAft>
                <a:spcPts val="1800"/>
              </a:spcAft>
              <a:buClr>
                <a:srgbClr val="1E1C43"/>
              </a:buClr>
            </a:pPr>
            <a:r>
              <a:rPr lang="en-GB" sz="2600" noProof="0" dirty="0"/>
              <a:t>Inputs and first-hand reflections from different stakeholders have enriched and improved the process</a:t>
            </a:r>
          </a:p>
          <a:p>
            <a:pPr marL="444500" indent="-304800">
              <a:lnSpc>
                <a:spcPct val="120000"/>
              </a:lnSpc>
              <a:spcBef>
                <a:spcPts val="1200"/>
              </a:spcBef>
              <a:spcAft>
                <a:spcPts val="1800"/>
              </a:spcAft>
              <a:buClr>
                <a:srgbClr val="1E1C43"/>
              </a:buClr>
            </a:pPr>
            <a:r>
              <a:rPr lang="en-GB" sz="2600" noProof="0" dirty="0"/>
              <a:t>The final project outputs have taken into account a range of different perspectives and views on the financing system in each country</a:t>
            </a:r>
          </a:p>
        </p:txBody>
      </p:sp>
    </p:spTree>
    <p:extLst>
      <p:ext uri="{BB962C8B-B14F-4D97-AF65-F5344CB8AC3E}">
        <p14:creationId xmlns:p14="http://schemas.microsoft.com/office/powerpoint/2010/main" val="250026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F7B-FE65-854E-A56D-CD0BC182EF4D}"/>
              </a:ext>
            </a:extLst>
          </p:cNvPr>
          <p:cNvSpPr>
            <a:spLocks noGrp="1"/>
          </p:cNvSpPr>
          <p:nvPr>
            <p:ph type="title"/>
          </p:nvPr>
        </p:nvSpPr>
        <p:spPr>
          <a:xfrm>
            <a:off x="625728" y="2985740"/>
            <a:ext cx="11422751" cy="1501775"/>
          </a:xfrm>
        </p:spPr>
        <p:txBody>
          <a:bodyPr/>
          <a:lstStyle/>
          <a:p>
            <a:r>
              <a:rPr lang="en-GB" sz="5400" noProof="0" dirty="0"/>
              <a:t>Inclusive education systems</a:t>
            </a:r>
          </a:p>
        </p:txBody>
      </p:sp>
    </p:spTree>
    <p:extLst>
      <p:ext uri="{BB962C8B-B14F-4D97-AF65-F5344CB8AC3E}">
        <p14:creationId xmlns:p14="http://schemas.microsoft.com/office/powerpoint/2010/main" val="41997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1F07-FEEE-C346-AB1F-60FFB16E1E82}"/>
              </a:ext>
            </a:extLst>
          </p:cNvPr>
          <p:cNvSpPr>
            <a:spLocks noGrp="1"/>
          </p:cNvSpPr>
          <p:nvPr>
            <p:ph type="title"/>
          </p:nvPr>
        </p:nvSpPr>
        <p:spPr>
          <a:xfrm>
            <a:off x="670931" y="107429"/>
            <a:ext cx="12089448" cy="1257300"/>
          </a:xfrm>
        </p:spPr>
        <p:txBody>
          <a:bodyPr/>
          <a:lstStyle/>
          <a:p>
            <a:pPr algn="l"/>
            <a:r>
              <a:rPr lang="en-GB" b="1" noProof="0" dirty="0"/>
              <a:t>Components of inclusive education systems </a:t>
            </a:r>
          </a:p>
        </p:txBody>
      </p:sp>
      <p:sp>
        <p:nvSpPr>
          <p:cNvPr id="3" name="Content Placeholder 2">
            <a:extLst>
              <a:ext uri="{FF2B5EF4-FFF2-40B4-BE49-F238E27FC236}">
                <a16:creationId xmlns:a16="http://schemas.microsoft.com/office/drawing/2014/main" id="{1D36A890-6252-B941-BC45-C5BD7E450214}"/>
              </a:ext>
            </a:extLst>
          </p:cNvPr>
          <p:cNvSpPr>
            <a:spLocks noGrp="1"/>
          </p:cNvSpPr>
          <p:nvPr>
            <p:ph idx="1"/>
          </p:nvPr>
        </p:nvSpPr>
        <p:spPr>
          <a:xfrm>
            <a:off x="688158" y="1558925"/>
            <a:ext cx="12089448" cy="4987925"/>
          </a:xfrm>
        </p:spPr>
        <p:txBody>
          <a:bodyPr/>
          <a:lstStyle/>
          <a:p>
            <a:pPr marL="444500" indent="-304800">
              <a:lnSpc>
                <a:spcPct val="120000"/>
              </a:lnSpc>
              <a:spcBef>
                <a:spcPts val="1200"/>
              </a:spcBef>
              <a:spcAft>
                <a:spcPts val="1800"/>
              </a:spcAft>
              <a:buClr>
                <a:srgbClr val="1E1C43"/>
              </a:buClr>
            </a:pPr>
            <a:r>
              <a:rPr lang="en-GB" sz="2600" b="1" noProof="0" dirty="0"/>
              <a:t>Legislation</a:t>
            </a:r>
            <a:r>
              <a:rPr lang="en-GB" sz="2600" noProof="0" dirty="0"/>
              <a:t> underpinned by a fundamental commitment to ensuring every learner’s right to inclusive and equitable educational opportunities</a:t>
            </a:r>
          </a:p>
          <a:p>
            <a:pPr marL="444500" indent="-304800">
              <a:lnSpc>
                <a:spcPct val="120000"/>
              </a:lnSpc>
              <a:spcBef>
                <a:spcPts val="1200"/>
              </a:spcBef>
              <a:spcAft>
                <a:spcPts val="1800"/>
              </a:spcAft>
              <a:buClr>
                <a:srgbClr val="1E1C43"/>
              </a:buClr>
            </a:pPr>
            <a:r>
              <a:rPr lang="en-GB" sz="2600" b="1" noProof="0" dirty="0"/>
              <a:t>Policy</a:t>
            </a:r>
            <a:r>
              <a:rPr lang="en-GB" sz="2600" i="1" noProof="0" dirty="0"/>
              <a:t> </a:t>
            </a:r>
            <a:r>
              <a:rPr lang="en-GB" sz="2600" noProof="0" dirty="0"/>
              <a:t>providing a clear vision for and conceptualisation of inclusive education as an approach for improving the educational opportunities of all learners, emphasising the shared responsibility of all educators, leaders and decision-makers in enacting the vision</a:t>
            </a:r>
          </a:p>
          <a:p>
            <a:pPr marL="444500" indent="-304800">
              <a:lnSpc>
                <a:spcPct val="120000"/>
              </a:lnSpc>
              <a:spcBef>
                <a:spcPts val="1200"/>
              </a:spcBef>
              <a:spcAft>
                <a:spcPts val="1800"/>
              </a:spcAft>
              <a:buClr>
                <a:srgbClr val="1E1C43"/>
              </a:buClr>
            </a:pPr>
            <a:r>
              <a:rPr lang="en-GB" sz="2600" b="1" noProof="0" dirty="0"/>
              <a:t>Operational structures and processes </a:t>
            </a:r>
            <a:r>
              <a:rPr lang="en-GB" sz="2600" noProof="0" dirty="0"/>
              <a:t>guided by the principles of equity, effectiveness, efficiency and raising achievements for all system stakeholders</a:t>
            </a:r>
          </a:p>
        </p:txBody>
      </p:sp>
    </p:spTree>
    <p:extLst>
      <p:ext uri="{BB962C8B-B14F-4D97-AF65-F5344CB8AC3E}">
        <p14:creationId xmlns:p14="http://schemas.microsoft.com/office/powerpoint/2010/main" val="382800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70931" y="107429"/>
            <a:ext cx="12089448" cy="1257300"/>
          </a:xfrm>
        </p:spPr>
        <p:txBody>
          <a:bodyPr/>
          <a:lstStyle/>
          <a:p>
            <a:pPr algn="l"/>
            <a:r>
              <a:rPr lang="en-GB" b="1" noProof="0" dirty="0"/>
              <a:t>Position on Inclusive Education Systems</a:t>
            </a:r>
          </a:p>
        </p:txBody>
      </p:sp>
      <p:sp>
        <p:nvSpPr>
          <p:cNvPr id="3" name="Content Placeholder 2"/>
          <p:cNvSpPr>
            <a:spLocks noGrp="1"/>
          </p:cNvSpPr>
          <p:nvPr>
            <p:ph idx="1"/>
          </p:nvPr>
        </p:nvSpPr>
        <p:spPr>
          <a:xfrm>
            <a:off x="670931" y="1547590"/>
            <a:ext cx="12089448" cy="4968552"/>
          </a:xfrm>
        </p:spPr>
        <p:txBody>
          <a:bodyPr/>
          <a:lstStyle/>
          <a:p>
            <a:pPr marL="139686" indent="0">
              <a:lnSpc>
                <a:spcPct val="120000"/>
              </a:lnSpc>
              <a:spcBef>
                <a:spcPts val="1200"/>
              </a:spcBef>
              <a:spcAft>
                <a:spcPts val="1800"/>
              </a:spcAft>
              <a:buNone/>
            </a:pPr>
            <a:r>
              <a:rPr lang="en-GB" sz="2600" noProof="0" dirty="0"/>
              <a:t>The Agency member countries’ </a:t>
            </a:r>
            <a:r>
              <a:rPr lang="en-GB" sz="2600" noProof="0" dirty="0">
                <a:hlinkClick r:id="rId3">
                  <a:extLst>
                    <a:ext uri="{A12FA001-AC4F-418D-AE19-62706E023703}">
                      <ahyp:hlinkClr xmlns:ahyp="http://schemas.microsoft.com/office/drawing/2018/hyperlinkcolor" val="tx"/>
                    </a:ext>
                  </a:extLst>
                </a:hlinkClick>
              </a:rPr>
              <a:t>shared ultimate vision</a:t>
            </a:r>
            <a:r>
              <a:rPr lang="en-GB" sz="2600" noProof="0" dirty="0"/>
              <a:t> for inclusive education systems is that ‘all learners of any age are provided with meaningful, high-quality educational opportunities in their local community, alongside their friends and peers’.</a:t>
            </a:r>
          </a:p>
          <a:p>
            <a:pPr marL="139686" indent="0">
              <a:lnSpc>
                <a:spcPct val="120000"/>
              </a:lnSpc>
              <a:spcBef>
                <a:spcPts val="1200"/>
              </a:spcBef>
              <a:spcAft>
                <a:spcPts val="1800"/>
              </a:spcAft>
              <a:buNone/>
            </a:pPr>
            <a:r>
              <a:rPr lang="en-GB" sz="2600" b="1" noProof="0" dirty="0"/>
              <a:t>This vision is the focal point of all Agency work.</a:t>
            </a:r>
          </a:p>
        </p:txBody>
      </p:sp>
      <p:sp>
        <p:nvSpPr>
          <p:cNvPr id="2" name="TextBox 1">
            <a:extLst>
              <a:ext uri="{FF2B5EF4-FFF2-40B4-BE49-F238E27FC236}">
                <a16:creationId xmlns:a16="http://schemas.microsoft.com/office/drawing/2014/main" id="{DA54366B-A2E7-0246-A483-6B5B570FB69D}"/>
              </a:ext>
            </a:extLst>
          </p:cNvPr>
          <p:cNvSpPr txBox="1"/>
          <p:nvPr/>
        </p:nvSpPr>
        <p:spPr>
          <a:xfrm>
            <a:off x="815231" y="7229164"/>
            <a:ext cx="6984776" cy="445122"/>
          </a:xfrm>
          <a:prstGeom prst="rect">
            <a:avLst/>
          </a:prstGeom>
          <a:noFill/>
        </p:spPr>
        <p:txBody>
          <a:bodyPr wrap="square" rtlCol="0">
            <a:spAutoFit/>
          </a:bodyPr>
          <a:lstStyle/>
          <a:p>
            <a:r>
              <a:rPr lang="en-GB" sz="1400" dirty="0">
                <a:solidFill>
                  <a:srgbClr val="1E1C43"/>
                </a:solidFill>
                <a:latin typeface="+mn-lt"/>
                <a:hlinkClick r:id="rId4">
                  <a:extLst>
                    <a:ext uri="{A12FA001-AC4F-418D-AE19-62706E023703}">
                      <ahyp:hlinkClr xmlns:ahyp="http://schemas.microsoft.com/office/drawing/2018/hyperlinkcolor" val="tx"/>
                    </a:ext>
                  </a:extLst>
                </a:hlinkClick>
              </a:rPr>
              <a:t>Source: </a:t>
            </a:r>
            <a:r>
              <a:rPr lang="en-GB" sz="1400" i="1" dirty="0">
                <a:solidFill>
                  <a:srgbClr val="1E1C43"/>
                </a:solidFill>
                <a:latin typeface="+mn-lt"/>
                <a:hlinkClick r:id="rId4">
                  <a:extLst>
                    <a:ext uri="{A12FA001-AC4F-418D-AE19-62706E023703}">
                      <ahyp:hlinkClr xmlns:ahyp="http://schemas.microsoft.com/office/drawing/2018/hyperlinkcolor" val="tx"/>
                    </a:ext>
                  </a:extLst>
                </a:hlinkClick>
              </a:rPr>
              <a:t>Agency Position on Inclusive Education Systems</a:t>
            </a:r>
            <a:endParaRPr lang="en-US" sz="1400" i="1" dirty="0">
              <a:solidFill>
                <a:srgbClr val="1E1C43"/>
              </a:solidFill>
              <a:latin typeface="+mn-lt"/>
            </a:endParaRPr>
          </a:p>
          <a:p>
            <a:endParaRPr lang="en-US" sz="1400" dirty="0">
              <a:latin typeface="+mn-lt"/>
            </a:endParaRPr>
          </a:p>
        </p:txBody>
      </p:sp>
    </p:spTree>
    <p:extLst>
      <p:ext uri="{BB962C8B-B14F-4D97-AF65-F5344CB8AC3E}">
        <p14:creationId xmlns:p14="http://schemas.microsoft.com/office/powerpoint/2010/main" val="407597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DC2D-5458-AF4B-8D25-625A4C576EF5}"/>
              </a:ext>
            </a:extLst>
          </p:cNvPr>
          <p:cNvSpPr>
            <a:spLocks noGrp="1"/>
          </p:cNvSpPr>
          <p:nvPr>
            <p:ph type="title"/>
          </p:nvPr>
        </p:nvSpPr>
        <p:spPr>
          <a:xfrm>
            <a:off x="671513" y="2987749"/>
            <a:ext cx="11422751" cy="2479080"/>
          </a:xfrm>
        </p:spPr>
        <p:txBody>
          <a:bodyPr/>
          <a:lstStyle/>
          <a:p>
            <a:r>
              <a:rPr lang="en-GB" sz="5400" noProof="0" dirty="0"/>
              <a:t>Financing as a barrier to </a:t>
            </a:r>
            <a:r>
              <a:rPr lang="en-GB" sz="5400" i="1" noProof="0" dirty="0"/>
              <a:t>or</a:t>
            </a:r>
            <a:r>
              <a:rPr lang="en-GB" sz="5400" noProof="0" dirty="0"/>
              <a:t> a support for inclusive education systems</a:t>
            </a:r>
          </a:p>
        </p:txBody>
      </p:sp>
    </p:spTree>
    <p:extLst>
      <p:ext uri="{BB962C8B-B14F-4D97-AF65-F5344CB8AC3E}">
        <p14:creationId xmlns:p14="http://schemas.microsoft.com/office/powerpoint/2010/main" val="334386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79EB9-A3CC-B741-84E3-39B6B08F43AF}"/>
              </a:ext>
            </a:extLst>
          </p:cNvPr>
          <p:cNvSpPr>
            <a:spLocks noGrp="1"/>
          </p:cNvSpPr>
          <p:nvPr>
            <p:ph type="title" idx="4294967295"/>
          </p:nvPr>
        </p:nvSpPr>
        <p:spPr>
          <a:xfrm>
            <a:off x="670930" y="301625"/>
            <a:ext cx="6408997" cy="1257300"/>
          </a:xfrm>
        </p:spPr>
        <p:txBody>
          <a:bodyPr/>
          <a:lstStyle/>
          <a:p>
            <a:pPr algn="l">
              <a:lnSpc>
                <a:spcPct val="100000"/>
              </a:lnSpc>
              <a:spcBef>
                <a:spcPts val="600"/>
              </a:spcBef>
              <a:spcAft>
                <a:spcPts val="600"/>
              </a:spcAft>
            </a:pPr>
            <a:r>
              <a:rPr lang="en-GB" sz="2600" b="1" kern="1200" noProof="0" dirty="0">
                <a:solidFill>
                  <a:srgbClr val="1E1C43"/>
                </a:solidFill>
                <a:effectLst/>
                <a:latin typeface="Calibri" panose="020F0502020204030204" pitchFamily="34" charset="0"/>
                <a:ea typeface="ＭＳ Ｐゴシック" panose="020B0600070205080204" pitchFamily="34" charset="-128"/>
                <a:cs typeface="Lucida Sans Unicode" panose="020B0602030504020204" pitchFamily="34" charset="0"/>
              </a:rPr>
              <a:t>Framework of resource allocation mechanisms of systems for inclusive education</a:t>
            </a:r>
            <a:endParaRPr lang="en-GB" noProof="0" dirty="0"/>
          </a:p>
        </p:txBody>
      </p:sp>
      <p:pic>
        <p:nvPicPr>
          <p:cNvPr id="5" name="Picture 4" descr="The diagram consists of a central circle (blue) with the words 'spending related to'. Seven arrows lead to seven outer circles which read 'support at regional level' (green), 'special schools' (purple), 'mainstream settings' (blue) 'individual capacity-building on inclusive education' (green), 'support at school level' (green), 'health and welfare' (orange), and 'accessibility of buildings and ancillary services' (green).">
            <a:extLst>
              <a:ext uri="{FF2B5EF4-FFF2-40B4-BE49-F238E27FC236}">
                <a16:creationId xmlns:a16="http://schemas.microsoft.com/office/drawing/2014/main" id="{B3DDDC2F-0FC6-5A4C-B521-0593119F4829}"/>
              </a:ext>
            </a:extLst>
          </p:cNvPr>
          <p:cNvPicPr/>
          <p:nvPr/>
        </p:nvPicPr>
        <p:blipFill>
          <a:blip r:embed="rId3"/>
          <a:stretch>
            <a:fillRect/>
          </a:stretch>
        </p:blipFill>
        <p:spPr>
          <a:xfrm>
            <a:off x="6791895" y="360886"/>
            <a:ext cx="6301273" cy="6192293"/>
          </a:xfrm>
          <a:prstGeom prst="rect">
            <a:avLst/>
          </a:prstGeom>
        </p:spPr>
      </p:pic>
      <p:sp>
        <p:nvSpPr>
          <p:cNvPr id="7" name="Text Box 2">
            <a:extLst>
              <a:ext uri="{FF2B5EF4-FFF2-40B4-BE49-F238E27FC236}">
                <a16:creationId xmlns:a16="http://schemas.microsoft.com/office/drawing/2014/main" id="{94DFCF91-A00C-0640-9852-562230B40CB1}"/>
              </a:ext>
            </a:extLst>
          </p:cNvPr>
          <p:cNvSpPr txBox="1"/>
          <p:nvPr/>
        </p:nvSpPr>
        <p:spPr>
          <a:xfrm>
            <a:off x="9458845" y="3219003"/>
            <a:ext cx="933450"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Spending related to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5">
            <a:extLst>
              <a:ext uri="{FF2B5EF4-FFF2-40B4-BE49-F238E27FC236}">
                <a16:creationId xmlns:a16="http://schemas.microsoft.com/office/drawing/2014/main" id="{FBF5CA44-DC36-C840-9590-8F2D2A5C94F2}"/>
              </a:ext>
            </a:extLst>
          </p:cNvPr>
          <p:cNvSpPr txBox="1"/>
          <p:nvPr/>
        </p:nvSpPr>
        <p:spPr>
          <a:xfrm>
            <a:off x="9366268" y="654071"/>
            <a:ext cx="1152525"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 at regional 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a:extLst>
              <a:ext uri="{FF2B5EF4-FFF2-40B4-BE49-F238E27FC236}">
                <a16:creationId xmlns:a16="http://schemas.microsoft.com/office/drawing/2014/main" id="{EE16459D-8FAF-E84D-9F9C-FAC71A5F96C1}"/>
              </a:ext>
            </a:extLst>
          </p:cNvPr>
          <p:cNvSpPr txBox="1"/>
          <p:nvPr/>
        </p:nvSpPr>
        <p:spPr>
          <a:xfrm>
            <a:off x="11442302" y="1634827"/>
            <a:ext cx="1038225"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Special schools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9">
            <a:extLst>
              <a:ext uri="{FF2B5EF4-FFF2-40B4-BE49-F238E27FC236}">
                <a16:creationId xmlns:a16="http://schemas.microsoft.com/office/drawing/2014/main" id="{2ADE64FF-82F6-AE46-9E83-486ABDB256BA}"/>
              </a:ext>
            </a:extLst>
          </p:cNvPr>
          <p:cNvSpPr txBox="1"/>
          <p:nvPr/>
        </p:nvSpPr>
        <p:spPr>
          <a:xfrm>
            <a:off x="11904462" y="3781588"/>
            <a:ext cx="1152129"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Mainstream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settings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0">
            <a:extLst>
              <a:ext uri="{FF2B5EF4-FFF2-40B4-BE49-F238E27FC236}">
                <a16:creationId xmlns:a16="http://schemas.microsoft.com/office/drawing/2014/main" id="{C7A5B272-2694-FE4B-A931-9503A842C3B1}"/>
              </a:ext>
            </a:extLst>
          </p:cNvPr>
          <p:cNvSpPr txBox="1"/>
          <p:nvPr/>
        </p:nvSpPr>
        <p:spPr>
          <a:xfrm>
            <a:off x="10527977" y="5481935"/>
            <a:ext cx="1133475" cy="88582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Individual capacity-building on inclusive education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1">
            <a:extLst>
              <a:ext uri="{FF2B5EF4-FFF2-40B4-BE49-F238E27FC236}">
                <a16:creationId xmlns:a16="http://schemas.microsoft.com/office/drawing/2014/main" id="{C7BDC5C9-0884-264C-8DE1-34FF3568D7B6}"/>
              </a:ext>
            </a:extLst>
          </p:cNvPr>
          <p:cNvSpPr txBox="1"/>
          <p:nvPr/>
        </p:nvSpPr>
        <p:spPr>
          <a:xfrm>
            <a:off x="8273950" y="5580037"/>
            <a:ext cx="1038225"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 at school 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E8D79092-B2ED-E240-ABD5-ECCC900B62F0}"/>
              </a:ext>
            </a:extLst>
          </p:cNvPr>
          <p:cNvSpPr txBox="1"/>
          <p:nvPr/>
        </p:nvSpPr>
        <p:spPr>
          <a:xfrm>
            <a:off x="6905799" y="3759063"/>
            <a:ext cx="1038225" cy="7048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Health and welfare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6">
            <a:extLst>
              <a:ext uri="{FF2B5EF4-FFF2-40B4-BE49-F238E27FC236}">
                <a16:creationId xmlns:a16="http://schemas.microsoft.com/office/drawing/2014/main" id="{3BC0EADB-E4D7-F945-847F-EA9B4A94925D}"/>
              </a:ext>
            </a:extLst>
          </p:cNvPr>
          <p:cNvSpPr txBox="1"/>
          <p:nvPr/>
        </p:nvSpPr>
        <p:spPr>
          <a:xfrm>
            <a:off x="7367960" y="1535385"/>
            <a:ext cx="1152128" cy="87630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Accessibility of buildings and ancillary services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2C961F4-6394-3C45-B32B-00C39421F232}"/>
              </a:ext>
            </a:extLst>
          </p:cNvPr>
          <p:cNvSpPr txBox="1"/>
          <p:nvPr/>
        </p:nvSpPr>
        <p:spPr>
          <a:xfrm>
            <a:off x="815231" y="7242384"/>
            <a:ext cx="9475506" cy="270587"/>
          </a:xfrm>
          <a:prstGeom prst="rect">
            <a:avLst/>
          </a:prstGeom>
          <a:noFill/>
        </p:spPr>
        <p:txBody>
          <a:bodyPr wrap="square" rtlCol="0">
            <a:spAutoFit/>
          </a:bodyPr>
          <a:lstStyle/>
          <a:p>
            <a:r>
              <a:rPr lang="en-US" sz="1400" dirty="0">
                <a:solidFill>
                  <a:srgbClr val="1E1C43"/>
                </a:solidFill>
                <a:latin typeface="+mn-lt"/>
              </a:rPr>
              <a:t>Source: </a:t>
            </a:r>
            <a:r>
              <a:rPr lang="en-US" sz="1400" i="1" dirty="0">
                <a:solidFill>
                  <a:srgbClr val="1E1C43"/>
                </a:solidFill>
                <a:latin typeface="+mn-lt"/>
                <a:hlinkClick r:id="rId4">
                  <a:extLst>
                    <a:ext uri="{A12FA001-AC4F-418D-AE19-62706E023703}">
                      <ahyp:hlinkClr xmlns:ahyp="http://schemas.microsoft.com/office/drawing/2018/hyperlinkcolor" val="tx"/>
                    </a:ext>
                  </a:extLst>
                </a:hlinkClick>
              </a:rPr>
              <a:t>Financing of Inclusive Education: Mapping Country Systems for Inclusive Education</a:t>
            </a:r>
            <a:endParaRPr lang="en-US" sz="1400" i="1" dirty="0">
              <a:solidFill>
                <a:srgbClr val="1E1C43"/>
              </a:solidFill>
              <a:latin typeface="+mn-lt"/>
            </a:endParaRPr>
          </a:p>
        </p:txBody>
      </p:sp>
    </p:spTree>
    <p:extLst>
      <p:ext uri="{BB962C8B-B14F-4D97-AF65-F5344CB8AC3E}">
        <p14:creationId xmlns:p14="http://schemas.microsoft.com/office/powerpoint/2010/main" val="3956927266"/>
      </p:ext>
    </p:extLst>
  </p:cSld>
  <p:clrMapOvr>
    <a:masterClrMapping/>
  </p:clrMapOvr>
</p:sld>
</file>

<file path=ppt/theme/theme1.xml><?xml version="1.0" encoding="utf-8"?>
<a:theme xmlns:a="http://schemas.openxmlformats.org/drawingml/2006/main" name="FPIES-ppt-template-blue">
  <a:themeElements>
    <a:clrScheme name="Custom 6">
      <a:dk1>
        <a:srgbClr val="FFFFFF"/>
      </a:dk1>
      <a:lt1>
        <a:srgbClr val="FFFFFF"/>
      </a:lt1>
      <a:dk2>
        <a:srgbClr val="FFFFFF"/>
      </a:dk2>
      <a:lt2>
        <a:srgbClr val="FFFFFF"/>
      </a:lt2>
      <a:accent1>
        <a:srgbClr val="00CC99"/>
      </a:accent1>
      <a:accent2>
        <a:srgbClr val="3333CC"/>
      </a:accent2>
      <a:accent3>
        <a:srgbClr val="FFFFFF"/>
      </a:accent3>
      <a:accent4>
        <a:srgbClr val="FFFFFF"/>
      </a:accent4>
      <a:accent5>
        <a:srgbClr val="AAE2CA"/>
      </a:accent5>
      <a:accent6>
        <a:srgbClr val="2D2DB9"/>
      </a:accent6>
      <a:hlink>
        <a:srgbClr val="595959"/>
      </a:hlink>
      <a:folHlink>
        <a:srgbClr val="E57B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1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pies_Introduction_short_Validation" id="{542A8C0E-C2A4-0E48-AFB0-D069C46A20C8}" vid="{BC5FEF26-6E7C-1D4B-9B82-E7D1A8D14F0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FPIES-ppt-template-blue</Template>
  <TotalTime>578</TotalTime>
  <Words>3275</Words>
  <Application>Microsoft Macintosh PowerPoint</Application>
  <PresentationFormat>Custom</PresentationFormat>
  <Paragraphs>228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StarSymbol</vt:lpstr>
      <vt:lpstr>Times New Roman</vt:lpstr>
      <vt:lpstr>FPIES-ppt-template-blue</vt:lpstr>
      <vt:lpstr>Financing Policies for Inclusive  Education Systems</vt:lpstr>
      <vt:lpstr>FPIES – key information</vt:lpstr>
      <vt:lpstr>Peer learning methodology</vt:lpstr>
      <vt:lpstr>The importance of involving local stakeholders</vt:lpstr>
      <vt:lpstr>Inclusive education systems</vt:lpstr>
      <vt:lpstr>Components of inclusive education systems </vt:lpstr>
      <vt:lpstr>Position on Inclusive Education Systems</vt:lpstr>
      <vt:lpstr>Financing as a barrier to or a support for inclusive education systems</vt:lpstr>
      <vt:lpstr>Framework of resource allocation mechanisms of systems for inclusive education</vt:lpstr>
      <vt:lpstr>Financing of inclusive education systems framed by four resourcing issues</vt:lpstr>
      <vt:lpstr>Each of these four issues …</vt:lpstr>
      <vt:lpstr>Unpacking the issues</vt:lpstr>
      <vt:lpstr>Key issue 1: Preventing costly and inequitable exclusionary strategies </vt:lpstr>
      <vt:lpstr>Key issue 2: Promoting a school-development approach to inclusive education</vt:lpstr>
      <vt:lpstr>Key issue 3: Ensuring innovative and flexible learning environments </vt:lpstr>
      <vt:lpstr>Key issue 4: Transparent and accountable systems for inclusive education</vt:lpstr>
      <vt:lpstr>Financing inclusive education systems</vt:lpstr>
      <vt:lpstr>Financing policy imperatives</vt:lpstr>
      <vt:lpstr>Achieving a balance</vt:lpstr>
      <vt:lpstr>An effective financing policy framework</vt:lpstr>
      <vt:lpstr>Financing policy inter-connected to and as a critical lever for all other operational processes of inclusive education systems</vt:lpstr>
      <vt:lpstr>FPIES main project final outputs</vt:lpstr>
      <vt:lpstr>Further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Policies for Inclusive  Education Systems</dc:title>
  <dc:subject/>
  <dc:creator>European Agency for Special Needs and Inclusive Education</dc:creator>
  <cp:keywords/>
  <dc:description/>
  <cp:lastModifiedBy>Tim Bevan</cp:lastModifiedBy>
  <cp:revision>33</cp:revision>
  <cp:lastPrinted>2016-10-02T12:57:46Z</cp:lastPrinted>
  <dcterms:created xsi:type="dcterms:W3CDTF">2019-02-01T08:59:04Z</dcterms:created>
  <dcterms:modified xsi:type="dcterms:W3CDTF">2019-03-08T10:11:11Z</dcterms:modified>
  <cp:category/>
</cp:coreProperties>
</file>