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70" r:id="rId4"/>
    <p:sldId id="258" r:id="rId5"/>
    <p:sldId id="259" r:id="rId6"/>
    <p:sldId id="263" r:id="rId7"/>
    <p:sldId id="264" r:id="rId8"/>
    <p:sldId id="265" r:id="rId9"/>
    <p:sldId id="269" r:id="rId10"/>
    <p:sldId id="266" r:id="rId11"/>
    <p:sldId id="267" r:id="rId12"/>
    <p:sldId id="268" r:id="rId13"/>
    <p:sldId id="262" r:id="rId14"/>
    <p:sldId id="272" r:id="rId15"/>
    <p:sldId id="260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A503E-124B-4066-8CD5-781809ACC409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03BAD-990A-48F9-AD54-717522FE0A1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08AD-B237-4522-B885-FE354B64DE8D}" type="datetimeFigureOut">
              <a:rPr lang="en-US" smtClean="0"/>
              <a:pPr/>
              <a:t>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8CA6-3138-40B5-B760-8F4AD46B43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Inclusion Quality Mark </a:t>
            </a:r>
            <a:br>
              <a:rPr lang="en-GB" dirty="0" smtClean="0"/>
            </a:br>
            <a:r>
              <a:rPr lang="en-GB" i="1" dirty="0" smtClean="0"/>
              <a:t>for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Wales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Associate Professor Sue Davies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Intervention and Support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There is clear strategic planning for early intervention to ensure inclusive culture and practice</a:t>
            </a:r>
          </a:p>
          <a:p>
            <a:pPr lvl="0"/>
            <a:r>
              <a:rPr lang="en-GB" dirty="0" smtClean="0"/>
              <a:t>Schools and partners plan and deliver effective integrated services which secure the right support and intervention for all children and young people</a:t>
            </a:r>
          </a:p>
          <a:p>
            <a:pPr lvl="0"/>
            <a:r>
              <a:rPr lang="en-GB" dirty="0" smtClean="0"/>
              <a:t>All children and young people are offered opportunities to improve their wellbeing and achieve their potential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Improvement and Accountability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There are transparent structures and systems in place for comparison of achievements of individuals and groups of learners, which are used to raise standards for all learners</a:t>
            </a:r>
          </a:p>
          <a:p>
            <a:pPr lvl="0"/>
            <a:r>
              <a:rPr lang="en-GB" dirty="0" smtClean="0"/>
              <a:t>Data is used effectively to inform learning and teaching strategies</a:t>
            </a:r>
          </a:p>
          <a:p>
            <a:pPr lvl="0"/>
            <a:r>
              <a:rPr lang="en-GB" dirty="0" smtClean="0"/>
              <a:t>There is a robust and coherent mechanism of reporting to the wider community, which responds to stakeholder feedback  </a:t>
            </a:r>
          </a:p>
          <a:p>
            <a:pPr lvl="0"/>
            <a:r>
              <a:rPr lang="en-GB" dirty="0" smtClean="0"/>
              <a:t>There is a culture of reflective practice linked to improving performance and consistency in teaching strategies</a:t>
            </a:r>
          </a:p>
          <a:p>
            <a:pPr lvl="0"/>
            <a:r>
              <a:rPr lang="en-GB" dirty="0" smtClean="0"/>
              <a:t>All learners have, and are empowered to take opportunities to become involved in improving their educational experiences and life chances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Curriculum and Teaching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learners are enabled to access an appropriate pedagogy that engages and motivates them to learn and achieve</a:t>
            </a:r>
          </a:p>
          <a:p>
            <a:pPr lvl="0"/>
            <a:r>
              <a:rPr lang="en-GB" dirty="0" smtClean="0"/>
              <a:t>All learners are empowered to attain, achieve and demonstrate knowledge and understanding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Phased Approach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en-GB" dirty="0" smtClean="0"/>
              <a:t>School’s self evaluation of their inclusive culture, policy and practice</a:t>
            </a:r>
          </a:p>
          <a:p>
            <a:pPr lvl="2" fontAlgn="t"/>
            <a:r>
              <a:rPr lang="en-GB" dirty="0" smtClean="0"/>
              <a:t>what we do</a:t>
            </a:r>
          </a:p>
          <a:p>
            <a:pPr lvl="2" fontAlgn="t"/>
            <a:r>
              <a:rPr lang="en-GB" dirty="0" smtClean="0"/>
              <a:t>how we do it</a:t>
            </a:r>
          </a:p>
          <a:p>
            <a:pPr lvl="2" fontAlgn="t"/>
            <a:r>
              <a:rPr lang="en-GB" dirty="0" smtClean="0"/>
              <a:t>evidence</a:t>
            </a:r>
          </a:p>
          <a:p>
            <a:r>
              <a:rPr lang="en-GB" dirty="0" smtClean="0"/>
              <a:t>Moderation of  the School’s Self-Evaluation</a:t>
            </a:r>
          </a:p>
          <a:p>
            <a:pPr lvl="2"/>
            <a:r>
              <a:rPr lang="en-GB" dirty="0" smtClean="0"/>
              <a:t>Working with a moderator </a:t>
            </a:r>
          </a:p>
          <a:p>
            <a:r>
              <a:rPr lang="en-GB" dirty="0" smtClean="0"/>
              <a:t>Action Planning and Development</a:t>
            </a:r>
          </a:p>
          <a:p>
            <a:pPr lvl="2"/>
            <a:r>
              <a:rPr lang="en-GB" dirty="0" smtClean="0"/>
              <a:t>Working towards a specific level</a:t>
            </a:r>
          </a:p>
          <a:p>
            <a:r>
              <a:rPr lang="en-GB" dirty="0" smtClean="0"/>
              <a:t>Application for Assessment </a:t>
            </a:r>
          </a:p>
          <a:p>
            <a:pPr lvl="2"/>
            <a:r>
              <a:rPr lang="en-GB" dirty="0" smtClean="0"/>
              <a:t>Where we are now</a:t>
            </a:r>
          </a:p>
          <a:p>
            <a:r>
              <a:rPr lang="en-GB" dirty="0" smtClean="0"/>
              <a:t>External Moderation</a:t>
            </a:r>
          </a:p>
          <a:p>
            <a:pPr lvl="2"/>
            <a:r>
              <a:rPr lang="en-GB" dirty="0" smtClean="0"/>
              <a:t>Assessing the evidence</a:t>
            </a:r>
          </a:p>
          <a:p>
            <a:pPr fontAlgn="t"/>
            <a:r>
              <a:rPr lang="en-GB" dirty="0" smtClean="0"/>
              <a:t>Award of Quality Mark</a:t>
            </a:r>
          </a:p>
          <a:p>
            <a:pPr lvl="2" fontAlgn="t"/>
            <a:r>
              <a:rPr lang="en-GB" dirty="0" smtClean="0"/>
              <a:t>External decision based on stories and evidence</a:t>
            </a:r>
          </a:p>
          <a:p>
            <a:pPr fontAlgn="t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Phased Approach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11519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6143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Phase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Award of Quality</a:t>
                      </a:r>
                      <a:r>
                        <a:rPr lang="en-GB" baseline="0" dirty="0" smtClean="0"/>
                        <a:t> Mark</a:t>
                      </a:r>
                    </a:p>
                    <a:p>
                      <a:endParaRPr lang="en-GB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External Moderation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Application for Assessment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Action Planning and Development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Moderation of  the School’s Self-Evaluation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dirty="0" smtClean="0"/>
                        <a:t>School’s self evaluation of their inclusive culture, policy and practice </a:t>
                      </a:r>
                    </a:p>
                    <a:p>
                      <a:pPr lvl="0"/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Up Arrow 3"/>
          <p:cNvSpPr/>
          <p:nvPr/>
        </p:nvSpPr>
        <p:spPr>
          <a:xfrm>
            <a:off x="7786710" y="1643050"/>
            <a:ext cx="484632" cy="41216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Inclusion Quality Mark: Outcomes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3" y="1571612"/>
          <a:ext cx="8215371" cy="4733570"/>
        </p:xfrm>
        <a:graphic>
          <a:graphicData uri="http://schemas.openxmlformats.org/drawingml/2006/table">
            <a:tbl>
              <a:tblPr/>
              <a:tblGrid>
                <a:gridCol w="1800966"/>
                <a:gridCol w="2220371"/>
                <a:gridCol w="2220371"/>
                <a:gridCol w="1973663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600" b="1" dirty="0" smtClean="0">
                          <a:latin typeface="Calibri"/>
                          <a:ea typeface="Calibri"/>
                          <a:cs typeface="Times New Roman"/>
                        </a:rPr>
                        <a:t>Focusing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Developing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BRONZE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Deepening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SILVER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Transforming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GOLD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4045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The school recognises that it is at the beginning of a process, The school identifies some areas of basic good practice and recognises areas for enhancement</a:t>
                      </a:r>
                    </a:p>
                    <a:p>
                      <a:pPr marL="108585" indent="-10858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8585" algn="l"/>
                          <a:tab pos="457200" algn="l"/>
                        </a:tabLst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The school has started to address some aspects of the key area</a:t>
                      </a: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school has further addressed some aspects of the key area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There is a need for further development to secure and consolidate practice and process in identified aspects</a:t>
                      </a: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There remain some aspects to address in terms of whole-school consistency and cohesion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Many aspects are in place and becoming embedded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There has been significant development of the quality of provision and a real impact on standards</a:t>
                      </a: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identified aspects are fully embedded in whole-school approaches and practice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There is whole-school consistency and cohesive practice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71600" algn="l"/>
                        </a:tabLs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There is clear evidence of the impact of practice on standards and progress</a:t>
                      </a:r>
                    </a:p>
                  </a:txBody>
                  <a:tcPr marL="54919" marR="54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Pilot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Developed within the south west Wales region in consultation with University expert</a:t>
            </a:r>
          </a:p>
          <a:p>
            <a:r>
              <a:rPr lang="en-GB" dirty="0" smtClean="0"/>
              <a:t>Consortium working </a:t>
            </a:r>
          </a:p>
          <a:p>
            <a:pPr lvl="2"/>
            <a:r>
              <a:rPr lang="en-GB" dirty="0" smtClean="0"/>
              <a:t>6 Local Authorities</a:t>
            </a:r>
          </a:p>
          <a:p>
            <a:pPr lvl="2"/>
            <a:r>
              <a:rPr lang="en-GB" dirty="0" smtClean="0"/>
              <a:t>12 schools – 8 completed assessment</a:t>
            </a:r>
          </a:p>
          <a:p>
            <a:pPr lvl="2"/>
            <a:r>
              <a:rPr lang="en-GB" dirty="0" smtClean="0"/>
              <a:t>Range of settings</a:t>
            </a:r>
          </a:p>
          <a:p>
            <a:r>
              <a:rPr lang="en-GB" dirty="0" smtClean="0"/>
              <a:t>Describe characteristics – contextualise setting</a:t>
            </a:r>
          </a:p>
          <a:p>
            <a:r>
              <a:rPr lang="en-GB" dirty="0" smtClean="0"/>
              <a:t>Reflective process</a:t>
            </a:r>
          </a:p>
          <a:p>
            <a:pPr lvl="1"/>
            <a:r>
              <a:rPr lang="en-GB" dirty="0" smtClean="0"/>
              <a:t>Local Authority moderator support</a:t>
            </a:r>
          </a:p>
          <a:p>
            <a:r>
              <a:rPr lang="en-GB" dirty="0" smtClean="0"/>
              <a:t>Action plan</a:t>
            </a:r>
          </a:p>
          <a:p>
            <a:pPr lvl="1"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Pilot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Making the application</a:t>
            </a:r>
          </a:p>
          <a:p>
            <a:r>
              <a:rPr lang="en-GB" dirty="0" smtClean="0"/>
              <a:t>Preparing for assessment</a:t>
            </a:r>
          </a:p>
          <a:p>
            <a:r>
              <a:rPr lang="en-GB" dirty="0" smtClean="0"/>
              <a:t>Evidence to support ‘stories’</a:t>
            </a:r>
          </a:p>
          <a:p>
            <a:r>
              <a:rPr lang="en-GB" dirty="0" smtClean="0"/>
              <a:t>Assessor visit</a:t>
            </a:r>
          </a:p>
          <a:p>
            <a:r>
              <a:rPr lang="en-GB" dirty="0" smtClean="0"/>
              <a:t>Decision verified internally</a:t>
            </a:r>
          </a:p>
          <a:p>
            <a:r>
              <a:rPr lang="en-GB" dirty="0" smtClean="0"/>
              <a:t>External scrutiny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Guidance, briefing and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Training for moderators and assessors</a:t>
            </a:r>
          </a:p>
          <a:p>
            <a:r>
              <a:rPr lang="en-GB" dirty="0" smtClean="0"/>
              <a:t>Briefing for Schools</a:t>
            </a:r>
          </a:p>
          <a:p>
            <a:r>
              <a:rPr lang="en-GB" dirty="0" smtClean="0"/>
              <a:t>Right to Appeal</a:t>
            </a:r>
          </a:p>
          <a:p>
            <a:r>
              <a:rPr lang="en-GB" dirty="0" smtClean="0"/>
              <a:t>External assessor – decision final</a:t>
            </a:r>
          </a:p>
          <a:p>
            <a:r>
              <a:rPr lang="en-GB" dirty="0" smtClean="0"/>
              <a:t>Re-apply after 12 months</a:t>
            </a:r>
          </a:p>
          <a:p>
            <a:r>
              <a:rPr lang="en-GB" dirty="0" smtClean="0"/>
              <a:t>Re-new/refresh after 3 years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Pilot</a:t>
            </a:r>
          </a:p>
          <a:p>
            <a:r>
              <a:rPr lang="en-GB" dirty="0" smtClean="0"/>
              <a:t>Raising Achievement </a:t>
            </a:r>
          </a:p>
          <a:p>
            <a:r>
              <a:rPr lang="en-GB" dirty="0" smtClean="0"/>
              <a:t>Regional Support, Challenge and Intervention Framework</a:t>
            </a:r>
          </a:p>
          <a:p>
            <a:r>
              <a:rPr lang="en-GB" dirty="0" smtClean="0"/>
              <a:t>System Change </a:t>
            </a:r>
          </a:p>
          <a:p>
            <a:pPr>
              <a:buNone/>
            </a:pPr>
            <a:r>
              <a:rPr lang="en-GB" dirty="0" smtClean="0"/>
              <a:t>before </a:t>
            </a:r>
          </a:p>
          <a:p>
            <a:r>
              <a:rPr lang="en-GB" dirty="0" smtClean="0"/>
              <a:t>Structural Change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an </a:t>
            </a:r>
            <a:r>
              <a:rPr lang="en-GB" dirty="0"/>
              <a:t>E</a:t>
            </a:r>
            <a:r>
              <a:rPr lang="en-GB" dirty="0" smtClean="0"/>
              <a:t>qual Society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i="1" dirty="0" smtClean="0"/>
              <a:t>    An </a:t>
            </a:r>
            <a:r>
              <a:rPr lang="en-GB" i="1" dirty="0"/>
              <a:t>equal society protects and promotes equal, real freedom and </a:t>
            </a:r>
            <a:r>
              <a:rPr lang="en-GB" i="1" dirty="0" err="1"/>
              <a:t>substantitive</a:t>
            </a:r>
            <a:r>
              <a:rPr lang="en-GB" i="1" dirty="0"/>
              <a:t> opportunity to live in the ways people value and would choose, so that everyone can flourish</a:t>
            </a:r>
            <a:r>
              <a:rPr lang="en-GB" i="1" dirty="0" smtClean="0"/>
              <a:t>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i="1" dirty="0" smtClean="0"/>
              <a:t>    An </a:t>
            </a:r>
            <a:r>
              <a:rPr lang="en-GB" i="1" dirty="0"/>
              <a:t>equal society recognises people’s different needs, situations and goals and removes the barriers that limit what people can do and can be.</a:t>
            </a:r>
            <a:endParaRPr lang="en-GB" dirty="0"/>
          </a:p>
          <a:p>
            <a:pPr algn="r">
              <a:buNone/>
            </a:pPr>
            <a:r>
              <a:rPr lang="en-GB" dirty="0"/>
              <a:t>Equalities Review,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Race Relations Act (1995) (2000)</a:t>
            </a:r>
          </a:p>
          <a:p>
            <a:pPr lvl="0"/>
            <a:r>
              <a:rPr lang="en-GB" dirty="0" smtClean="0"/>
              <a:t>United </a:t>
            </a:r>
            <a:r>
              <a:rPr lang="en-GB" dirty="0"/>
              <a:t>Nations Convention on the Rights of the Child  (UNESCO, 2002)</a:t>
            </a:r>
          </a:p>
          <a:p>
            <a:r>
              <a:rPr lang="en-GB" dirty="0" smtClean="0"/>
              <a:t>SEN Code of Practice for Wales (WAG, 2002)</a:t>
            </a:r>
          </a:p>
          <a:p>
            <a:pPr lvl="0"/>
            <a:r>
              <a:rPr lang="en-GB" dirty="0" smtClean="0"/>
              <a:t>Inclusive Education (WAG, 2003)</a:t>
            </a:r>
          </a:p>
          <a:p>
            <a:pPr lvl="0"/>
            <a:r>
              <a:rPr lang="en-GB" dirty="0" smtClean="0"/>
              <a:t>Children </a:t>
            </a:r>
            <a:r>
              <a:rPr lang="en-GB" dirty="0"/>
              <a:t>Act  (2004) </a:t>
            </a:r>
          </a:p>
          <a:p>
            <a:pPr lvl="0"/>
            <a:r>
              <a:rPr lang="en-GB" dirty="0"/>
              <a:t>Children and Young People: Rights into Action (WAG, 2004)</a:t>
            </a:r>
          </a:p>
          <a:p>
            <a:r>
              <a:rPr lang="en-GB" dirty="0" smtClean="0"/>
              <a:t>Disability Discrimination Act  (1995 &amp; 2005) </a:t>
            </a:r>
          </a:p>
          <a:p>
            <a:r>
              <a:rPr lang="en-GB" dirty="0" smtClean="0"/>
              <a:t>Inclusion and Pupil Support (WAG, 2005)</a:t>
            </a:r>
          </a:p>
          <a:p>
            <a:pPr lvl="0"/>
            <a:r>
              <a:rPr lang="en-GB" dirty="0" smtClean="0"/>
              <a:t>Learning </a:t>
            </a:r>
            <a:r>
              <a:rPr lang="en-GB" dirty="0"/>
              <a:t>Country: Vision into Action (WAG, 2006) </a:t>
            </a:r>
          </a:p>
          <a:p>
            <a:pPr lvl="0"/>
            <a:r>
              <a:rPr lang="en-GB" dirty="0"/>
              <a:t>The School Effectiveness Framework (WAG, 2008)</a:t>
            </a:r>
          </a:p>
          <a:p>
            <a:pPr lvl="0"/>
            <a:r>
              <a:rPr lang="en-GB" dirty="0"/>
              <a:t>Equalities Review  (</a:t>
            </a:r>
            <a:r>
              <a:rPr lang="en-GB" dirty="0" err="1"/>
              <a:t>Rowntree</a:t>
            </a:r>
            <a:r>
              <a:rPr lang="en-GB" dirty="0"/>
              <a:t> Foundation, 2007)</a:t>
            </a:r>
          </a:p>
          <a:p>
            <a:pPr lvl="0"/>
            <a:r>
              <a:rPr lang="en-GB" dirty="0"/>
              <a:t>One Wales (WAG, 2007)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even Core Aims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b="1" dirty="0"/>
              <a:t>A</a:t>
            </a:r>
            <a:r>
              <a:rPr lang="en-GB" b="1" dirty="0" smtClean="0"/>
              <a:t>ll </a:t>
            </a:r>
            <a:r>
              <a:rPr lang="en-GB" b="1" dirty="0"/>
              <a:t>children and young people: </a:t>
            </a:r>
          </a:p>
          <a:p>
            <a:pPr>
              <a:buNone/>
            </a:pPr>
            <a:r>
              <a:rPr lang="en-GB" dirty="0"/>
              <a:t>• have a flying start in life; </a:t>
            </a:r>
          </a:p>
          <a:p>
            <a:pPr>
              <a:buNone/>
            </a:pPr>
            <a:r>
              <a:rPr lang="en-GB" dirty="0"/>
              <a:t>• have a comprehensive range of education and learning opportunities; </a:t>
            </a:r>
          </a:p>
          <a:p>
            <a:pPr>
              <a:buNone/>
            </a:pPr>
            <a:r>
              <a:rPr lang="en-GB" dirty="0"/>
              <a:t>• enjoy the best possible health and are free from abuse, victimisation </a:t>
            </a:r>
          </a:p>
          <a:p>
            <a:pPr>
              <a:buNone/>
            </a:pPr>
            <a:r>
              <a:rPr lang="en-GB" dirty="0"/>
              <a:t>  and exploitation; </a:t>
            </a:r>
          </a:p>
          <a:p>
            <a:pPr>
              <a:buNone/>
            </a:pPr>
            <a:r>
              <a:rPr lang="en-GB" dirty="0"/>
              <a:t>• have access to play, leisure, sporting and cultural activities; </a:t>
            </a:r>
          </a:p>
          <a:p>
            <a:pPr>
              <a:buNone/>
            </a:pPr>
            <a:r>
              <a:rPr lang="en-GB" dirty="0"/>
              <a:t>• are listened to, treated with respect, and have their race and </a:t>
            </a:r>
          </a:p>
          <a:p>
            <a:pPr>
              <a:buNone/>
            </a:pPr>
            <a:r>
              <a:rPr lang="en-GB" dirty="0"/>
              <a:t>  cultural identity recognised; </a:t>
            </a:r>
          </a:p>
          <a:p>
            <a:pPr>
              <a:buNone/>
            </a:pPr>
            <a:r>
              <a:rPr lang="en-GB" dirty="0"/>
              <a:t>• have a safe home and a community which supports physical </a:t>
            </a:r>
          </a:p>
          <a:p>
            <a:pPr>
              <a:buNone/>
            </a:pPr>
            <a:r>
              <a:rPr lang="en-GB" dirty="0"/>
              <a:t>  and emotional wellbeing; </a:t>
            </a:r>
          </a:p>
          <a:p>
            <a:pPr>
              <a:buNone/>
            </a:pPr>
            <a:r>
              <a:rPr lang="en-GB" dirty="0"/>
              <a:t>• are not disadvantaged by poverty</a:t>
            </a:r>
          </a:p>
          <a:p>
            <a:pPr algn="r">
              <a:buNone/>
            </a:pPr>
            <a:endParaRPr lang="en-GB" i="1" dirty="0" smtClean="0"/>
          </a:p>
          <a:p>
            <a:pPr algn="r">
              <a:buNone/>
            </a:pPr>
            <a:r>
              <a:rPr lang="en-GB" i="1" dirty="0" smtClean="0"/>
              <a:t>Children </a:t>
            </a:r>
            <a:r>
              <a:rPr lang="en-GB" i="1" dirty="0"/>
              <a:t>and Young People: Rights to Action </a:t>
            </a:r>
            <a:r>
              <a:rPr lang="en-GB" i="1" dirty="0" smtClean="0"/>
              <a:t>(Welsh Assembly Government, 2004</a:t>
            </a:r>
            <a:r>
              <a:rPr lang="en-GB" i="1" dirty="0"/>
              <a:t>)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School Effectiveness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S</a:t>
            </a:r>
            <a:r>
              <a:rPr lang="en-GB" dirty="0" smtClean="0"/>
              <a:t>ix </a:t>
            </a:r>
            <a:r>
              <a:rPr lang="en-GB" dirty="0"/>
              <a:t>elements for effective working:</a:t>
            </a:r>
          </a:p>
          <a:p>
            <a:pPr lvl="1"/>
            <a:r>
              <a:rPr lang="en-GB" dirty="0"/>
              <a:t>Leadership</a:t>
            </a:r>
          </a:p>
          <a:p>
            <a:pPr lvl="1"/>
            <a:r>
              <a:rPr lang="en-GB" dirty="0"/>
              <a:t>Working with Others</a:t>
            </a:r>
          </a:p>
          <a:p>
            <a:pPr lvl="1"/>
            <a:r>
              <a:rPr lang="en-GB" dirty="0"/>
              <a:t>Networks of Professional Practice</a:t>
            </a:r>
          </a:p>
          <a:p>
            <a:pPr lvl="1"/>
            <a:r>
              <a:rPr lang="en-GB" dirty="0"/>
              <a:t>Intervention and Support</a:t>
            </a:r>
          </a:p>
          <a:p>
            <a:pPr lvl="1"/>
            <a:r>
              <a:rPr lang="en-GB" dirty="0"/>
              <a:t>Improvement and Accountability</a:t>
            </a:r>
          </a:p>
          <a:p>
            <a:pPr lvl="1"/>
            <a:r>
              <a:rPr lang="en-GB" dirty="0"/>
              <a:t>Curriculum and Teaching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Leadership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There </a:t>
            </a:r>
            <a:r>
              <a:rPr lang="en-GB" dirty="0"/>
              <a:t>is a positive and inclusive ethos and vision</a:t>
            </a:r>
          </a:p>
          <a:p>
            <a:pPr lvl="0"/>
            <a:r>
              <a:rPr lang="en-GB" dirty="0"/>
              <a:t>There is effective management and improvement of the systems in relation to including all learners</a:t>
            </a:r>
          </a:p>
          <a:p>
            <a:pPr lvl="0"/>
            <a:r>
              <a:rPr lang="en-GB" dirty="0"/>
              <a:t>The learning environment provides a community for all engaged in school life, with learners and their families at the centre</a:t>
            </a:r>
          </a:p>
          <a:p>
            <a:pPr lvl="0"/>
            <a:r>
              <a:rPr lang="en-GB" dirty="0"/>
              <a:t>Leaders motivate, support and recognise the inclusive work achieved by those in the school</a:t>
            </a:r>
          </a:p>
          <a:p>
            <a:pPr lvl="0"/>
            <a:r>
              <a:rPr lang="en-GB" dirty="0"/>
              <a:t>Leaders show a commitment to excellence, high quality provision and improved outcomes for all learners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Working with others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There is effective involvement with those who work with the learning setting; including parents, carers and the wider community </a:t>
            </a:r>
          </a:p>
          <a:p>
            <a:pPr lvl="0"/>
            <a:r>
              <a:rPr lang="en-GB" dirty="0" smtClean="0"/>
              <a:t>The school contributes to meeting the needs of the community it serves by providing a high quality inclusive learning environment</a:t>
            </a:r>
          </a:p>
          <a:p>
            <a:pPr lvl="0"/>
            <a:r>
              <a:rPr lang="en-GB" dirty="0" smtClean="0"/>
              <a:t>The school promotes a culture of social inclusion and respect for diversity</a:t>
            </a:r>
          </a:p>
          <a:p>
            <a:pPr lvl="0"/>
            <a:r>
              <a:rPr lang="en-GB" dirty="0" smtClean="0"/>
              <a:t>The wider community is aware of the inclusive strategies implemented by the school</a:t>
            </a:r>
          </a:p>
          <a:p>
            <a:pPr lvl="0"/>
            <a:r>
              <a:rPr lang="en-GB" dirty="0" smtClean="0"/>
              <a:t>There is collaborative involvement with professionals who work in partnership with the school to meet the needs of pupils, staff, parents and carers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Networks of Professional Practice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There is sharing of effective practice across the learning setting, which enables all learners to benefit from consistent and high quality inclusive culture and practice</a:t>
            </a:r>
          </a:p>
          <a:p>
            <a:r>
              <a:rPr lang="en-GB" dirty="0" smtClean="0"/>
              <a:t>There is a collective responsibility for enhancing knowledge and understanding of inclusive practices through engagement in local and national networks</a:t>
            </a:r>
          </a:p>
          <a:p>
            <a:r>
              <a:rPr lang="en-GB" dirty="0" smtClean="0"/>
              <a:t>There is a </a:t>
            </a:r>
            <a:r>
              <a:rPr lang="en-GB" b="1" i="1" dirty="0" smtClean="0"/>
              <a:t>pyramid approach </a:t>
            </a:r>
            <a:r>
              <a:rPr lang="en-GB" dirty="0" smtClean="0"/>
              <a:t>which enables all learners to make progress and achieve: expert, specialist and core knowledge and understanding</a:t>
            </a:r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Diagram 9"/>
          <p:cNvGraphicFramePr>
            <a:graphicFrameLocks/>
          </p:cNvGraphicFramePr>
          <p:nvPr/>
        </p:nvGraphicFramePr>
        <p:xfrm>
          <a:off x="428596" y="1571612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1843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Pyramid Approach</a:t>
            </a:r>
            <a:endParaRPr lang="en-GB" dirty="0"/>
          </a:p>
        </p:txBody>
      </p:sp>
      <p:pic>
        <p:nvPicPr>
          <p:cNvPr id="4" name="Picture 4" descr="4lpqsayh[1]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357430"/>
            <a:ext cx="1582934" cy="1637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1113</Words>
  <Application>Microsoft Office PowerPoint</Application>
  <PresentationFormat>On-screen Show (4:3)</PresentationFormat>
  <Paragraphs>159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Inclusion Quality Mark  for  Wales</vt:lpstr>
      <vt:lpstr>Defining an Equal Society</vt:lpstr>
      <vt:lpstr>Key Drivers</vt:lpstr>
      <vt:lpstr>Seven Core Aims </vt:lpstr>
      <vt:lpstr>School Effectiveness Framework</vt:lpstr>
      <vt:lpstr> Leadership </vt:lpstr>
      <vt:lpstr> Working with others </vt:lpstr>
      <vt:lpstr> Networks of Professional Practice </vt:lpstr>
      <vt:lpstr>Pyramid Approach</vt:lpstr>
      <vt:lpstr> Intervention and Support </vt:lpstr>
      <vt:lpstr> Improvement and Accountability </vt:lpstr>
      <vt:lpstr> Curriculum and Teaching </vt:lpstr>
      <vt:lpstr>Phased Approach</vt:lpstr>
      <vt:lpstr>Phased Approach</vt:lpstr>
      <vt:lpstr>Inclusion Quality Mark: Outcomes</vt:lpstr>
      <vt:lpstr>The Pilot</vt:lpstr>
      <vt:lpstr>The Pilot (continued)</vt:lpstr>
      <vt:lpstr>Guidance, briefing and training</vt:lpstr>
      <vt:lpstr>Change Management</vt:lpstr>
    </vt:vector>
  </TitlesOfParts>
  <Company>Coleg y Drindod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Quality Mark  for Wales</dc:title>
  <dc:creator>clientadmin</dc:creator>
  <cp:lastModifiedBy>clientadmin</cp:lastModifiedBy>
  <cp:revision>56</cp:revision>
  <dcterms:created xsi:type="dcterms:W3CDTF">2012-05-16T07:57:44Z</dcterms:created>
  <dcterms:modified xsi:type="dcterms:W3CDTF">2012-06-12T13:17:54Z</dcterms:modified>
</cp:coreProperties>
</file>